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8" r:id="rId11"/>
    <p:sldId id="270" r:id="rId12"/>
    <p:sldId id="271" r:id="rId13"/>
    <p:sldId id="272" r:id="rId14"/>
    <p:sldId id="273" r:id="rId15"/>
    <p:sldId id="265" r:id="rId16"/>
    <p:sldId id="266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05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018B-0079-AD47-9ABD-363213DE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5167F-DB38-A24B-889B-6F7535B14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B5177-4D04-CB40-9B52-01FBB23D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A45DA-9E48-FE4D-A182-B313E488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5FFC2-1C43-0445-A75B-3CBA4809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26F9-9489-5448-BF30-524D170B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90DF3-1D7F-D647-883F-EA2D50E2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5DD1-7040-DB4D-8503-742EEB01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F688-5CDB-2747-BCC7-D3A69609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84C2-7F9E-BB49-8D95-374121B9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13328-5904-BC42-BC9D-0DA8A4E1A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F063F-3B4D-A345-9D73-150AA0C43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CFAF-BF5D-D64E-9DBD-5A910E9D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A74E-16FA-A64A-A563-6FB5C6E1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7026-786E-E24A-B191-6E231166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A864-DE70-4A4F-98EF-BB1A509F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7FB6-7998-4443-A3ED-E63E83F2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669AE-2943-8A46-A116-5288D917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C2E2-3F12-F54D-8CDA-A5177E9E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CE97-4593-A74F-B690-62B7AC3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DFCA-53A9-684E-93A5-FD5A375F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452C6-8549-AB46-BE78-5357D7536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21E5-C41A-E947-B1DD-9BE065F9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1204D-B2B2-FD45-A732-F46A1119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2065-1A91-1D45-91AB-925A3752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5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A85D-9EDA-5A43-A55C-C0F1DB88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813E-1267-D344-8599-4D314BDBE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1FB84-A418-264E-BFAD-583914FFC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430C4-80D7-EB4F-A45B-00BAD9279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DB0DF-B8A3-DC49-87E8-D65F8544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A966-09B8-5B4C-AAEF-261538BB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0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9C22-3F1B-4D44-A70C-569E26DEC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89BF1-D0A4-9945-B549-DCCF8FEF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65D7-0A50-9843-8121-4C6E19767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9A8BD-81B8-DE42-9FF7-CCD8D925A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C4D26-7FB9-8E43-9F1D-1536C2F56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756CB-DEB7-C241-8A02-6A385091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0E9780-346F-4147-819B-EE69CA16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B8183-3447-EA43-A9A3-24A59C9A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0039D-4717-AC4B-BD63-0208BAE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05946-98F2-9B42-8AA5-D6FBB7F4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6F3E5-529C-E245-9649-9A867F04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C39C0-0574-2F49-AE0C-25E6E1A5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F9E5B-24CA-874B-A350-EE69FD37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1107B-B24F-2C41-98B8-766D9B85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6BB89-B9E7-5B45-A3B3-736EE433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5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5B86-504B-2D4B-A4DA-6B390778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8B75-9855-CA4E-B273-8AD3A6C6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C9071-AA00-4046-8F58-BEC565165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932BA-3CF3-1C46-8506-390E7EE3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8BCE6-3E9D-B941-84F3-1C66E07E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C7D6-71E4-814E-A0E8-2EAEB927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8FBD-3B94-3344-9391-83A4F683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8AFBC-ED1C-CB41-AAC6-69BE998E4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EA1ED-857D-8A43-ADD4-652D3991E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5FCF4-06A2-E34F-AA3F-D484FA84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8AEC0-93B6-214A-86E7-06CE4A30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6C488-9184-7946-AD4E-5992268E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04C10-8265-BC4F-84FA-3BEFC63AE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9BAA6-A997-9F4F-8B5D-351781B5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AA438-3BB9-C649-A483-A868EEC9D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5037-90B8-904B-AB3F-E996FD3D3DE5}" type="datetimeFigureOut">
              <a:rPr lang="en-US" smtClean="0"/>
              <a:t>8/21/18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BEF4-D404-F442-925D-6EB536DC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29CF-4AF2-6A47-81A6-589DB058F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41287-54C3-1241-85D7-4C89AB85F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6E64-A612-C541-A74A-FB5C3E1E9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Specific Learning Disorders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83A15-94A0-5748-B2BA-5DAAE1B03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424"/>
            <a:ext cx="9144000" cy="1655762"/>
          </a:xfrm>
        </p:spPr>
        <p:txBody>
          <a:bodyPr/>
          <a:lstStyle/>
          <a:p>
            <a:r>
              <a:rPr lang="en-US" dirty="0" err="1"/>
              <a:t>Asiri</a:t>
            </a:r>
            <a:r>
              <a:rPr lang="en-US" dirty="0"/>
              <a:t> Rodrigo</a:t>
            </a:r>
          </a:p>
        </p:txBody>
      </p:sp>
    </p:spTree>
    <p:extLst>
      <p:ext uri="{BB962C8B-B14F-4D97-AF65-F5344CB8AC3E}">
        <p14:creationId xmlns:p14="http://schemas.microsoft.com/office/powerpoint/2010/main" val="3986334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A388-D87B-294B-98B4-2A1DC16E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Dysgraphia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AD3EC-2B5C-454D-9D66-FB33FD430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Deficiency in the ability to write - primarily handwriting</a:t>
            </a:r>
          </a:p>
          <a:p>
            <a:pPr lvl="1"/>
            <a:r>
              <a:rPr lang="en-US" dirty="0"/>
              <a:t>Impaired handwriting</a:t>
            </a:r>
          </a:p>
          <a:p>
            <a:pPr lvl="1"/>
            <a:r>
              <a:rPr lang="en-US" dirty="0"/>
              <a:t>Orthographic coding </a:t>
            </a:r>
          </a:p>
          <a:p>
            <a:pPr lvl="1"/>
            <a:r>
              <a:rPr lang="en-US" dirty="0"/>
              <a:t>Finger sequencing</a:t>
            </a:r>
          </a:p>
          <a:p>
            <a:endParaRPr lang="en-US" dirty="0"/>
          </a:p>
          <a:p>
            <a:pPr>
              <a:spcBef>
                <a:spcPts val="2200"/>
              </a:spcBef>
            </a:pPr>
            <a:r>
              <a:rPr lang="en-US" dirty="0"/>
              <a:t>Dyslexic dysgraphia- Copied work- good, spontaneous work- poor</a:t>
            </a:r>
          </a:p>
          <a:p>
            <a:pPr>
              <a:spcBef>
                <a:spcPts val="2200"/>
              </a:spcBef>
            </a:pPr>
            <a:r>
              <a:rPr lang="en-US" dirty="0"/>
              <a:t>Motor dysgraphia- Fine motor skills</a:t>
            </a:r>
          </a:p>
          <a:p>
            <a:pPr>
              <a:spcBef>
                <a:spcPts val="2200"/>
              </a:spcBef>
            </a:pPr>
            <a:r>
              <a:rPr lang="en-US" dirty="0"/>
              <a:t>Spatial dysgraphia – Writing –good, drawing – poor </a:t>
            </a:r>
          </a:p>
        </p:txBody>
      </p:sp>
    </p:spTree>
    <p:extLst>
      <p:ext uri="{BB962C8B-B14F-4D97-AF65-F5344CB8AC3E}">
        <p14:creationId xmlns:p14="http://schemas.microsoft.com/office/powerpoint/2010/main" val="10367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1818-5925-FA40-97E2-C7E20735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Dysgraphia – clinical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3A5C-57CB-644B-AAED-BDD60412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Cramping of fingers / odd wrist, arm, body, or paper orientations</a:t>
            </a:r>
          </a:p>
          <a:p>
            <a:r>
              <a:rPr lang="en-US" dirty="0"/>
              <a:t>May feel pain while writing</a:t>
            </a:r>
          </a:p>
          <a:p>
            <a:r>
              <a:rPr lang="en-US" dirty="0"/>
              <a:t>Excessive erasures</a:t>
            </a:r>
          </a:p>
          <a:p>
            <a:r>
              <a:rPr lang="en-US" dirty="0"/>
              <a:t>Mixed upper case and lower case letters</a:t>
            </a:r>
          </a:p>
          <a:p>
            <a:r>
              <a:rPr lang="en-US" dirty="0"/>
              <a:t>Inconsistent form and size of letters, or unfinished letters</a:t>
            </a:r>
          </a:p>
          <a:p>
            <a:r>
              <a:rPr lang="en-US" dirty="0"/>
              <a:t>Misuse of lines and margins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1818-5925-FA40-97E2-C7E20735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Dysgraphia – clinical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3A5C-57CB-644B-AAED-BDD60412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Inefficient speed of copying</a:t>
            </a:r>
          </a:p>
          <a:p>
            <a:r>
              <a:rPr lang="en-US" dirty="0"/>
              <a:t>Frequent need of verbal cues</a:t>
            </a:r>
          </a:p>
          <a:p>
            <a:r>
              <a:rPr lang="en-US" dirty="0"/>
              <a:t>Poor legibility</a:t>
            </a:r>
          </a:p>
          <a:p>
            <a:r>
              <a:rPr lang="en-US" dirty="0"/>
              <a:t>Poor spatial planning on paper</a:t>
            </a:r>
          </a:p>
          <a:p>
            <a:r>
              <a:rPr lang="en-US" dirty="0"/>
              <a:t>Difficulty writing and thinking at the same time (creative writing)</a:t>
            </a:r>
          </a:p>
          <a:p>
            <a:r>
              <a:rPr lang="en-US" dirty="0"/>
              <a:t>Having a hard time translating ideas to writing</a:t>
            </a:r>
          </a:p>
        </p:txBody>
      </p:sp>
    </p:spTree>
    <p:extLst>
      <p:ext uri="{BB962C8B-B14F-4D97-AF65-F5344CB8AC3E}">
        <p14:creationId xmlns:p14="http://schemas.microsoft.com/office/powerpoint/2010/main" val="260840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3E70-7623-5A4D-A069-B663B7C3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Dysgraphia – comorbidities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04B0-3968-4E40-839A-F86217B3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impairment</a:t>
            </a:r>
          </a:p>
          <a:p>
            <a:r>
              <a:rPr lang="en-US" dirty="0"/>
              <a:t>ADHD</a:t>
            </a:r>
          </a:p>
          <a:p>
            <a:r>
              <a:rPr lang="en-US" dirty="0"/>
              <a:t>Developmental coordination disorder</a:t>
            </a:r>
          </a:p>
          <a:p>
            <a:r>
              <a:rPr lang="en-US" dirty="0"/>
              <a:t>Anxiety / depression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6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3E70-7623-5A4D-A069-B663B7C3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Dysgraphia – comorbidities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04B0-3968-4E40-839A-F86217B32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Occupational therapy</a:t>
            </a:r>
          </a:p>
          <a:p>
            <a:r>
              <a:rPr lang="en-US" dirty="0"/>
              <a:t>Fine motor skills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78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325F-7E6B-A649-B6C6-99DD7D18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Dyscalculia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88E74-4763-DA4D-AB98-6066B3B8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learning or comprehending arithmetic, </a:t>
            </a:r>
          </a:p>
          <a:p>
            <a:pPr lvl="1"/>
            <a:r>
              <a:rPr lang="en-US" dirty="0"/>
              <a:t>Difficulty in understanding numbers</a:t>
            </a:r>
          </a:p>
          <a:p>
            <a:pPr lvl="1"/>
            <a:r>
              <a:rPr lang="en-US" dirty="0"/>
              <a:t>Learning how to manipulate numbers</a:t>
            </a:r>
          </a:p>
          <a:p>
            <a:pPr lvl="1"/>
            <a:r>
              <a:rPr lang="en-US" dirty="0"/>
              <a:t>Learning facts in mathematics</a:t>
            </a:r>
          </a:p>
          <a:p>
            <a:endParaRPr lang="en-US" dirty="0"/>
          </a:p>
          <a:p>
            <a:r>
              <a:rPr lang="en-US" dirty="0"/>
              <a:t>3 and 6% of the population</a:t>
            </a:r>
          </a:p>
          <a:p>
            <a:endParaRPr lang="en-US" dirty="0"/>
          </a:p>
          <a:p>
            <a:r>
              <a:rPr lang="en-US" dirty="0"/>
              <a:t>Can happen later on in the life (Acalculia) </a:t>
            </a:r>
          </a:p>
        </p:txBody>
      </p:sp>
    </p:spTree>
    <p:extLst>
      <p:ext uri="{BB962C8B-B14F-4D97-AF65-F5344CB8AC3E}">
        <p14:creationId xmlns:p14="http://schemas.microsoft.com/office/powerpoint/2010/main" val="2851910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1404-3115-924E-BA1F-3074256D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dyscalculia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998EF-3D73-5646-88C7-99D2B30E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Small children </a:t>
            </a:r>
          </a:p>
          <a:p>
            <a:pPr lvl="2"/>
            <a:r>
              <a:rPr lang="en-US" dirty="0"/>
              <a:t>Difficulty in Subitizing </a:t>
            </a:r>
          </a:p>
          <a:p>
            <a:pPr lvl="2"/>
            <a:r>
              <a:rPr lang="en-US" dirty="0"/>
              <a:t>difficulty with mental math</a:t>
            </a:r>
          </a:p>
          <a:p>
            <a:pPr lvl="2"/>
            <a:r>
              <a:rPr lang="en-US" dirty="0"/>
              <a:t>Trouble analyzing time and reading an analog clock</a:t>
            </a:r>
          </a:p>
          <a:p>
            <a:pPr lvl="2"/>
            <a:r>
              <a:rPr lang="en-US" dirty="0"/>
              <a:t>Struggle with motor sequencing that involves numbers</a:t>
            </a:r>
          </a:p>
          <a:p>
            <a:pPr lvl="2"/>
            <a:r>
              <a:rPr lang="en-US" dirty="0"/>
              <a:t>Often use their fingers when adding numbers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Adults</a:t>
            </a:r>
          </a:p>
          <a:p>
            <a:pPr lvl="2"/>
            <a:r>
              <a:rPr lang="en-US" dirty="0"/>
              <a:t>Careless errors with math</a:t>
            </a:r>
          </a:p>
          <a:p>
            <a:pPr lvl="2"/>
            <a:r>
              <a:rPr lang="en-US" dirty="0"/>
              <a:t>Directions while driving </a:t>
            </a:r>
          </a:p>
          <a:p>
            <a:pPr lvl="2"/>
            <a:r>
              <a:rPr lang="en-US" dirty="0"/>
              <a:t>Controlling their finances</a:t>
            </a:r>
          </a:p>
        </p:txBody>
      </p:sp>
    </p:spTree>
    <p:extLst>
      <p:ext uri="{BB962C8B-B14F-4D97-AF65-F5344CB8AC3E}">
        <p14:creationId xmlns:p14="http://schemas.microsoft.com/office/powerpoint/2010/main" val="271095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FF77-33DB-C048-A042-AB6F0256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Comorbidities of dyscalculia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5EB42-C22C-5343-B8E4-D1F8A838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ADHD</a:t>
            </a:r>
          </a:p>
          <a:p>
            <a:r>
              <a:rPr lang="en-US" dirty="0"/>
              <a:t>Spina bifida</a:t>
            </a:r>
          </a:p>
          <a:p>
            <a:r>
              <a:rPr lang="en-US" dirty="0"/>
              <a:t>Turner syndrome </a:t>
            </a:r>
          </a:p>
        </p:txBody>
      </p:sp>
    </p:spTree>
    <p:extLst>
      <p:ext uri="{BB962C8B-B14F-4D97-AF65-F5344CB8AC3E}">
        <p14:creationId xmlns:p14="http://schemas.microsoft.com/office/powerpoint/2010/main" val="3756467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E497-8B4A-1948-8EBC-2E405E13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dyscalculia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BEAE-4CFF-124D-957B-4B5A3269C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education </a:t>
            </a:r>
            <a:r>
              <a:rPr lang="en-US" dirty="0" err="1"/>
              <a:t>programmes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Software</a:t>
            </a:r>
          </a:p>
          <a:p>
            <a:endParaRPr lang="en-US" dirty="0"/>
          </a:p>
          <a:p>
            <a:r>
              <a:rPr lang="en-US" dirty="0"/>
              <a:t>Digital interventions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21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D4A5-4F4A-E844-B466-6942A534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Learning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1F6B1-75C6-DD4C-9237-B7E9C7DA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Development is delayed in one specific area or areas,</a:t>
            </a:r>
            <a:r>
              <a:rPr lang="en-US" baseline="30000" dirty="0"/>
              <a:t> </a:t>
            </a:r>
            <a:r>
              <a:rPr lang="en-US" dirty="0"/>
              <a:t>and in which basically all other areas of development are not affected</a:t>
            </a:r>
          </a:p>
          <a:p>
            <a:pPr lvl="1"/>
            <a:r>
              <a:rPr lang="en-US" dirty="0"/>
              <a:t>Dyslexia</a:t>
            </a:r>
          </a:p>
          <a:p>
            <a:pPr lvl="1"/>
            <a:r>
              <a:rPr lang="en-US" dirty="0"/>
              <a:t>Dysgraphia</a:t>
            </a:r>
          </a:p>
          <a:p>
            <a:pPr lvl="1"/>
            <a:r>
              <a:rPr lang="en-US" dirty="0"/>
              <a:t>Dyscalculia</a:t>
            </a:r>
          </a:p>
          <a:p>
            <a:endParaRPr lang="en-US" dirty="0"/>
          </a:p>
          <a:p>
            <a:r>
              <a:rPr lang="en-US" dirty="0"/>
              <a:t>In contrast to pervasive developmental disorder- delays in the development of multiple basic functions</a:t>
            </a:r>
          </a:p>
          <a:p>
            <a:pPr lvl="1"/>
            <a:r>
              <a:rPr lang="en-US" dirty="0"/>
              <a:t>Autism spectrum disorder</a:t>
            </a:r>
          </a:p>
          <a:p>
            <a:pPr lvl="1"/>
            <a:r>
              <a:rPr lang="en-US" dirty="0"/>
              <a:t>Rett syndrome</a:t>
            </a:r>
          </a:p>
        </p:txBody>
      </p:sp>
    </p:spTree>
    <p:extLst>
      <p:ext uri="{BB962C8B-B14F-4D97-AF65-F5344CB8AC3E}">
        <p14:creationId xmlns:p14="http://schemas.microsoft.com/office/powerpoint/2010/main" val="122011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8773-64B7-8D45-9D3A-84D2415D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Dyslexia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2308-DC48-C54A-98BB-9EF1D75A0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/>
              <a:t>Reading disorder - characterized by trouble with reading despite normal intelligence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/>
              <a:t>Not due to hearing or vision problems or insufficient teaching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/>
              <a:t>Generally a developmental disorders but may begin in adulthood as the result of a traumatic brain injury, stroke, or dementia (Alexia)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/>
              <a:t>Affects 3-7%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dirty="0"/>
              <a:t>Diagnosed more in males but M:F = 1:1</a:t>
            </a:r>
          </a:p>
        </p:txBody>
      </p:sp>
    </p:spTree>
    <p:extLst>
      <p:ext uri="{BB962C8B-B14F-4D97-AF65-F5344CB8AC3E}">
        <p14:creationId xmlns:p14="http://schemas.microsoft.com/office/powerpoint/2010/main" val="404656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8A13-9537-564A-B42C-2CFD47F4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Dyslexia – Clinical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9B50-EE29-2E40-89FA-CB881153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Early childhood</a:t>
            </a:r>
          </a:p>
          <a:p>
            <a:pPr marL="457200" lvl="1" indent="0">
              <a:buNone/>
            </a:pPr>
            <a:r>
              <a:rPr lang="en-US" dirty="0"/>
              <a:t>Delayed onset of speech </a:t>
            </a:r>
          </a:p>
          <a:p>
            <a:pPr marL="457200" lvl="1" indent="0">
              <a:buNone/>
            </a:pPr>
            <a:r>
              <a:rPr lang="en-US" dirty="0"/>
              <a:t>Lack of phonological awareness</a:t>
            </a:r>
          </a:p>
          <a:p>
            <a:pPr marL="457200" lvl="1" indent="0">
              <a:buNone/>
            </a:pPr>
            <a:r>
              <a:rPr lang="en-US" dirty="0"/>
              <a:t>Easily distracted by background noise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School going children </a:t>
            </a:r>
          </a:p>
          <a:p>
            <a:pPr marL="457200" lvl="1" indent="0">
              <a:buNone/>
            </a:pPr>
            <a:r>
              <a:rPr lang="en-US" dirty="0"/>
              <a:t>Difficulties in spelling words</a:t>
            </a:r>
          </a:p>
          <a:p>
            <a:pPr marL="457200" lvl="1" indent="0">
              <a:buNone/>
            </a:pPr>
            <a:r>
              <a:rPr lang="en-US" dirty="0"/>
              <a:t>Difficulties in reading quickly </a:t>
            </a:r>
          </a:p>
          <a:p>
            <a:pPr marL="457200" lvl="1" indent="0">
              <a:buNone/>
            </a:pPr>
            <a:r>
              <a:rPr lang="en-US" dirty="0"/>
              <a:t>Difficulties in writing words</a:t>
            </a:r>
          </a:p>
          <a:p>
            <a:pPr marL="457200" lvl="1" indent="0">
              <a:buNone/>
            </a:pPr>
            <a:r>
              <a:rPr lang="en-US" dirty="0"/>
              <a:t>”Sounding out" words in the head </a:t>
            </a:r>
          </a:p>
          <a:p>
            <a:pPr marL="457200" lvl="1" indent="0">
              <a:buNone/>
            </a:pPr>
            <a:r>
              <a:rPr lang="en-US" dirty="0"/>
              <a:t>Pronouncing words when reading aloud </a:t>
            </a:r>
          </a:p>
          <a:p>
            <a:pPr marL="457200" lvl="1" indent="0">
              <a:buNone/>
            </a:pPr>
            <a:r>
              <a:rPr lang="en-US" dirty="0"/>
              <a:t>Understanding what one reads</a:t>
            </a:r>
          </a:p>
        </p:txBody>
      </p:sp>
    </p:spTree>
    <p:extLst>
      <p:ext uri="{BB962C8B-B14F-4D97-AF65-F5344CB8AC3E}">
        <p14:creationId xmlns:p14="http://schemas.microsoft.com/office/powerpoint/2010/main" val="50353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D2CE-5B51-5241-B005-6F419AD2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Dyslexia – Clinical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EA53-7CD6-F142-A543-577C7964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Adults </a:t>
            </a:r>
          </a:p>
          <a:p>
            <a:pPr marL="457200" lvl="1" indent="0">
              <a:buNone/>
            </a:pPr>
            <a:r>
              <a:rPr lang="en-US" dirty="0"/>
              <a:t>Summarizing stories</a:t>
            </a:r>
          </a:p>
          <a:p>
            <a:pPr marL="457200" lvl="1" indent="0">
              <a:buNone/>
            </a:pPr>
            <a:r>
              <a:rPr lang="en-US" dirty="0"/>
              <a:t>Memorization</a:t>
            </a:r>
          </a:p>
          <a:p>
            <a:pPr marL="457200" lvl="1" indent="0">
              <a:buNone/>
            </a:pPr>
            <a:r>
              <a:rPr lang="en-US" dirty="0"/>
              <a:t>Reading aloud</a:t>
            </a:r>
          </a:p>
          <a:p>
            <a:pPr marL="457200" lvl="1" indent="0">
              <a:buNone/>
            </a:pPr>
            <a:r>
              <a:rPr lang="en-US" dirty="0"/>
              <a:t>Learning foreign languages</a:t>
            </a:r>
          </a:p>
        </p:txBody>
      </p:sp>
    </p:spTree>
    <p:extLst>
      <p:ext uri="{BB962C8B-B14F-4D97-AF65-F5344CB8AC3E}">
        <p14:creationId xmlns:p14="http://schemas.microsoft.com/office/powerpoint/2010/main" val="248308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2D57-9240-1849-95D8-F5B76983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Comorbidities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82E85-6B25-B143-BB1F-72E4D4AB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ADHD </a:t>
            </a:r>
          </a:p>
          <a:p>
            <a:pPr lvl="1"/>
            <a:r>
              <a:rPr lang="en-US" dirty="0"/>
              <a:t>12–24% of people with dyslexia have ADHD</a:t>
            </a:r>
          </a:p>
          <a:p>
            <a:pPr lvl="1"/>
            <a:r>
              <a:rPr lang="en-US" dirty="0"/>
              <a:t>35% of people with ADHD have dyslexia</a:t>
            </a:r>
          </a:p>
          <a:p>
            <a:r>
              <a:rPr lang="en-US" dirty="0"/>
              <a:t>Dysgraphia </a:t>
            </a:r>
          </a:p>
          <a:p>
            <a:r>
              <a:rPr lang="en-US" dirty="0"/>
              <a:t>Auditory processing disorder</a:t>
            </a:r>
          </a:p>
          <a:p>
            <a:r>
              <a:rPr lang="en-US" dirty="0"/>
              <a:t>Developmental coordination disorder </a:t>
            </a:r>
          </a:p>
        </p:txBody>
      </p:sp>
    </p:spTree>
    <p:extLst>
      <p:ext uri="{BB962C8B-B14F-4D97-AF65-F5344CB8AC3E}">
        <p14:creationId xmlns:p14="http://schemas.microsoft.com/office/powerpoint/2010/main" val="167770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C541-E1FF-4F43-860B-DAC24296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42FC-6406-194C-ADB5-1EF505F85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Neuroanatomy</a:t>
            </a:r>
          </a:p>
          <a:p>
            <a:pPr lvl="2"/>
            <a:r>
              <a:rPr lang="en-US" dirty="0"/>
              <a:t>Inferior frontal gyrus </a:t>
            </a:r>
          </a:p>
          <a:p>
            <a:pPr lvl="2"/>
            <a:r>
              <a:rPr lang="en-US" dirty="0"/>
              <a:t>Inferior parietal region</a:t>
            </a:r>
          </a:p>
          <a:p>
            <a:pPr lvl="2"/>
            <a:r>
              <a:rPr lang="en-US" dirty="0"/>
              <a:t>Middle and ventral temporal cortex</a:t>
            </a:r>
          </a:p>
          <a:p>
            <a:r>
              <a:rPr lang="en-US" dirty="0"/>
              <a:t>Genetic</a:t>
            </a:r>
          </a:p>
          <a:p>
            <a:pPr lvl="2"/>
            <a:r>
              <a:rPr lang="en-US" dirty="0"/>
              <a:t>DCDC2 and KIAA0319 on chromosome 6 </a:t>
            </a:r>
          </a:p>
          <a:p>
            <a:pPr lvl="2"/>
            <a:r>
              <a:rPr lang="en-US" dirty="0"/>
              <a:t>DYX1C1 on chromosome 15</a:t>
            </a:r>
          </a:p>
          <a:p>
            <a:r>
              <a:rPr lang="en-US" dirty="0"/>
              <a:t>Environmental</a:t>
            </a:r>
          </a:p>
          <a:p>
            <a:pPr lvl="2"/>
            <a:r>
              <a:rPr lang="en-US" dirty="0"/>
              <a:t>Parental education </a:t>
            </a:r>
          </a:p>
          <a:p>
            <a:pPr lvl="2"/>
            <a:r>
              <a:rPr lang="en-US" dirty="0"/>
              <a:t>Teacher quality</a:t>
            </a:r>
          </a:p>
        </p:txBody>
      </p:sp>
    </p:spTree>
    <p:extLst>
      <p:ext uri="{BB962C8B-B14F-4D97-AF65-F5344CB8AC3E}">
        <p14:creationId xmlns:p14="http://schemas.microsoft.com/office/powerpoint/2010/main" val="117786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1C19-6B0C-7D42-B4C0-4C4B54B8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dyslexia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9392D-2118-CE45-911E-E4854E57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Compensation strategies</a:t>
            </a:r>
          </a:p>
          <a:p>
            <a:r>
              <a:rPr lang="en-US" dirty="0"/>
              <a:t>Therapy </a:t>
            </a:r>
          </a:p>
          <a:p>
            <a:r>
              <a:rPr lang="en-US" dirty="0"/>
              <a:t>Educational support</a:t>
            </a:r>
          </a:p>
          <a:p>
            <a:r>
              <a:rPr lang="en-US" dirty="0"/>
              <a:t>Management of anxiety and depression</a:t>
            </a:r>
          </a:p>
          <a:p>
            <a:r>
              <a:rPr lang="en-US" dirty="0"/>
              <a:t>Special help – dyslexia font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4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578C-1ED5-284A-9D19-CE0D2463A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9" name="Picture 1" descr="page1image256">
            <a:extLst>
              <a:ext uri="{FF2B5EF4-FFF2-40B4-BE49-F238E27FC236}">
                <a16:creationId xmlns:a16="http://schemas.microsoft.com/office/drawing/2014/main" id="{C234B7B1-6219-D543-8246-B4A5F117D3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268" y="1328738"/>
            <a:ext cx="8493919" cy="504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51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264</Words>
  <Application>Microsoft Macintosh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Specific Learning Disorders</vt:lpstr>
      <vt:lpstr>Specific Learning Disorders</vt:lpstr>
      <vt:lpstr>Dyslexia </vt:lpstr>
      <vt:lpstr>Dyslexia – Clinical features </vt:lpstr>
      <vt:lpstr>Dyslexia – Clinical features </vt:lpstr>
      <vt:lpstr>Comorbidities</vt:lpstr>
      <vt:lpstr>Causes </vt:lpstr>
      <vt:lpstr>Management of dyslexia </vt:lpstr>
      <vt:lpstr>PowerPoint Presentation</vt:lpstr>
      <vt:lpstr>Dysgraphia </vt:lpstr>
      <vt:lpstr>Dysgraphia – clinical features </vt:lpstr>
      <vt:lpstr>Dysgraphia – clinical features </vt:lpstr>
      <vt:lpstr>Dysgraphia – comorbidities </vt:lpstr>
      <vt:lpstr>Dysgraphia – comorbidities </vt:lpstr>
      <vt:lpstr>Dyscalculia</vt:lpstr>
      <vt:lpstr>Features of dyscalculia </vt:lpstr>
      <vt:lpstr>Comorbidities of dyscalculia </vt:lpstr>
      <vt:lpstr>Management of dyscalculia  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Specific Learning Disorders</dc:title>
  <dc:creator>Asiri Rodrigo</dc:creator>
  <cp:lastModifiedBy>Asiri Rodrigo</cp:lastModifiedBy>
  <cp:revision>14</cp:revision>
  <dcterms:created xsi:type="dcterms:W3CDTF">2018-08-20T22:41:43Z</dcterms:created>
  <dcterms:modified xsi:type="dcterms:W3CDTF">2018-08-21T07:12:04Z</dcterms:modified>
</cp:coreProperties>
</file>