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499788-E65C-41F5-9EFB-BE42570EA6D3}" type="datetimeFigureOut">
              <a:rPr lang="en-US" smtClean="0"/>
              <a:t>29/08/2018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9D954-40B6-40FC-B749-78790FA23693}" type="slidenum">
              <a:rPr lang="en-US" smtClean="0"/>
              <a:t>‹#›</a:t>
            </a:fld>
            <a:endParaRPr lang="en-US"/>
          </a:p>
        </p:txBody>
      </p:sp>
    </p:spTree>
    <p:extLst>
      <p:ext uri="{BB962C8B-B14F-4D97-AF65-F5344CB8AC3E}">
        <p14:creationId xmlns:p14="http://schemas.microsoft.com/office/powerpoint/2010/main" val="194851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499788-E65C-41F5-9EFB-BE42570EA6D3}" type="datetimeFigureOut">
              <a:rPr lang="en-US" smtClean="0"/>
              <a:t>29/08/2018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9D954-40B6-40FC-B749-78790FA23693}" type="slidenum">
              <a:rPr lang="en-US" smtClean="0"/>
              <a:t>‹#›</a:t>
            </a:fld>
            <a:endParaRPr lang="en-US"/>
          </a:p>
        </p:txBody>
      </p:sp>
    </p:spTree>
    <p:extLst>
      <p:ext uri="{BB962C8B-B14F-4D97-AF65-F5344CB8AC3E}">
        <p14:creationId xmlns:p14="http://schemas.microsoft.com/office/powerpoint/2010/main" val="156782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499788-E65C-41F5-9EFB-BE42570EA6D3}" type="datetimeFigureOut">
              <a:rPr lang="en-US" smtClean="0"/>
              <a:t>29/08/2018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9D954-40B6-40FC-B749-78790FA23693}" type="slidenum">
              <a:rPr lang="en-US" smtClean="0"/>
              <a:t>‹#›</a:t>
            </a:fld>
            <a:endParaRPr lang="en-US"/>
          </a:p>
        </p:txBody>
      </p:sp>
    </p:spTree>
    <p:extLst>
      <p:ext uri="{BB962C8B-B14F-4D97-AF65-F5344CB8AC3E}">
        <p14:creationId xmlns:p14="http://schemas.microsoft.com/office/powerpoint/2010/main" val="379785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499788-E65C-41F5-9EFB-BE42570EA6D3}" type="datetimeFigureOut">
              <a:rPr lang="en-US" smtClean="0"/>
              <a:t>29/08/2018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9D954-40B6-40FC-B749-78790FA23693}" type="slidenum">
              <a:rPr lang="en-US" smtClean="0"/>
              <a:t>‹#›</a:t>
            </a:fld>
            <a:endParaRPr lang="en-US"/>
          </a:p>
        </p:txBody>
      </p:sp>
    </p:spTree>
    <p:extLst>
      <p:ext uri="{BB962C8B-B14F-4D97-AF65-F5344CB8AC3E}">
        <p14:creationId xmlns:p14="http://schemas.microsoft.com/office/powerpoint/2010/main" val="10733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499788-E65C-41F5-9EFB-BE42570EA6D3}" type="datetimeFigureOut">
              <a:rPr lang="en-US" smtClean="0"/>
              <a:t>29/08/2018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9D954-40B6-40FC-B749-78790FA23693}" type="slidenum">
              <a:rPr lang="en-US" smtClean="0"/>
              <a:t>‹#›</a:t>
            </a:fld>
            <a:endParaRPr lang="en-US"/>
          </a:p>
        </p:txBody>
      </p:sp>
    </p:spTree>
    <p:extLst>
      <p:ext uri="{BB962C8B-B14F-4D97-AF65-F5344CB8AC3E}">
        <p14:creationId xmlns:p14="http://schemas.microsoft.com/office/powerpoint/2010/main" val="184398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499788-E65C-41F5-9EFB-BE42570EA6D3}" type="datetimeFigureOut">
              <a:rPr lang="en-US" smtClean="0"/>
              <a:t>29/08/2018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9D954-40B6-40FC-B749-78790FA23693}" type="slidenum">
              <a:rPr lang="en-US" smtClean="0"/>
              <a:t>‹#›</a:t>
            </a:fld>
            <a:endParaRPr lang="en-US"/>
          </a:p>
        </p:txBody>
      </p:sp>
    </p:spTree>
    <p:extLst>
      <p:ext uri="{BB962C8B-B14F-4D97-AF65-F5344CB8AC3E}">
        <p14:creationId xmlns:p14="http://schemas.microsoft.com/office/powerpoint/2010/main" val="162099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499788-E65C-41F5-9EFB-BE42570EA6D3}" type="datetimeFigureOut">
              <a:rPr lang="en-US" smtClean="0"/>
              <a:t>29/08/2018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39D954-40B6-40FC-B749-78790FA23693}" type="slidenum">
              <a:rPr lang="en-US" smtClean="0"/>
              <a:t>‹#›</a:t>
            </a:fld>
            <a:endParaRPr lang="en-US"/>
          </a:p>
        </p:txBody>
      </p:sp>
    </p:spTree>
    <p:extLst>
      <p:ext uri="{BB962C8B-B14F-4D97-AF65-F5344CB8AC3E}">
        <p14:creationId xmlns:p14="http://schemas.microsoft.com/office/powerpoint/2010/main" val="754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499788-E65C-41F5-9EFB-BE42570EA6D3}" type="datetimeFigureOut">
              <a:rPr lang="en-US" smtClean="0"/>
              <a:t>29/08/2018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39D954-40B6-40FC-B749-78790FA23693}" type="slidenum">
              <a:rPr lang="en-US" smtClean="0"/>
              <a:t>‹#›</a:t>
            </a:fld>
            <a:endParaRPr lang="en-US"/>
          </a:p>
        </p:txBody>
      </p:sp>
    </p:spTree>
    <p:extLst>
      <p:ext uri="{BB962C8B-B14F-4D97-AF65-F5344CB8AC3E}">
        <p14:creationId xmlns:p14="http://schemas.microsoft.com/office/powerpoint/2010/main" val="87328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9788-E65C-41F5-9EFB-BE42570EA6D3}" type="datetimeFigureOut">
              <a:rPr lang="en-US" smtClean="0"/>
              <a:t>29/08/2018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39D954-40B6-40FC-B749-78790FA23693}" type="slidenum">
              <a:rPr lang="en-US" smtClean="0"/>
              <a:t>‹#›</a:t>
            </a:fld>
            <a:endParaRPr lang="en-US"/>
          </a:p>
        </p:txBody>
      </p:sp>
    </p:spTree>
    <p:extLst>
      <p:ext uri="{BB962C8B-B14F-4D97-AF65-F5344CB8AC3E}">
        <p14:creationId xmlns:p14="http://schemas.microsoft.com/office/powerpoint/2010/main" val="29773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499788-E65C-41F5-9EFB-BE42570EA6D3}" type="datetimeFigureOut">
              <a:rPr lang="en-US" smtClean="0"/>
              <a:t>29/08/2018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9D954-40B6-40FC-B749-78790FA23693}" type="slidenum">
              <a:rPr lang="en-US" smtClean="0"/>
              <a:t>‹#›</a:t>
            </a:fld>
            <a:endParaRPr lang="en-US"/>
          </a:p>
        </p:txBody>
      </p:sp>
    </p:spTree>
    <p:extLst>
      <p:ext uri="{BB962C8B-B14F-4D97-AF65-F5344CB8AC3E}">
        <p14:creationId xmlns:p14="http://schemas.microsoft.com/office/powerpoint/2010/main" val="22426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499788-E65C-41F5-9EFB-BE42570EA6D3}" type="datetimeFigureOut">
              <a:rPr lang="en-US" smtClean="0"/>
              <a:t>29/08/2018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9D954-40B6-40FC-B749-78790FA23693}" type="slidenum">
              <a:rPr lang="en-US" smtClean="0"/>
              <a:t>‹#›</a:t>
            </a:fld>
            <a:endParaRPr lang="en-US"/>
          </a:p>
        </p:txBody>
      </p:sp>
    </p:spTree>
    <p:extLst>
      <p:ext uri="{BB962C8B-B14F-4D97-AF65-F5344CB8AC3E}">
        <p14:creationId xmlns:p14="http://schemas.microsoft.com/office/powerpoint/2010/main" val="213189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99788-E65C-41F5-9EFB-BE42570EA6D3}" type="datetimeFigureOut">
              <a:rPr lang="en-US" smtClean="0"/>
              <a:t>29/08/2018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9D954-40B6-40FC-B749-78790FA23693}" type="slidenum">
              <a:rPr lang="en-US" smtClean="0"/>
              <a:t>‹#›</a:t>
            </a:fld>
            <a:endParaRPr lang="en-US"/>
          </a:p>
        </p:txBody>
      </p:sp>
    </p:spTree>
    <p:extLst>
      <p:ext uri="{BB962C8B-B14F-4D97-AF65-F5344CB8AC3E}">
        <p14:creationId xmlns:p14="http://schemas.microsoft.com/office/powerpoint/2010/main" val="3594724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Attention Deficit Hyperactivity Disorder (ADHD)</a:t>
            </a:r>
            <a:endParaRPr lang="en-US" dirty="0"/>
          </a:p>
        </p:txBody>
      </p:sp>
      <p:sp>
        <p:nvSpPr>
          <p:cNvPr id="3" name="Subtitle 2"/>
          <p:cNvSpPr>
            <a:spLocks noGrp="1"/>
          </p:cNvSpPr>
          <p:nvPr>
            <p:ph type="subTitle" idx="1"/>
          </p:nvPr>
        </p:nvSpPr>
        <p:spPr/>
        <p:txBody>
          <a:bodyPr/>
          <a:lstStyle/>
          <a:p>
            <a:r>
              <a:rPr lang="en-US" dirty="0" smtClean="0"/>
              <a:t>Prof. K. A. L. A </a:t>
            </a:r>
            <a:r>
              <a:rPr lang="en-US" dirty="0" err="1" smtClean="0"/>
              <a:t>Kuruppuarachchi</a:t>
            </a:r>
            <a:r>
              <a:rPr lang="en-US" dirty="0"/>
              <a:t> </a:t>
            </a:r>
            <a:r>
              <a:rPr lang="en-US" dirty="0" smtClean="0"/>
              <a:t>MD(Psych), </a:t>
            </a:r>
            <a:r>
              <a:rPr lang="en-US" dirty="0" err="1" smtClean="0"/>
              <a:t>FRCPsych</a:t>
            </a:r>
            <a:r>
              <a:rPr lang="en-US" dirty="0" smtClean="0"/>
              <a:t> (UK), FSLCOP</a:t>
            </a:r>
            <a:br>
              <a:rPr lang="en-US" dirty="0" smtClean="0"/>
            </a:br>
            <a:r>
              <a:rPr lang="en-US" dirty="0" smtClean="0"/>
              <a:t>Senior Professor of Psychiatry – University of </a:t>
            </a:r>
            <a:r>
              <a:rPr lang="en-US" dirty="0" err="1" smtClean="0"/>
              <a:t>Kelaniya</a:t>
            </a:r>
            <a:r>
              <a:rPr lang="en-US" dirty="0" smtClean="0"/>
              <a:t/>
            </a:r>
            <a:br>
              <a:rPr lang="en-US" dirty="0" smtClean="0"/>
            </a:br>
            <a:endParaRPr lang="en-US" dirty="0" smtClean="0"/>
          </a:p>
        </p:txBody>
      </p:sp>
    </p:spTree>
    <p:extLst>
      <p:ext uri="{BB962C8B-B14F-4D97-AF65-F5344CB8AC3E}">
        <p14:creationId xmlns:p14="http://schemas.microsoft.com/office/powerpoint/2010/main" val="4186595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Subtypes	</a:t>
            </a:r>
            <a:endParaRPr lang="en-US" b="1" dirty="0"/>
          </a:p>
        </p:txBody>
      </p:sp>
      <p:sp>
        <p:nvSpPr>
          <p:cNvPr id="3" name="Content Placeholder 2"/>
          <p:cNvSpPr>
            <a:spLocks noGrp="1"/>
          </p:cNvSpPr>
          <p:nvPr>
            <p:ph idx="1"/>
          </p:nvPr>
        </p:nvSpPr>
        <p:spPr/>
        <p:txBody>
          <a:bodyPr/>
          <a:lstStyle/>
          <a:p>
            <a:r>
              <a:rPr lang="en-US" dirty="0" smtClean="0"/>
              <a:t>Predominantly </a:t>
            </a:r>
            <a:r>
              <a:rPr lang="en-US" dirty="0"/>
              <a:t>inattentive</a:t>
            </a:r>
          </a:p>
          <a:p>
            <a:r>
              <a:rPr lang="en-US" dirty="0"/>
              <a:t>Predominantly overactive</a:t>
            </a:r>
          </a:p>
          <a:p>
            <a:r>
              <a:rPr lang="en-US" dirty="0"/>
              <a:t>Combined type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221" y="1825625"/>
            <a:ext cx="5369888" cy="3582398"/>
          </a:xfrm>
          <a:prstGeom prst="rect">
            <a:avLst/>
          </a:prstGeom>
        </p:spPr>
      </p:pic>
    </p:spTree>
    <p:extLst>
      <p:ext uri="{BB962C8B-B14F-4D97-AF65-F5344CB8AC3E}">
        <p14:creationId xmlns:p14="http://schemas.microsoft.com/office/powerpoint/2010/main" val="199789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Co-Morbidities</a:t>
            </a:r>
            <a:endParaRPr lang="en-US" b="1" dirty="0"/>
          </a:p>
        </p:txBody>
      </p:sp>
      <p:sp>
        <p:nvSpPr>
          <p:cNvPr id="3" name="Content Placeholder 2"/>
          <p:cNvSpPr>
            <a:spLocks noGrp="1"/>
          </p:cNvSpPr>
          <p:nvPr>
            <p:ph idx="1"/>
          </p:nvPr>
        </p:nvSpPr>
        <p:spPr/>
        <p:txBody>
          <a:bodyPr/>
          <a:lstStyle/>
          <a:p>
            <a:r>
              <a:rPr lang="en-US" dirty="0"/>
              <a:t>Tic disorders, Anxiety disorders, Mood disorders, Substance Misuse, Conduct disorders, Oppositional defiant disorder, Learning disorders, Speech and Language </a:t>
            </a:r>
            <a:r>
              <a:rPr lang="en-US" dirty="0" smtClean="0"/>
              <a:t>disorders(Autistic spectrum disorder)</a:t>
            </a:r>
            <a:endParaRPr lang="en-US" dirty="0"/>
          </a:p>
        </p:txBody>
      </p:sp>
    </p:spTree>
    <p:extLst>
      <p:ext uri="{BB962C8B-B14F-4D97-AF65-F5344CB8AC3E}">
        <p14:creationId xmlns:p14="http://schemas.microsoft.com/office/powerpoint/2010/main" val="121020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Diagnostic evaluation</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Clinical diagnosis</a:t>
            </a:r>
          </a:p>
          <a:p>
            <a:endParaRPr lang="en-US" dirty="0"/>
          </a:p>
          <a:p>
            <a:r>
              <a:rPr lang="en-US" dirty="0"/>
              <a:t>Assessment</a:t>
            </a:r>
          </a:p>
          <a:p>
            <a:endParaRPr lang="en-US" dirty="0"/>
          </a:p>
          <a:p>
            <a:r>
              <a:rPr lang="en-US" dirty="0"/>
              <a:t>Liaison with the school</a:t>
            </a:r>
          </a:p>
          <a:p>
            <a:r>
              <a:rPr lang="en-US" dirty="0"/>
              <a:t>ADHD Rating Scales</a:t>
            </a:r>
          </a:p>
          <a:p>
            <a:endParaRPr lang="en-US" dirty="0"/>
          </a:p>
          <a:p>
            <a:r>
              <a:rPr lang="en-US" dirty="0"/>
              <a:t>Information needs to be obtained from multiple sources</a:t>
            </a:r>
          </a:p>
          <a:p>
            <a:endParaRPr lang="en-US" dirty="0"/>
          </a:p>
          <a:p>
            <a:r>
              <a:rPr lang="en-US" dirty="0"/>
              <a:t>Physical examination and investigations </a:t>
            </a:r>
            <a:r>
              <a:rPr lang="en-US" dirty="0" err="1"/>
              <a:t>eg</a:t>
            </a:r>
            <a:r>
              <a:rPr lang="en-US" dirty="0"/>
              <a:t>. Thyroid profile, ECG(prior to commencing on medication and </a:t>
            </a:r>
            <a:r>
              <a:rPr lang="en-US" dirty="0" smtClean="0"/>
              <a:t>periodically), Cardiac </a:t>
            </a:r>
            <a:r>
              <a:rPr lang="en-US" dirty="0"/>
              <a:t>status, Blood pressure </a:t>
            </a:r>
            <a:r>
              <a:rPr lang="en-US" dirty="0" err="1"/>
              <a:t>etc</a:t>
            </a:r>
            <a:r>
              <a:rPr lang="en-US" dirty="0"/>
              <a:t> </a:t>
            </a:r>
          </a:p>
          <a:p>
            <a:pPr marL="0" indent="0">
              <a:buNone/>
            </a:pPr>
            <a:endParaRPr lang="en-US" dirty="0"/>
          </a:p>
        </p:txBody>
      </p:sp>
    </p:spTree>
    <p:extLst>
      <p:ext uri="{BB962C8B-B14F-4D97-AF65-F5344CB8AC3E}">
        <p14:creationId xmlns:p14="http://schemas.microsoft.com/office/powerpoint/2010/main" val="319987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Differential diagnoses</a:t>
            </a:r>
          </a:p>
        </p:txBody>
      </p:sp>
      <p:sp>
        <p:nvSpPr>
          <p:cNvPr id="3" name="Content Placeholder 2"/>
          <p:cNvSpPr>
            <a:spLocks noGrp="1"/>
          </p:cNvSpPr>
          <p:nvPr>
            <p:ph idx="1"/>
          </p:nvPr>
        </p:nvSpPr>
        <p:spPr/>
        <p:txBody>
          <a:bodyPr/>
          <a:lstStyle/>
          <a:p>
            <a:r>
              <a:rPr lang="en-US" dirty="0"/>
              <a:t>Oppositional defiant and conduct disorder, learning disorder, mood disorders, anxiety disorders, substance abuse</a:t>
            </a:r>
            <a:r>
              <a:rPr lang="en-US" dirty="0" smtClean="0"/>
              <a:t>.</a:t>
            </a:r>
          </a:p>
          <a:p>
            <a:pPr marL="0" indent="0">
              <a:buNone/>
            </a:pPr>
            <a:endParaRPr lang="en-US" dirty="0"/>
          </a:p>
          <a:p>
            <a:pPr marL="0" indent="0">
              <a:buNone/>
            </a:pPr>
            <a:r>
              <a:rPr lang="en-US" dirty="0" smtClean="0"/>
              <a:t>Problems</a:t>
            </a:r>
            <a:r>
              <a:rPr lang="en-US" sz="2400" dirty="0" smtClean="0"/>
              <a:t> </a:t>
            </a:r>
            <a:r>
              <a:rPr lang="en-US" dirty="0" smtClean="0"/>
              <a:t>with</a:t>
            </a:r>
            <a:r>
              <a:rPr lang="en-US" sz="2400" dirty="0" smtClean="0"/>
              <a:t> </a:t>
            </a:r>
            <a:r>
              <a:rPr lang="en-US" dirty="0" smtClean="0"/>
              <a:t>epilepsy</a:t>
            </a:r>
            <a:r>
              <a:rPr lang="en-US" sz="2400" dirty="0" smtClean="0"/>
              <a:t> – when absence seizures and , frequent seizures at  night or antiepileptic medication causing attention problems. Needs to be careful when choosing the ADHD medication. </a:t>
            </a:r>
          </a:p>
          <a:p>
            <a:pPr marL="0" indent="0">
              <a:buNone/>
            </a:pPr>
            <a:endParaRPr lang="en-US" dirty="0" smtClean="0"/>
          </a:p>
          <a:p>
            <a:pPr marL="0" indent="0">
              <a:buNone/>
            </a:pPr>
            <a:r>
              <a:rPr lang="en-US" dirty="0"/>
              <a:t> </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77580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Management</a:t>
            </a:r>
            <a:br>
              <a:rPr lang="en-US" b="1" dirty="0"/>
            </a:br>
            <a:endParaRPr lang="en-US" b="1" dirty="0"/>
          </a:p>
        </p:txBody>
      </p:sp>
      <p:sp>
        <p:nvSpPr>
          <p:cNvPr id="3" name="Content Placeholder 2"/>
          <p:cNvSpPr>
            <a:spLocks noGrp="1"/>
          </p:cNvSpPr>
          <p:nvPr>
            <p:ph idx="1"/>
          </p:nvPr>
        </p:nvSpPr>
        <p:spPr/>
        <p:txBody>
          <a:bodyPr/>
          <a:lstStyle/>
          <a:p>
            <a:pPr marL="514350" indent="-514350">
              <a:buAutoNum type="arabicParenR"/>
            </a:pPr>
            <a:r>
              <a:rPr lang="en-US" dirty="0" smtClean="0"/>
              <a:t>Pharmacological</a:t>
            </a:r>
          </a:p>
          <a:p>
            <a:pPr marL="0" indent="0">
              <a:buNone/>
            </a:pPr>
            <a:r>
              <a:rPr lang="en-US" b="1" dirty="0"/>
              <a:t>Psychostimulants </a:t>
            </a:r>
            <a:endParaRPr lang="en-US" dirty="0"/>
          </a:p>
          <a:p>
            <a:r>
              <a:rPr lang="en-US" dirty="0"/>
              <a:t>Methylphenidate</a:t>
            </a:r>
          </a:p>
          <a:p>
            <a:r>
              <a:rPr lang="en-US" dirty="0"/>
              <a:t>Amphetamine derivatives – dexamphetamine</a:t>
            </a:r>
          </a:p>
          <a:p>
            <a:endParaRPr lang="en-US" dirty="0"/>
          </a:p>
          <a:p>
            <a:r>
              <a:rPr lang="en-US" dirty="0"/>
              <a:t>Common side effects of stimulants - poor sleep, loss of appetite, weight loss, headaches </a:t>
            </a:r>
            <a:r>
              <a:rPr lang="en-US" dirty="0" err="1"/>
              <a:t>etc</a:t>
            </a:r>
            <a:endParaRPr lang="en-US" dirty="0"/>
          </a:p>
          <a:p>
            <a:pPr marL="0" indent="0">
              <a:buNone/>
            </a:pPr>
            <a:endParaRPr lang="en-US" dirty="0"/>
          </a:p>
        </p:txBody>
      </p:sp>
    </p:spTree>
    <p:extLst>
      <p:ext uri="{BB962C8B-B14F-4D97-AF65-F5344CB8AC3E}">
        <p14:creationId xmlns:p14="http://schemas.microsoft.com/office/powerpoint/2010/main" val="228201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949"/>
            <a:ext cx="10515600" cy="5772014"/>
          </a:xfrm>
        </p:spPr>
        <p:txBody>
          <a:bodyPr>
            <a:normAutofit fontScale="62500" lnSpcReduction="20000"/>
          </a:bodyPr>
          <a:lstStyle/>
          <a:p>
            <a:r>
              <a:rPr lang="en-US" sz="3800" b="1" dirty="0"/>
              <a:t>Non</a:t>
            </a:r>
            <a:r>
              <a:rPr lang="en-US" sz="3800" dirty="0"/>
              <a:t> </a:t>
            </a:r>
            <a:r>
              <a:rPr lang="en-US" sz="3800" b="1" dirty="0"/>
              <a:t>stimulants</a:t>
            </a:r>
            <a:endParaRPr lang="en-US" sz="3800" dirty="0"/>
          </a:p>
          <a:p>
            <a:r>
              <a:rPr lang="en-US" sz="3800" dirty="0" err="1"/>
              <a:t>Atomoxetine</a:t>
            </a:r>
            <a:endParaRPr lang="en-US" sz="3800" dirty="0"/>
          </a:p>
          <a:p>
            <a:endParaRPr lang="en-US" sz="3800" dirty="0"/>
          </a:p>
          <a:p>
            <a:r>
              <a:rPr lang="en-US" sz="3800" b="1" dirty="0"/>
              <a:t>Alpha</a:t>
            </a:r>
            <a:r>
              <a:rPr lang="en-US" sz="3800" dirty="0"/>
              <a:t> </a:t>
            </a:r>
            <a:r>
              <a:rPr lang="en-US" sz="3800" b="1" dirty="0"/>
              <a:t>Agonists</a:t>
            </a:r>
            <a:endParaRPr lang="en-US" sz="3800" dirty="0"/>
          </a:p>
          <a:p>
            <a:r>
              <a:rPr lang="en-US" sz="3800" dirty="0"/>
              <a:t>Clonidine</a:t>
            </a:r>
          </a:p>
          <a:p>
            <a:r>
              <a:rPr lang="en-US" sz="3800" dirty="0" err="1"/>
              <a:t>Guanfacine</a:t>
            </a:r>
            <a:endParaRPr lang="en-US" sz="3800" dirty="0"/>
          </a:p>
          <a:p>
            <a:pPr marL="0" indent="0">
              <a:buNone/>
            </a:pPr>
            <a:endParaRPr lang="en-US" sz="3800" dirty="0"/>
          </a:p>
          <a:p>
            <a:r>
              <a:rPr lang="en-US" sz="3800" dirty="0"/>
              <a:t>Antipsychotics </a:t>
            </a:r>
            <a:r>
              <a:rPr lang="en-US" sz="3800" dirty="0" err="1"/>
              <a:t>eg</a:t>
            </a:r>
            <a:r>
              <a:rPr lang="en-US" sz="3800" dirty="0"/>
              <a:t>. Risperidone</a:t>
            </a:r>
          </a:p>
          <a:p>
            <a:endParaRPr lang="en-US" sz="3800" dirty="0"/>
          </a:p>
          <a:p>
            <a:r>
              <a:rPr lang="en-US" sz="3800" dirty="0" err="1"/>
              <a:t>Antidepresants</a:t>
            </a:r>
            <a:r>
              <a:rPr lang="en-US" sz="3800" dirty="0"/>
              <a:t> </a:t>
            </a:r>
            <a:r>
              <a:rPr lang="en-US" sz="3800" dirty="0" err="1"/>
              <a:t>eg</a:t>
            </a:r>
            <a:r>
              <a:rPr lang="en-US" sz="3800" dirty="0"/>
              <a:t>. Imipramine</a:t>
            </a:r>
          </a:p>
          <a:p>
            <a:endParaRPr lang="en-US" sz="3800" dirty="0"/>
          </a:p>
          <a:p>
            <a:r>
              <a:rPr lang="en-US" sz="3800" b="1" dirty="0"/>
              <a:t>Other</a:t>
            </a:r>
            <a:r>
              <a:rPr lang="en-US" sz="3800" dirty="0"/>
              <a:t> </a:t>
            </a:r>
            <a:r>
              <a:rPr lang="en-US" sz="3800" b="1" dirty="0" smtClean="0"/>
              <a:t>drugs (may have benefit)</a:t>
            </a:r>
            <a:endParaRPr lang="en-US" sz="3800" dirty="0"/>
          </a:p>
          <a:p>
            <a:r>
              <a:rPr lang="en-US" sz="3800" dirty="0"/>
              <a:t>Bupropion</a:t>
            </a:r>
          </a:p>
          <a:p>
            <a:r>
              <a:rPr lang="en-US" sz="3800" dirty="0" err="1"/>
              <a:t>Modafinil</a:t>
            </a:r>
            <a:endParaRPr lang="en-US" sz="3800" dirty="0"/>
          </a:p>
          <a:p>
            <a:endParaRPr lang="en-US" dirty="0"/>
          </a:p>
        </p:txBody>
      </p:sp>
    </p:spTree>
    <p:extLst>
      <p:ext uri="{BB962C8B-B14F-4D97-AF65-F5344CB8AC3E}">
        <p14:creationId xmlns:p14="http://schemas.microsoft.com/office/powerpoint/2010/main" val="130041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2) </a:t>
            </a:r>
            <a:r>
              <a:rPr lang="en-US" dirty="0" err="1"/>
              <a:t>Behavioural</a:t>
            </a:r>
            <a:r>
              <a:rPr lang="en-US" dirty="0"/>
              <a:t> approaches</a:t>
            </a:r>
          </a:p>
          <a:p>
            <a:r>
              <a:rPr lang="en-US" dirty="0"/>
              <a:t>Attention training  - Communication with the school, keeping the child in the front row close to the </a:t>
            </a:r>
            <a:r>
              <a:rPr lang="en-US" dirty="0" smtClean="0"/>
              <a:t>teacher, Use </a:t>
            </a:r>
            <a:r>
              <a:rPr lang="en-US" dirty="0"/>
              <a:t>of building blocks,  attention improving games etc.</a:t>
            </a:r>
          </a:p>
          <a:p>
            <a:r>
              <a:rPr lang="en-US" dirty="0" err="1"/>
              <a:t>Behavioural</a:t>
            </a:r>
            <a:r>
              <a:rPr lang="en-US" dirty="0"/>
              <a:t> interventions, classroom interventions</a:t>
            </a:r>
          </a:p>
          <a:p>
            <a:r>
              <a:rPr lang="en-US" dirty="0"/>
              <a:t>Parental </a:t>
            </a:r>
            <a:r>
              <a:rPr lang="en-US" dirty="0" smtClean="0"/>
              <a:t>training/psychoeducation</a:t>
            </a:r>
            <a:endParaRPr lang="en-US" dirty="0"/>
          </a:p>
          <a:p>
            <a:r>
              <a:rPr lang="en-US" dirty="0"/>
              <a:t>Organizational training for adolescents</a:t>
            </a:r>
          </a:p>
          <a:p>
            <a:pPr marL="0" indent="0">
              <a:buNone/>
            </a:pPr>
            <a:endParaRPr lang="en-US" dirty="0"/>
          </a:p>
        </p:txBody>
      </p:sp>
    </p:spTree>
    <p:extLst>
      <p:ext uri="{BB962C8B-B14F-4D97-AF65-F5344CB8AC3E}">
        <p14:creationId xmlns:p14="http://schemas.microsoft.com/office/powerpoint/2010/main" val="377680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3) </a:t>
            </a:r>
            <a:r>
              <a:rPr lang="en-US" dirty="0"/>
              <a:t>Remedial education</a:t>
            </a:r>
          </a:p>
          <a:p>
            <a:pPr marL="0" indent="0">
              <a:buNone/>
            </a:pPr>
            <a:endParaRPr lang="en-US" dirty="0"/>
          </a:p>
          <a:p>
            <a:pPr marL="0" indent="0">
              <a:buNone/>
            </a:pPr>
            <a:r>
              <a:rPr lang="en-US" dirty="0" smtClean="0"/>
              <a:t>4) </a:t>
            </a:r>
            <a:r>
              <a:rPr lang="en-US" dirty="0"/>
              <a:t>Social skill training</a:t>
            </a:r>
          </a:p>
          <a:p>
            <a:pPr marL="0" indent="0">
              <a:buNone/>
            </a:pPr>
            <a:endParaRPr lang="en-US" dirty="0" smtClean="0"/>
          </a:p>
          <a:p>
            <a:pPr marL="0" indent="0">
              <a:buNone/>
            </a:pPr>
            <a:r>
              <a:rPr lang="en-US" dirty="0" smtClean="0"/>
              <a:t>5)Cognitive </a:t>
            </a:r>
            <a:r>
              <a:rPr lang="en-US" dirty="0" err="1"/>
              <a:t>behavioural</a:t>
            </a:r>
            <a:r>
              <a:rPr lang="en-US" dirty="0"/>
              <a:t> therapy for adults</a:t>
            </a:r>
          </a:p>
          <a:p>
            <a:pPr marL="0" indent="0">
              <a:buNone/>
            </a:pPr>
            <a:endParaRPr lang="en-US" dirty="0"/>
          </a:p>
          <a:p>
            <a:pPr marL="0" indent="0">
              <a:buNone/>
            </a:pPr>
            <a:r>
              <a:rPr lang="en-US" dirty="0" smtClean="0"/>
              <a:t>6) Involving </a:t>
            </a:r>
            <a:r>
              <a:rPr lang="en-US" dirty="0"/>
              <a:t>the </a:t>
            </a:r>
            <a:r>
              <a:rPr lang="en-US" dirty="0" smtClean="0"/>
              <a:t>family</a:t>
            </a:r>
            <a:br>
              <a:rPr lang="en-US" dirty="0" smtClean="0"/>
            </a:br>
            <a:endParaRPr lang="en-US" dirty="0" smtClean="0"/>
          </a:p>
          <a:p>
            <a:pPr marL="0" indent="0">
              <a:buNone/>
            </a:pPr>
            <a:r>
              <a:rPr lang="en-US" dirty="0" smtClean="0"/>
              <a:t>7) </a:t>
            </a:r>
            <a:r>
              <a:rPr lang="en-US" dirty="0"/>
              <a:t>Counselling of parents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36302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823"/>
            <a:ext cx="10515600" cy="5798140"/>
          </a:xfrm>
        </p:spPr>
        <p:txBody>
          <a:bodyPr/>
          <a:lstStyle/>
          <a:p>
            <a:r>
              <a:rPr lang="en-US" dirty="0"/>
              <a:t>Multimodal approach/treatment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310" y="975903"/>
            <a:ext cx="8967379" cy="5552405"/>
          </a:xfrm>
          <a:prstGeom prst="rect">
            <a:avLst/>
          </a:prstGeom>
        </p:spPr>
      </p:pic>
    </p:spTree>
    <p:extLst>
      <p:ext uri="{BB962C8B-B14F-4D97-AF65-F5344CB8AC3E}">
        <p14:creationId xmlns:p14="http://schemas.microsoft.com/office/powerpoint/2010/main" val="1388832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Prognosis</a:t>
            </a:r>
          </a:p>
        </p:txBody>
      </p:sp>
      <p:sp>
        <p:nvSpPr>
          <p:cNvPr id="3" name="Content Placeholder 2"/>
          <p:cNvSpPr>
            <a:spLocks noGrp="1"/>
          </p:cNvSpPr>
          <p:nvPr>
            <p:ph idx="1"/>
          </p:nvPr>
        </p:nvSpPr>
        <p:spPr/>
        <p:txBody>
          <a:bodyPr/>
          <a:lstStyle/>
          <a:p>
            <a:r>
              <a:rPr lang="en-US" b="1" dirty="0"/>
              <a:t>Symptoms</a:t>
            </a:r>
            <a:r>
              <a:rPr lang="en-US" dirty="0"/>
              <a:t> may persist to adolescents in 60-85% of </a:t>
            </a:r>
            <a:r>
              <a:rPr lang="en-US" dirty="0" smtClean="0"/>
              <a:t>cases</a:t>
            </a:r>
          </a:p>
          <a:p>
            <a:r>
              <a:rPr lang="en-US" dirty="0" smtClean="0"/>
              <a:t> </a:t>
            </a:r>
            <a:r>
              <a:rPr lang="en-US" dirty="0" err="1"/>
              <a:t>U</a:t>
            </a:r>
            <a:r>
              <a:rPr lang="en-US" dirty="0" err="1" smtClean="0"/>
              <a:t>pto</a:t>
            </a:r>
            <a:r>
              <a:rPr lang="en-US" dirty="0" smtClean="0"/>
              <a:t> </a:t>
            </a:r>
            <a:r>
              <a:rPr lang="en-US" dirty="0"/>
              <a:t>60</a:t>
            </a:r>
            <a:r>
              <a:rPr lang="en-US" dirty="0" smtClean="0"/>
              <a:t>% in adult life</a:t>
            </a:r>
            <a:endParaRPr lang="en-US" dirty="0"/>
          </a:p>
          <a:p>
            <a:r>
              <a:rPr lang="en-US" dirty="0"/>
              <a:t> 40% may remit at puberty</a:t>
            </a:r>
          </a:p>
          <a:p>
            <a:r>
              <a:rPr lang="en-US" dirty="0" err="1"/>
              <a:t>Overactivity</a:t>
            </a:r>
            <a:r>
              <a:rPr lang="en-US" dirty="0"/>
              <a:t> is the first symptom to remit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937" y="2184037"/>
            <a:ext cx="4127863" cy="4127863"/>
          </a:xfrm>
          <a:prstGeom prst="rect">
            <a:avLst/>
          </a:prstGeom>
          <a:ln>
            <a:noFill/>
          </a:ln>
          <a:effectLst>
            <a:softEdge rad="112500"/>
          </a:effectLst>
        </p:spPr>
      </p:pic>
    </p:spTree>
    <p:extLst>
      <p:ext uri="{BB962C8B-B14F-4D97-AF65-F5344CB8AC3E}">
        <p14:creationId xmlns:p14="http://schemas.microsoft.com/office/powerpoint/2010/main" val="281402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Attention deficit hyperactivity disorder (ADHD) - DSM</a:t>
            </a:r>
            <a:endParaRPr lang="en-US" dirty="0"/>
          </a:p>
          <a:p>
            <a:r>
              <a:rPr lang="en-US" b="1" dirty="0"/>
              <a:t>Hyperkinetic disorder – ICD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087" y="3121025"/>
            <a:ext cx="4695825" cy="3190875"/>
          </a:xfrm>
          <a:prstGeom prst="rect">
            <a:avLst/>
          </a:prstGeom>
        </p:spPr>
      </p:pic>
    </p:spTree>
    <p:extLst>
      <p:ext uri="{BB962C8B-B14F-4D97-AF65-F5344CB8AC3E}">
        <p14:creationId xmlns:p14="http://schemas.microsoft.com/office/powerpoint/2010/main" val="352384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long term consequences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Problems with psychosocial development- low self esteem, poor relationships</a:t>
            </a:r>
          </a:p>
          <a:p>
            <a:r>
              <a:rPr lang="en-US" dirty="0" smtClean="0"/>
              <a:t> Conduct and emotional disorders, personality disorders in adulthood</a:t>
            </a:r>
          </a:p>
          <a:p>
            <a:pPr marL="0" indent="0">
              <a:buNone/>
            </a:pPr>
            <a:r>
              <a:rPr lang="en-US" dirty="0"/>
              <a:t> </a:t>
            </a:r>
            <a:r>
              <a:rPr lang="en-US" dirty="0" smtClean="0"/>
              <a:t>   </a:t>
            </a:r>
            <a:r>
              <a:rPr lang="en-US" dirty="0" err="1" smtClean="0"/>
              <a:t>eg</a:t>
            </a:r>
            <a:r>
              <a:rPr lang="en-US" dirty="0" smtClean="0"/>
              <a:t>. anti-social personality disorder, mood disorders</a:t>
            </a:r>
          </a:p>
          <a:p>
            <a:r>
              <a:rPr lang="en-US" dirty="0" smtClean="0"/>
              <a:t>Substance abuse</a:t>
            </a:r>
          </a:p>
          <a:p>
            <a:r>
              <a:rPr lang="en-US" dirty="0" smtClean="0"/>
              <a:t>Impulsive and accident prone</a:t>
            </a:r>
          </a:p>
          <a:p>
            <a:r>
              <a:rPr lang="en-US" dirty="0" smtClean="0"/>
              <a:t>Educational underachievement</a:t>
            </a:r>
          </a:p>
          <a:p>
            <a:r>
              <a:rPr lang="en-US" dirty="0" smtClean="0"/>
              <a:t>Problems with the employment</a:t>
            </a:r>
          </a:p>
          <a:p>
            <a:endParaRPr lang="en-US" dirty="0"/>
          </a:p>
          <a:p>
            <a:pPr marL="0" indent="0">
              <a:buNone/>
            </a:pPr>
            <a:r>
              <a:rPr lang="en-US" b="1" dirty="0" smtClean="0"/>
              <a:t>Important </a:t>
            </a:r>
            <a:r>
              <a:rPr lang="en-US" b="1" dirty="0" err="1"/>
              <a:t>tod</a:t>
            </a:r>
            <a:r>
              <a:rPr lang="en-US" b="1" dirty="0"/>
              <a:t> </a:t>
            </a:r>
            <a:r>
              <a:rPr lang="en-US" b="1" dirty="0" err="1"/>
              <a:t>etect</a:t>
            </a:r>
            <a:r>
              <a:rPr lang="en-US" b="1" dirty="0"/>
              <a:t> </a:t>
            </a:r>
            <a:r>
              <a:rPr lang="en-US" b="1" dirty="0" smtClean="0"/>
              <a:t>early and manage properly to minimize the long term problems</a:t>
            </a:r>
          </a:p>
          <a:p>
            <a:endParaRPr lang="en-US" dirty="0"/>
          </a:p>
        </p:txBody>
      </p:sp>
    </p:spTree>
    <p:extLst>
      <p:ext uri="{BB962C8B-B14F-4D97-AF65-F5344CB8AC3E}">
        <p14:creationId xmlns:p14="http://schemas.microsoft.com/office/powerpoint/2010/main" val="3368113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26" y="2873194"/>
            <a:ext cx="10515600" cy="1325563"/>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1084556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history </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smtClean="0"/>
              <a:t>An </a:t>
            </a:r>
            <a:r>
              <a:rPr lang="en-US" dirty="0"/>
              <a:t>8 year </a:t>
            </a:r>
            <a:r>
              <a:rPr lang="en-US" dirty="0" smtClean="0"/>
              <a:t>old, </a:t>
            </a:r>
            <a:r>
              <a:rPr lang="en-US" dirty="0" err="1"/>
              <a:t>Namal</a:t>
            </a:r>
            <a:r>
              <a:rPr lang="en-US" dirty="0"/>
              <a:t> has had declining school performance over the last two years. He is fidgety , restless and tends to disturb the other students in his class often. Unable to sit still and constantly quarrels with peer students. Would stand up frequently and finds it difficult to pay attention to lessons. Mother said when </a:t>
            </a:r>
            <a:r>
              <a:rPr lang="en-US" dirty="0" err="1"/>
              <a:t>Namal</a:t>
            </a:r>
            <a:r>
              <a:rPr lang="en-US" dirty="0"/>
              <a:t> is taken to a shop he would pull the items haphazardly and run here and there without any control. Mother is very tired as a result of his constant disturbed behavior at home as well…</a:t>
            </a:r>
          </a:p>
        </p:txBody>
      </p:sp>
    </p:spTree>
    <p:extLst>
      <p:ext uri="{BB962C8B-B14F-4D97-AF65-F5344CB8AC3E}">
        <p14:creationId xmlns:p14="http://schemas.microsoft.com/office/powerpoint/2010/main" val="130283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Epidemiology</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Prevalence</a:t>
            </a:r>
            <a:endParaRPr lang="en-US" dirty="0"/>
          </a:p>
          <a:p>
            <a:r>
              <a:rPr lang="en-US" dirty="0" smtClean="0"/>
              <a:t>ICD criteria &amp; Nice </a:t>
            </a:r>
            <a:r>
              <a:rPr lang="en-US" dirty="0"/>
              <a:t>guidelines – 1-2 % in </a:t>
            </a:r>
            <a:r>
              <a:rPr lang="en-US" dirty="0" smtClean="0"/>
              <a:t>school age children , probably more severe symptoms</a:t>
            </a:r>
            <a:endParaRPr lang="en-US" dirty="0"/>
          </a:p>
          <a:p>
            <a:r>
              <a:rPr lang="en-US" dirty="0"/>
              <a:t>Royal College of Psychiatrists (UK) – 2-5% in school age children</a:t>
            </a:r>
          </a:p>
          <a:p>
            <a:r>
              <a:rPr lang="en-US" dirty="0"/>
              <a:t>World – 5.2-7.1% among children &amp; </a:t>
            </a:r>
            <a:r>
              <a:rPr lang="en-US" dirty="0" smtClean="0"/>
              <a:t>adolescents </a:t>
            </a:r>
            <a:endParaRPr lang="en-US" dirty="0"/>
          </a:p>
          <a:p>
            <a:r>
              <a:rPr lang="en-US" dirty="0" smtClean="0"/>
              <a:t>DSM </a:t>
            </a:r>
            <a:r>
              <a:rPr lang="en-US" dirty="0"/>
              <a:t>1V – 3-9</a:t>
            </a:r>
            <a:r>
              <a:rPr lang="en-US" dirty="0" smtClean="0"/>
              <a:t>%</a:t>
            </a:r>
          </a:p>
          <a:p>
            <a:endParaRPr lang="en-US" dirty="0" smtClean="0"/>
          </a:p>
          <a:p>
            <a:r>
              <a:rPr lang="en-US" b="1" dirty="0" smtClean="0"/>
              <a:t>Usual figure – 5% among school age population</a:t>
            </a:r>
            <a:endParaRPr lang="en-US" b="1" dirty="0"/>
          </a:p>
          <a:p>
            <a:pPr marL="0" indent="0">
              <a:buNone/>
            </a:pPr>
            <a:endParaRPr lang="en-US" dirty="0" smtClean="0"/>
          </a:p>
          <a:p>
            <a:r>
              <a:rPr lang="en-US" dirty="0"/>
              <a:t>About 2.5% among </a:t>
            </a:r>
            <a:r>
              <a:rPr lang="en-US" dirty="0" smtClean="0"/>
              <a:t>adults, some studies about 4% </a:t>
            </a:r>
            <a:r>
              <a:rPr lang="en-US" smtClean="0"/>
              <a:t>among adults</a:t>
            </a:r>
            <a:endParaRPr lang="en-US" dirty="0"/>
          </a:p>
          <a:p>
            <a:endParaRPr lang="en-US" dirty="0"/>
          </a:p>
        </p:txBody>
      </p:sp>
    </p:spTree>
    <p:extLst>
      <p:ext uri="{BB962C8B-B14F-4D97-AF65-F5344CB8AC3E}">
        <p14:creationId xmlns:p14="http://schemas.microsoft.com/office/powerpoint/2010/main" val="150197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Boys &gt;girls (about 2-3:1 or even higher among boys depending on the study)</a:t>
            </a:r>
          </a:p>
          <a:p>
            <a:r>
              <a:rPr lang="en-US" dirty="0"/>
              <a:t>Higher rate among parents and siblings </a:t>
            </a:r>
          </a:p>
          <a:p>
            <a:r>
              <a:rPr lang="en-US" dirty="0"/>
              <a:t>First degree biological relatives are at higher risk of developing ADHD</a:t>
            </a:r>
          </a:p>
          <a:p>
            <a:endParaRPr lang="en-US" dirty="0"/>
          </a:p>
        </p:txBody>
      </p:sp>
    </p:spTree>
    <p:extLst>
      <p:ext uri="{BB962C8B-B14F-4D97-AF65-F5344CB8AC3E}">
        <p14:creationId xmlns:p14="http://schemas.microsoft.com/office/powerpoint/2010/main" val="409852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Clinical features</a:t>
            </a:r>
          </a:p>
        </p:txBody>
      </p:sp>
      <p:sp>
        <p:nvSpPr>
          <p:cNvPr id="3" name="Content Placeholder 2"/>
          <p:cNvSpPr>
            <a:spLocks noGrp="1"/>
          </p:cNvSpPr>
          <p:nvPr>
            <p:ph idx="1"/>
          </p:nvPr>
        </p:nvSpPr>
        <p:spPr/>
        <p:txBody>
          <a:bodyPr>
            <a:normAutofit fontScale="77500" lnSpcReduction="20000"/>
          </a:bodyPr>
          <a:lstStyle/>
          <a:p>
            <a:r>
              <a:rPr lang="en-US" b="1" dirty="0"/>
              <a:t>Inattention</a:t>
            </a:r>
            <a:r>
              <a:rPr lang="en-US" dirty="0"/>
              <a:t>    </a:t>
            </a:r>
            <a:r>
              <a:rPr lang="en-US" dirty="0" err="1"/>
              <a:t>eg</a:t>
            </a:r>
            <a:r>
              <a:rPr lang="en-US" dirty="0"/>
              <a:t>.  often fails to give close attention to details </a:t>
            </a:r>
            <a:r>
              <a:rPr lang="en-US" dirty="0" smtClean="0"/>
              <a:t>or makes </a:t>
            </a:r>
            <a:br>
              <a:rPr lang="en-US" dirty="0" smtClean="0"/>
            </a:br>
            <a:r>
              <a:rPr lang="en-US" dirty="0" smtClean="0"/>
              <a:t>                         careless errors in schoolwork, work or other activities</a:t>
            </a:r>
            <a:br>
              <a:rPr lang="en-US" dirty="0" smtClean="0"/>
            </a:br>
            <a:r>
              <a:rPr lang="en-US" dirty="0" smtClean="0"/>
              <a:t>                         Often fails to  sustain attention in tasks or play activities</a:t>
            </a:r>
          </a:p>
          <a:p>
            <a:pPr marL="0" indent="0">
              <a:buNone/>
            </a:pPr>
            <a:r>
              <a:rPr lang="en-US" dirty="0"/>
              <a:t> </a:t>
            </a:r>
            <a:r>
              <a:rPr lang="en-US" dirty="0" smtClean="0"/>
              <a:t>                           (ICD 10 </a:t>
            </a:r>
            <a:r>
              <a:rPr lang="en-US" dirty="0"/>
              <a:t>– at </a:t>
            </a:r>
            <a:r>
              <a:rPr lang="en-US" dirty="0" smtClean="0"/>
              <a:t>  least </a:t>
            </a:r>
            <a:r>
              <a:rPr lang="en-US" dirty="0"/>
              <a:t>6 symptoms from 9)</a:t>
            </a:r>
          </a:p>
          <a:p>
            <a:pPr marL="0" indent="0">
              <a:buNone/>
            </a:pPr>
            <a:r>
              <a:rPr lang="en-US" dirty="0"/>
              <a:t> </a:t>
            </a:r>
          </a:p>
          <a:p>
            <a:pPr marL="0" indent="0">
              <a:buNone/>
            </a:pPr>
            <a:r>
              <a:rPr lang="en-US" dirty="0"/>
              <a:t> </a:t>
            </a:r>
          </a:p>
          <a:p>
            <a:r>
              <a:rPr lang="en-US" b="1" dirty="0"/>
              <a:t>Hyper</a:t>
            </a:r>
            <a:r>
              <a:rPr lang="en-US" dirty="0"/>
              <a:t> </a:t>
            </a:r>
            <a:r>
              <a:rPr lang="en-US" b="1" dirty="0"/>
              <a:t>activity </a:t>
            </a:r>
            <a:r>
              <a:rPr lang="en-US" dirty="0" smtClean="0"/>
              <a:t> (Unable </a:t>
            </a:r>
            <a:r>
              <a:rPr lang="en-US" dirty="0"/>
              <a:t>to stay in the expected period of </a:t>
            </a:r>
            <a:r>
              <a:rPr lang="en-US" dirty="0" smtClean="0"/>
              <a:t>time), </a:t>
            </a:r>
          </a:p>
          <a:p>
            <a:pPr marL="0" indent="0">
              <a:buNone/>
            </a:pPr>
            <a:r>
              <a:rPr lang="en-US" dirty="0"/>
              <a:t> </a:t>
            </a:r>
            <a:r>
              <a:rPr lang="en-US" dirty="0" smtClean="0"/>
              <a:t>                            </a:t>
            </a:r>
            <a:r>
              <a:rPr lang="en-US" dirty="0" err="1" smtClean="0"/>
              <a:t>eg</a:t>
            </a:r>
            <a:r>
              <a:rPr lang="en-US" dirty="0" smtClean="0"/>
              <a:t>. often fidgets with hands or feet or squirms on seat    </a:t>
            </a:r>
            <a:br>
              <a:rPr lang="en-US" dirty="0" smtClean="0"/>
            </a:br>
            <a:r>
              <a:rPr lang="en-US" dirty="0" smtClean="0"/>
              <a:t>                             </a:t>
            </a:r>
            <a:r>
              <a:rPr lang="en-US" dirty="0"/>
              <a:t>( </a:t>
            </a:r>
            <a:r>
              <a:rPr lang="en-US" dirty="0" smtClean="0"/>
              <a:t>ICD 10 </a:t>
            </a:r>
            <a:r>
              <a:rPr lang="en-US" dirty="0"/>
              <a:t>-at least 3 symptoms among 5)</a:t>
            </a:r>
          </a:p>
          <a:p>
            <a:pPr marL="0" indent="0">
              <a:buNone/>
            </a:pPr>
            <a:endParaRPr lang="en-US" dirty="0"/>
          </a:p>
          <a:p>
            <a:pPr marL="0" indent="0">
              <a:buNone/>
            </a:pPr>
            <a:r>
              <a:rPr lang="en-US" dirty="0"/>
              <a:t> </a:t>
            </a:r>
          </a:p>
          <a:p>
            <a:r>
              <a:rPr lang="en-US" b="1" dirty="0"/>
              <a:t>Impulsivity </a:t>
            </a:r>
            <a:r>
              <a:rPr lang="en-US" dirty="0" err="1"/>
              <a:t>eg</a:t>
            </a:r>
            <a:r>
              <a:rPr lang="en-US" dirty="0"/>
              <a:t>. </a:t>
            </a:r>
            <a:r>
              <a:rPr lang="en-US" dirty="0" smtClean="0"/>
              <a:t>Often fails to wait in lines or await turns in games or group situations.</a:t>
            </a:r>
          </a:p>
          <a:p>
            <a:pPr marL="0" indent="0">
              <a:buNone/>
            </a:pPr>
            <a:r>
              <a:rPr lang="en-US" dirty="0" smtClean="0"/>
              <a:t>                              </a:t>
            </a:r>
            <a:r>
              <a:rPr lang="en-US" smtClean="0"/>
              <a:t>( ICD 10- </a:t>
            </a:r>
            <a:r>
              <a:rPr lang="en-US" dirty="0"/>
              <a:t>at </a:t>
            </a:r>
            <a:r>
              <a:rPr lang="en-US" dirty="0" smtClean="0"/>
              <a:t>least 1 symptom among </a:t>
            </a:r>
            <a:r>
              <a:rPr lang="en-US" dirty="0"/>
              <a:t>4)</a:t>
            </a:r>
          </a:p>
        </p:txBody>
      </p:sp>
    </p:spTree>
    <p:extLst>
      <p:ext uri="{BB962C8B-B14F-4D97-AF65-F5344CB8AC3E}">
        <p14:creationId xmlns:p14="http://schemas.microsoft.com/office/powerpoint/2010/main" val="161031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Pervasive</a:t>
            </a:r>
            <a:r>
              <a:rPr lang="en-US" dirty="0"/>
              <a:t> </a:t>
            </a:r>
            <a:r>
              <a:rPr lang="en-US" b="1" dirty="0"/>
              <a:t>nature</a:t>
            </a:r>
            <a:r>
              <a:rPr lang="en-US" dirty="0"/>
              <a:t> and persistent pattern </a:t>
            </a:r>
          </a:p>
          <a:p>
            <a:r>
              <a:rPr lang="en-US" dirty="0"/>
              <a:t>Symptoms are present in more than two settings </a:t>
            </a:r>
            <a:r>
              <a:rPr lang="en-US" dirty="0" err="1"/>
              <a:t>eg</a:t>
            </a:r>
            <a:r>
              <a:rPr lang="en-US" dirty="0"/>
              <a:t>. At school/home ; School/home/clinic</a:t>
            </a:r>
          </a:p>
          <a:p>
            <a:r>
              <a:rPr lang="en-US" dirty="0"/>
              <a:t>Negatively affect the </a:t>
            </a:r>
            <a:r>
              <a:rPr lang="en-US" dirty="0" smtClean="0"/>
              <a:t>school/academic/occupational </a:t>
            </a:r>
            <a:r>
              <a:rPr lang="en-US" dirty="0"/>
              <a:t>activities</a:t>
            </a:r>
          </a:p>
          <a:p>
            <a:r>
              <a:rPr lang="en-US" dirty="0"/>
              <a:t>Symptoms/</a:t>
            </a:r>
            <a:r>
              <a:rPr lang="en-US" dirty="0" err="1"/>
              <a:t>behavioural</a:t>
            </a:r>
            <a:r>
              <a:rPr lang="en-US" dirty="0"/>
              <a:t> patterns  are inconsistent with the developmental level.</a:t>
            </a:r>
          </a:p>
          <a:p>
            <a:r>
              <a:rPr lang="en-US" dirty="0"/>
              <a:t>Not due to other disorders like mood disorders, psychotic disorders, autism and substance abuse </a:t>
            </a:r>
          </a:p>
          <a:p>
            <a:pPr marL="0" indent="0">
              <a:buNone/>
            </a:pPr>
            <a:r>
              <a:rPr lang="en-US" dirty="0"/>
              <a:t> </a:t>
            </a:r>
          </a:p>
          <a:p>
            <a:r>
              <a:rPr lang="en-US" dirty="0"/>
              <a:t>Duration - More than 6 months</a:t>
            </a:r>
          </a:p>
          <a:p>
            <a:r>
              <a:rPr lang="en-US" dirty="0"/>
              <a:t>Onset before 7 years of age (</a:t>
            </a:r>
            <a:r>
              <a:rPr lang="en-US" b="1" dirty="0"/>
              <a:t>ICD</a:t>
            </a:r>
            <a:r>
              <a:rPr lang="en-US" dirty="0"/>
              <a:t>)</a:t>
            </a:r>
          </a:p>
          <a:p>
            <a:r>
              <a:rPr lang="en-US" dirty="0"/>
              <a:t>Before 12 years of age (</a:t>
            </a:r>
            <a:r>
              <a:rPr lang="en-US" b="1" dirty="0"/>
              <a:t>DSM</a:t>
            </a:r>
            <a:r>
              <a:rPr lang="en-US" dirty="0"/>
              <a:t> </a:t>
            </a:r>
            <a:r>
              <a:rPr lang="en-US" b="1" dirty="0"/>
              <a:t>5</a:t>
            </a:r>
            <a:r>
              <a:rPr lang="en-US" dirty="0"/>
              <a:t>)</a:t>
            </a:r>
          </a:p>
          <a:p>
            <a:endParaRPr lang="en-US" dirty="0"/>
          </a:p>
          <a:p>
            <a:r>
              <a:rPr lang="en-US" dirty="0"/>
              <a:t>Severity  : Mild, Moderate, Severe</a:t>
            </a:r>
          </a:p>
        </p:txBody>
      </p:sp>
    </p:spTree>
    <p:extLst>
      <p:ext uri="{BB962C8B-B14F-4D97-AF65-F5344CB8AC3E}">
        <p14:creationId xmlns:p14="http://schemas.microsoft.com/office/powerpoint/2010/main" val="388205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Aetiology</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Multifactorial</a:t>
            </a:r>
            <a:endParaRPr lang="en-US" dirty="0"/>
          </a:p>
          <a:p>
            <a:endParaRPr lang="en-US" dirty="0"/>
          </a:p>
          <a:p>
            <a:r>
              <a:rPr lang="en-US" dirty="0"/>
              <a:t>Genetic factors – </a:t>
            </a:r>
            <a:r>
              <a:rPr lang="en-US" dirty="0" smtClean="0"/>
              <a:t> </a:t>
            </a:r>
            <a:r>
              <a:rPr lang="en-US" b="1" dirty="0" smtClean="0"/>
              <a:t>significant/strong</a:t>
            </a:r>
            <a:r>
              <a:rPr lang="en-US" dirty="0" smtClean="0"/>
              <a:t> </a:t>
            </a:r>
            <a:r>
              <a:rPr lang="en-US" b="1" dirty="0"/>
              <a:t>heritability</a:t>
            </a:r>
            <a:r>
              <a:rPr lang="en-US" dirty="0"/>
              <a:t> </a:t>
            </a:r>
            <a:r>
              <a:rPr lang="en-US" b="1" dirty="0"/>
              <a:t>contribution</a:t>
            </a:r>
            <a:r>
              <a:rPr lang="en-US" dirty="0"/>
              <a:t> </a:t>
            </a:r>
          </a:p>
          <a:p>
            <a:pPr marL="0" indent="0">
              <a:buNone/>
            </a:pPr>
            <a:r>
              <a:rPr lang="en-US" dirty="0"/>
              <a:t> </a:t>
            </a:r>
          </a:p>
          <a:p>
            <a:r>
              <a:rPr lang="en-US" dirty="0"/>
              <a:t>Developmental factors – Association of  low birth weight, pre-term birth</a:t>
            </a:r>
          </a:p>
          <a:p>
            <a:r>
              <a:rPr lang="en-US" dirty="0"/>
              <a:t>Environmental factors- </a:t>
            </a:r>
            <a:r>
              <a:rPr lang="en-US" dirty="0" smtClean="0"/>
              <a:t> Exposure to </a:t>
            </a:r>
            <a:r>
              <a:rPr lang="en-US" dirty="0"/>
              <a:t>lead , </a:t>
            </a:r>
            <a:r>
              <a:rPr lang="en-US" dirty="0" smtClean="0"/>
              <a:t>other </a:t>
            </a:r>
            <a:r>
              <a:rPr lang="en-US" dirty="0"/>
              <a:t>toxic </a:t>
            </a:r>
            <a:r>
              <a:rPr lang="en-US" dirty="0" smtClean="0"/>
              <a:t>chemicals to the brain, </a:t>
            </a:r>
            <a:r>
              <a:rPr lang="en-US" dirty="0"/>
              <a:t>parental smoking etc.</a:t>
            </a:r>
          </a:p>
          <a:p>
            <a:r>
              <a:rPr lang="en-US" dirty="0"/>
              <a:t>Food </a:t>
            </a:r>
            <a:r>
              <a:rPr lang="en-US" dirty="0" smtClean="0"/>
              <a:t>additives/artificial </a:t>
            </a:r>
            <a:r>
              <a:rPr lang="en-US" dirty="0" err="1" smtClean="0"/>
              <a:t>colourings</a:t>
            </a:r>
            <a:r>
              <a:rPr lang="en-US" dirty="0" smtClean="0"/>
              <a:t>/certain food items </a:t>
            </a:r>
            <a:r>
              <a:rPr lang="en-US" dirty="0"/>
              <a:t>may exacerbate the symptoms.</a:t>
            </a:r>
          </a:p>
          <a:p>
            <a:pPr marL="0" indent="0">
              <a:buNone/>
            </a:pPr>
            <a:endParaRPr lang="en-US" dirty="0"/>
          </a:p>
          <a:p>
            <a:r>
              <a:rPr lang="en-US" dirty="0"/>
              <a:t>Neurochemical basis – Neurotransmitter involvement. Dopamine and adrenergic  systems.</a:t>
            </a:r>
          </a:p>
          <a:p>
            <a:r>
              <a:rPr lang="en-US" dirty="0"/>
              <a:t>Neuroanatomical basis – decreased volume and decreased activity in various regions of the brain</a:t>
            </a:r>
          </a:p>
          <a:p>
            <a:r>
              <a:rPr lang="en-US" dirty="0" smtClean="0"/>
              <a:t>Impaired </a:t>
            </a:r>
            <a:r>
              <a:rPr lang="en-US" dirty="0"/>
              <a:t>functional connectivity between various brain regions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949" y="365125"/>
            <a:ext cx="3709851" cy="27823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4195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a:t>
            </a:r>
            <a:endParaRPr lang="en-US" b="1" dirty="0"/>
          </a:p>
        </p:txBody>
      </p:sp>
      <p:sp>
        <p:nvSpPr>
          <p:cNvPr id="3" name="Content Placeholder 2"/>
          <p:cNvSpPr>
            <a:spLocks noGrp="1"/>
          </p:cNvSpPr>
          <p:nvPr>
            <p:ph idx="1"/>
          </p:nvPr>
        </p:nvSpPr>
        <p:spPr/>
        <p:txBody>
          <a:bodyPr/>
          <a:lstStyle/>
          <a:p>
            <a:r>
              <a:rPr lang="en-US" dirty="0" smtClean="0"/>
              <a:t>Presents </a:t>
            </a:r>
            <a:r>
              <a:rPr lang="en-US" dirty="0"/>
              <a:t>with classic symptoms,  poor attention, over activity, impulsivity</a:t>
            </a:r>
          </a:p>
          <a:p>
            <a:r>
              <a:rPr lang="en-US" dirty="0"/>
              <a:t>Educational </a:t>
            </a:r>
            <a:r>
              <a:rPr lang="en-US" dirty="0" smtClean="0"/>
              <a:t>underachievement</a:t>
            </a:r>
            <a:endParaRPr lang="en-US" dirty="0"/>
          </a:p>
          <a:p>
            <a:r>
              <a:rPr lang="en-US" dirty="0"/>
              <a:t>Other </a:t>
            </a:r>
            <a:r>
              <a:rPr lang="en-US" dirty="0" err="1"/>
              <a:t>behavioural</a:t>
            </a:r>
            <a:r>
              <a:rPr lang="en-US" dirty="0"/>
              <a:t> problems at school such as disturbing the other children</a:t>
            </a:r>
          </a:p>
        </p:txBody>
      </p:sp>
    </p:spTree>
    <p:extLst>
      <p:ext uri="{BB962C8B-B14F-4D97-AF65-F5344CB8AC3E}">
        <p14:creationId xmlns:p14="http://schemas.microsoft.com/office/powerpoint/2010/main" val="301822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680</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Attention Deficit Hyperactivity Disorder (ADHD)</vt:lpstr>
      <vt:lpstr>PowerPoint Presentation</vt:lpstr>
      <vt:lpstr>Case history ; </vt:lpstr>
      <vt:lpstr>Epidemiology</vt:lpstr>
      <vt:lpstr>PowerPoint Presentation</vt:lpstr>
      <vt:lpstr>Clinical features</vt:lpstr>
      <vt:lpstr>PowerPoint Presentation</vt:lpstr>
      <vt:lpstr>Aetiology</vt:lpstr>
      <vt:lpstr>Presentation</vt:lpstr>
      <vt:lpstr>Subtypes </vt:lpstr>
      <vt:lpstr>Co-Morbidities</vt:lpstr>
      <vt:lpstr>Diagnostic evaluation </vt:lpstr>
      <vt:lpstr>Differential diagnoses</vt:lpstr>
      <vt:lpstr>Management </vt:lpstr>
      <vt:lpstr>PowerPoint Presentation</vt:lpstr>
      <vt:lpstr>PowerPoint Presentation</vt:lpstr>
      <vt:lpstr>PowerPoint Presentation</vt:lpstr>
      <vt:lpstr>PowerPoint Presentation</vt:lpstr>
      <vt:lpstr>Prognosis</vt:lpstr>
      <vt:lpstr>Some long term consequences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Deficit Hyperactivity Disorder (ADHD)</dc:title>
  <dc:creator>Windows User</dc:creator>
  <cp:lastModifiedBy>Admin</cp:lastModifiedBy>
  <cp:revision>29</cp:revision>
  <dcterms:created xsi:type="dcterms:W3CDTF">2018-08-28T17:01:43Z</dcterms:created>
  <dcterms:modified xsi:type="dcterms:W3CDTF">2018-08-29T09:41:50Z</dcterms:modified>
</cp:coreProperties>
</file>