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4" d="100"/>
          <a:sy n="94" d="100"/>
        </p:scale>
        <p:origin x="-183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presProps" Target="pres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2" Type="http://schemas.openxmlformats.org/officeDocument/2006/relationships/slide" Target="slides/slide1.xml" /><Relationship Id="rId16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theme" Target="theme/theme1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7A82F-EABA-384A-AA78-0C993BC9F718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F43CE-F801-D344-9976-5CA7467A5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234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7A82F-EABA-384A-AA78-0C993BC9F718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F43CE-F801-D344-9976-5CA7467A5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724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7A82F-EABA-384A-AA78-0C993BC9F718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F43CE-F801-D344-9976-5CA7467A5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635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7A82F-EABA-384A-AA78-0C993BC9F718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F43CE-F801-D344-9976-5CA7467A5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48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7A82F-EABA-384A-AA78-0C993BC9F718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F43CE-F801-D344-9976-5CA7467A5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73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7A82F-EABA-384A-AA78-0C993BC9F718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F43CE-F801-D344-9976-5CA7467A5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008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7A82F-EABA-384A-AA78-0C993BC9F718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F43CE-F801-D344-9976-5CA7467A5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82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7A82F-EABA-384A-AA78-0C993BC9F718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F43CE-F801-D344-9976-5CA7467A5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12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7A82F-EABA-384A-AA78-0C993BC9F718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F43CE-F801-D344-9976-5CA7467A5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746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7A82F-EABA-384A-AA78-0C993BC9F718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F43CE-F801-D344-9976-5CA7467A5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303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7A82F-EABA-384A-AA78-0C993BC9F718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F43CE-F801-D344-9976-5CA7467A5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629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7A82F-EABA-384A-AA78-0C993BC9F718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F43CE-F801-D344-9976-5CA7467A5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23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Surgical Disease of the pancreases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38354" y="5475375"/>
            <a:ext cx="5983285" cy="1352803"/>
          </a:xfrm>
        </p:spPr>
        <p:txBody>
          <a:bodyPr/>
          <a:lstStyle/>
          <a:p>
            <a:r>
              <a:rPr lang="en-US" dirty="0"/>
              <a:t>Rohan Siriwardana </a:t>
            </a:r>
          </a:p>
          <a:p>
            <a:r>
              <a:rPr lang="en-US" dirty="0"/>
              <a:t>Consultant surgeon </a:t>
            </a:r>
          </a:p>
        </p:txBody>
      </p:sp>
    </p:spTree>
    <p:extLst>
      <p:ext uri="{BB962C8B-B14F-4D97-AF65-F5344CB8AC3E}">
        <p14:creationId xmlns:p14="http://schemas.microsoft.com/office/powerpoint/2010/main" val="6541602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24832"/>
            <a:ext cx="8229600" cy="5762736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Chronic pancreatitis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/>
              <a:t>What is the impact of pancreatitis (exocrine/endocrine/pain).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Pain </a:t>
            </a:r>
          </a:p>
          <a:p>
            <a:pPr marL="0" indent="0">
              <a:buNone/>
            </a:pPr>
            <a:r>
              <a:rPr lang="en-US" dirty="0"/>
              <a:t>	pain from ductal origin/ parenchymal origin</a:t>
            </a:r>
          </a:p>
          <a:p>
            <a:pPr marL="0" indent="0">
              <a:buNone/>
            </a:pPr>
            <a:r>
              <a:rPr lang="en-US" dirty="0"/>
              <a:t>	How severe is pain.</a:t>
            </a:r>
          </a:p>
          <a:p>
            <a:pPr marL="0" indent="0">
              <a:buNone/>
            </a:pPr>
            <a:r>
              <a:rPr lang="en-US" dirty="0"/>
              <a:t>	Does it need intervention.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725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3455" y="857151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Surgical management of pain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/>
              <a:t>Ductal pain – </a:t>
            </a:r>
            <a:r>
              <a:rPr lang="en-US" dirty="0" err="1"/>
              <a:t>decompressive</a:t>
            </a:r>
            <a:r>
              <a:rPr lang="en-US" dirty="0"/>
              <a:t> surgeries</a:t>
            </a:r>
          </a:p>
          <a:p>
            <a:pPr marL="0" indent="0">
              <a:buNone/>
            </a:pPr>
            <a:r>
              <a:rPr lang="en-US" dirty="0"/>
              <a:t>Parenchymal pain – </a:t>
            </a:r>
            <a:r>
              <a:rPr lang="en-US" dirty="0" err="1"/>
              <a:t>Resectional</a:t>
            </a:r>
            <a:r>
              <a:rPr lang="en-US" dirty="0"/>
              <a:t> surgeries</a:t>
            </a:r>
          </a:p>
          <a:p>
            <a:pPr marL="0" indent="0">
              <a:buNone/>
            </a:pPr>
            <a:r>
              <a:rPr lang="en-US" dirty="0"/>
              <a:t>Combine pain – combine surgeries</a:t>
            </a:r>
          </a:p>
          <a:p>
            <a:pPr marL="0" indent="0">
              <a:buNone/>
            </a:pPr>
            <a:r>
              <a:rPr lang="en-US" dirty="0"/>
              <a:t>Nerve blocks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908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302592"/>
          </a:xfrm>
        </p:spPr>
        <p:txBody>
          <a:bodyPr/>
          <a:lstStyle/>
          <a:p>
            <a:r>
              <a:rPr lang="en-US" dirty="0"/>
              <a:t>Location</a:t>
            </a:r>
          </a:p>
          <a:p>
            <a:r>
              <a:rPr lang="en-US" dirty="0"/>
              <a:t>Secretion of digestive enzymes</a:t>
            </a:r>
          </a:p>
          <a:p>
            <a:r>
              <a:rPr lang="en-US" dirty="0"/>
              <a:t>intimate relationship with important structures</a:t>
            </a:r>
          </a:p>
        </p:txBody>
      </p:sp>
    </p:spTree>
    <p:extLst>
      <p:ext uri="{BB962C8B-B14F-4D97-AF65-F5344CB8AC3E}">
        <p14:creationId xmlns:p14="http://schemas.microsoft.com/office/powerpoint/2010/main" val="2820905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Pancreatic tumours/neoplasms </a:t>
            </a:r>
          </a:p>
          <a:p>
            <a:r>
              <a:rPr lang="en-US" dirty="0"/>
              <a:t>Pancreatitis</a:t>
            </a:r>
          </a:p>
          <a:p>
            <a:r>
              <a:rPr lang="en-US" dirty="0"/>
              <a:t>Congenital disease. </a:t>
            </a:r>
          </a:p>
        </p:txBody>
      </p:sp>
    </p:spTree>
    <p:extLst>
      <p:ext uri="{BB962C8B-B14F-4D97-AF65-F5344CB8AC3E}">
        <p14:creationId xmlns:p14="http://schemas.microsoft.com/office/powerpoint/2010/main" val="843601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864" y="1229766"/>
            <a:ext cx="8511526" cy="509408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Pancreatic tumours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Solid Neoplasms -    </a:t>
            </a:r>
            <a:r>
              <a:rPr lang="en-US" dirty="0" err="1"/>
              <a:t>Adeno</a:t>
            </a:r>
            <a:r>
              <a:rPr lang="en-US" dirty="0"/>
              <a:t>-carcinoma </a:t>
            </a:r>
          </a:p>
          <a:p>
            <a:pPr marL="0" indent="0">
              <a:buNone/>
            </a:pPr>
            <a:r>
              <a:rPr lang="en-US" dirty="0"/>
              <a:t>						    Neuroendocrine tumours</a:t>
            </a:r>
          </a:p>
          <a:p>
            <a:pPr marL="0" indent="0">
              <a:buNone/>
            </a:pPr>
            <a:r>
              <a:rPr lang="en-US" dirty="0"/>
              <a:t>						    </a:t>
            </a:r>
            <a:r>
              <a:rPr lang="en-US" dirty="0" err="1"/>
              <a:t>Insulinoma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Cystic neoplasms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Description of symptoms – Due to location</a:t>
            </a:r>
          </a:p>
          <a:p>
            <a:pPr marL="0" indent="0">
              <a:buNone/>
            </a:pPr>
            <a:r>
              <a:rPr lang="en-US" dirty="0"/>
              <a:t>							             Due to function</a:t>
            </a:r>
          </a:p>
          <a:p>
            <a:pPr marL="0" indent="0">
              <a:buNone/>
            </a:pPr>
            <a:r>
              <a:rPr lang="en-US" dirty="0"/>
              <a:t>	                                             Due to advanced nature</a:t>
            </a:r>
          </a:p>
        </p:txBody>
      </p:sp>
    </p:spTree>
    <p:extLst>
      <p:ext uri="{BB962C8B-B14F-4D97-AF65-F5344CB8AC3E}">
        <p14:creationId xmlns:p14="http://schemas.microsoft.com/office/powerpoint/2010/main" val="1952400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461" y="660884"/>
            <a:ext cx="8229600" cy="373141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Diagnosis</a:t>
            </a:r>
          </a:p>
          <a:p>
            <a:r>
              <a:rPr lang="en-US" dirty="0"/>
              <a:t>Radiologically</a:t>
            </a:r>
          </a:p>
          <a:p>
            <a:r>
              <a:rPr lang="en-US" dirty="0" err="1"/>
              <a:t>Cyto</a:t>
            </a:r>
            <a:r>
              <a:rPr lang="en-US" dirty="0"/>
              <a:t>/histology</a:t>
            </a:r>
          </a:p>
          <a:p>
            <a:r>
              <a:rPr lang="en-US" dirty="0"/>
              <a:t>Tumour markers</a:t>
            </a:r>
          </a:p>
          <a:p>
            <a:r>
              <a:rPr lang="en-US" dirty="0"/>
              <a:t>Post operative histology. 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26720" y="1230372"/>
            <a:ext cx="3783268" cy="203132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Solid Neoplasms -   </a:t>
            </a:r>
          </a:p>
          <a:p>
            <a:r>
              <a:rPr lang="en-US" dirty="0"/>
              <a:t>		         </a:t>
            </a:r>
            <a:r>
              <a:rPr lang="en-US" dirty="0" err="1"/>
              <a:t>Adeno</a:t>
            </a:r>
            <a:r>
              <a:rPr lang="en-US" dirty="0"/>
              <a:t>-carcinoma </a:t>
            </a:r>
          </a:p>
          <a:p>
            <a:r>
              <a:rPr lang="en-US" dirty="0"/>
              <a:t>						      				 Neuroendocrine tumours</a:t>
            </a:r>
          </a:p>
          <a:p>
            <a:r>
              <a:rPr lang="en-US" dirty="0"/>
              <a:t>						    				</a:t>
            </a:r>
            <a:r>
              <a:rPr lang="en-US" dirty="0" err="1"/>
              <a:t>Insulinoma</a:t>
            </a:r>
            <a:endParaRPr lang="en-US" dirty="0"/>
          </a:p>
          <a:p>
            <a:r>
              <a:rPr lang="en-US" dirty="0"/>
              <a:t>Cystic neoplasms </a:t>
            </a:r>
          </a:p>
        </p:txBody>
      </p:sp>
    </p:spTree>
    <p:extLst>
      <p:ext uri="{BB962C8B-B14F-4D97-AF65-F5344CB8AC3E}">
        <p14:creationId xmlns:p14="http://schemas.microsoft.com/office/powerpoint/2010/main" val="3233621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636" y="541816"/>
            <a:ext cx="8229600" cy="488240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Treatment - Indications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Malignant</a:t>
            </a:r>
          </a:p>
          <a:p>
            <a:r>
              <a:rPr lang="en-US" dirty="0"/>
              <a:t>Premalignant </a:t>
            </a:r>
          </a:p>
          <a:p>
            <a:r>
              <a:rPr lang="en-US" dirty="0"/>
              <a:t>Symptomatic</a:t>
            </a:r>
          </a:p>
          <a:p>
            <a:r>
              <a:rPr lang="en-US" dirty="0"/>
              <a:t>Potentially symptomatic</a:t>
            </a:r>
          </a:p>
          <a:p>
            <a:r>
              <a:rPr lang="en-US" dirty="0"/>
              <a:t>Cosmetic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6720" y="3174189"/>
            <a:ext cx="3783268" cy="203132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Solid Neoplasms -   </a:t>
            </a:r>
          </a:p>
          <a:p>
            <a:r>
              <a:rPr lang="en-US" dirty="0"/>
              <a:t>		         </a:t>
            </a:r>
            <a:r>
              <a:rPr lang="en-US" dirty="0" err="1"/>
              <a:t>Adeno</a:t>
            </a:r>
            <a:r>
              <a:rPr lang="en-US" dirty="0"/>
              <a:t>-carcinoma </a:t>
            </a:r>
          </a:p>
          <a:p>
            <a:r>
              <a:rPr lang="en-US" dirty="0"/>
              <a:t>						      				 Neuroendocrine tumours</a:t>
            </a:r>
          </a:p>
          <a:p>
            <a:r>
              <a:rPr lang="en-US" dirty="0"/>
              <a:t>						    				</a:t>
            </a:r>
            <a:r>
              <a:rPr lang="en-US" dirty="0" err="1"/>
              <a:t>Insulinoma</a:t>
            </a:r>
            <a:endParaRPr lang="en-US" dirty="0"/>
          </a:p>
          <a:p>
            <a:r>
              <a:rPr lang="en-US" dirty="0"/>
              <a:t>Cystic neoplasms </a:t>
            </a:r>
          </a:p>
        </p:txBody>
      </p:sp>
    </p:spTree>
    <p:extLst>
      <p:ext uri="{BB962C8B-B14F-4D97-AF65-F5344CB8AC3E}">
        <p14:creationId xmlns:p14="http://schemas.microsoft.com/office/powerpoint/2010/main" val="142663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918" y="647654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Treatment of malignant disease </a:t>
            </a:r>
          </a:p>
          <a:p>
            <a:r>
              <a:rPr lang="en-US" dirty="0"/>
              <a:t>Stage of the tumour.</a:t>
            </a:r>
          </a:p>
          <a:p>
            <a:r>
              <a:rPr lang="en-US" dirty="0"/>
              <a:t>Resectabality. </a:t>
            </a:r>
          </a:p>
          <a:p>
            <a:r>
              <a:rPr lang="en-US" dirty="0"/>
              <a:t>Is the patient suitable candidate. </a:t>
            </a:r>
          </a:p>
          <a:p>
            <a:r>
              <a:rPr lang="en-US" dirty="0"/>
              <a:t>Does the patient give consent.</a:t>
            </a:r>
          </a:p>
          <a:p>
            <a:r>
              <a:rPr lang="en-US" dirty="0"/>
              <a:t>Optimize the patient.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02372" y="1286340"/>
            <a:ext cx="3783268" cy="101566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Cure</a:t>
            </a:r>
          </a:p>
          <a:p>
            <a:r>
              <a:rPr lang="en-US" sz="2000" dirty="0"/>
              <a:t>Prolong survival</a:t>
            </a:r>
          </a:p>
          <a:p>
            <a:r>
              <a:rPr lang="en-US" sz="2000" dirty="0"/>
              <a:t>Palliate symptoms</a:t>
            </a:r>
          </a:p>
        </p:txBody>
      </p:sp>
    </p:spTree>
    <p:extLst>
      <p:ext uri="{BB962C8B-B14F-4D97-AF65-F5344CB8AC3E}">
        <p14:creationId xmlns:p14="http://schemas.microsoft.com/office/powerpoint/2010/main" val="726715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8146" y="766722"/>
            <a:ext cx="8229600" cy="542482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How to decide on surgery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Local extent of resection – local clearance</a:t>
            </a:r>
          </a:p>
          <a:p>
            <a:pPr lvl="2"/>
            <a:r>
              <a:rPr lang="en-US" dirty="0"/>
              <a:t>blood supply</a:t>
            </a:r>
          </a:p>
          <a:p>
            <a:pPr lvl="2"/>
            <a:r>
              <a:rPr lang="en-US" dirty="0"/>
              <a:t>margin length</a:t>
            </a:r>
          </a:p>
          <a:p>
            <a:pPr lvl="2"/>
            <a:r>
              <a:rPr lang="en-US" dirty="0"/>
              <a:t>relationship to structures.</a:t>
            </a:r>
          </a:p>
          <a:p>
            <a:pPr lvl="2"/>
            <a:endParaRPr lang="en-US" dirty="0"/>
          </a:p>
          <a:p>
            <a:r>
              <a:rPr lang="en-US" dirty="0"/>
              <a:t>Lymphatic clearance</a:t>
            </a:r>
          </a:p>
          <a:p>
            <a:endParaRPr lang="en-US" dirty="0"/>
          </a:p>
          <a:p>
            <a:r>
              <a:rPr lang="en-US" dirty="0"/>
              <a:t>Reconstruction </a:t>
            </a:r>
          </a:p>
          <a:p>
            <a:pPr lvl="2"/>
            <a:endParaRPr lang="en-US" dirty="0"/>
          </a:p>
          <a:p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26720" y="2421054"/>
            <a:ext cx="3783268" cy="203132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Solid Neoplasms -   </a:t>
            </a:r>
          </a:p>
          <a:p>
            <a:r>
              <a:rPr lang="en-US" dirty="0"/>
              <a:t>		         </a:t>
            </a:r>
            <a:r>
              <a:rPr lang="en-US" dirty="0" err="1"/>
              <a:t>Adeno</a:t>
            </a:r>
            <a:r>
              <a:rPr lang="en-US" dirty="0"/>
              <a:t>-carcinoma </a:t>
            </a:r>
          </a:p>
          <a:p>
            <a:r>
              <a:rPr lang="en-US" dirty="0"/>
              <a:t>						      				 Neuroendocrine tumours</a:t>
            </a:r>
          </a:p>
          <a:p>
            <a:r>
              <a:rPr lang="en-US" dirty="0"/>
              <a:t>						    				</a:t>
            </a:r>
            <a:r>
              <a:rPr lang="en-US" dirty="0" err="1"/>
              <a:t>Insulinoma</a:t>
            </a:r>
            <a:endParaRPr lang="en-US" dirty="0"/>
          </a:p>
          <a:p>
            <a:r>
              <a:rPr lang="en-US" dirty="0"/>
              <a:t>Cystic neoplasms </a:t>
            </a:r>
          </a:p>
        </p:txBody>
      </p:sp>
    </p:spTree>
    <p:extLst>
      <p:ext uri="{BB962C8B-B14F-4D97-AF65-F5344CB8AC3E}">
        <p14:creationId xmlns:p14="http://schemas.microsoft.com/office/powerpoint/2010/main" val="26757361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375" y="337750"/>
            <a:ext cx="8229600" cy="610650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Pancreatitis</a:t>
            </a:r>
          </a:p>
          <a:p>
            <a:pPr marL="0" indent="0">
              <a:buNone/>
            </a:pPr>
            <a:r>
              <a:rPr lang="en-US" dirty="0"/>
              <a:t>	Establish the diagnosis of pancreatitis.</a:t>
            </a:r>
          </a:p>
          <a:p>
            <a:pPr marL="0" indent="0">
              <a:buNone/>
            </a:pPr>
            <a:r>
              <a:rPr lang="en-US" dirty="0"/>
              <a:t>	Is it acute on chronic pancreatitis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Acute</a:t>
            </a:r>
          </a:p>
          <a:p>
            <a:pPr marL="0" indent="0">
              <a:buNone/>
            </a:pPr>
            <a:r>
              <a:rPr lang="en-US" dirty="0"/>
              <a:t>What id the degree of attack</a:t>
            </a:r>
          </a:p>
          <a:p>
            <a:pPr marL="0" indent="0">
              <a:buNone/>
            </a:pPr>
            <a:r>
              <a:rPr lang="en-US" dirty="0"/>
              <a:t>Manage immediate complications</a:t>
            </a:r>
          </a:p>
          <a:p>
            <a:pPr marL="0" indent="0">
              <a:buNone/>
            </a:pPr>
            <a:r>
              <a:rPr lang="en-US" dirty="0"/>
              <a:t>Find cause for pancreatitis</a:t>
            </a:r>
          </a:p>
          <a:p>
            <a:pPr marL="0" indent="0">
              <a:buNone/>
            </a:pPr>
            <a:r>
              <a:rPr lang="en-US" dirty="0"/>
              <a:t>Late complications of pancreatitis</a:t>
            </a:r>
          </a:p>
          <a:p>
            <a:pPr marL="0" indent="0">
              <a:buNone/>
            </a:pPr>
            <a:r>
              <a:rPr lang="en-US" dirty="0"/>
              <a:t>Prevent recurrences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198740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18338</TotalTime>
  <Words>161</Words>
  <Application>Microsoft Office PowerPoint</Application>
  <PresentationFormat>On-screen Show (4:3)</PresentationFormat>
  <Paragraphs>102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Surgical Disease of the pancreases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Surgical Disease of the pancreases</dc:title>
  <dc:creator>Rohan Siriwardana</dc:creator>
  <cp:lastModifiedBy>Malith Methsara Amarasinghe</cp:lastModifiedBy>
  <cp:revision>14</cp:revision>
  <dcterms:created xsi:type="dcterms:W3CDTF">2016-09-25T21:39:46Z</dcterms:created>
  <dcterms:modified xsi:type="dcterms:W3CDTF">2018-10-28T04:14:42Z</dcterms:modified>
</cp:coreProperties>
</file>