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8" r:id="rId6"/>
    <p:sldId id="260" r:id="rId7"/>
    <p:sldId id="269" r:id="rId8"/>
    <p:sldId id="270" r:id="rId9"/>
    <p:sldId id="271" r:id="rId10"/>
    <p:sldId id="272" r:id="rId11"/>
    <p:sldId id="261" r:id="rId12"/>
    <p:sldId id="273" r:id="rId13"/>
    <p:sldId id="274" r:id="rId14"/>
    <p:sldId id="277" r:id="rId15"/>
    <p:sldId id="275" r:id="rId16"/>
    <p:sldId id="276" r:id="rId17"/>
    <p:sldId id="264" r:id="rId18"/>
    <p:sldId id="267" r:id="rId19"/>
    <p:sldId id="265" r:id="rId20"/>
    <p:sldId id="266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15C70-C322-4554-8826-39037A616099}" type="datetimeFigureOut">
              <a:rPr lang="en-US" smtClean="0"/>
              <a:t>25-Aug-18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D94A3-4A61-4502-BC7E-567DD7AEB7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C839-8CB3-4E17-986C-9C829B9E8E58}" type="datetimeFigureOut">
              <a:rPr lang="en-US" smtClean="0"/>
              <a:t>25-Aug-18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933E-BC75-4B4B-BEA7-4298131D7F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6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C839-8CB3-4E17-986C-9C829B9E8E58}" type="datetimeFigureOut">
              <a:rPr lang="en-US" smtClean="0"/>
              <a:t>25-Aug-18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933E-BC75-4B4B-BEA7-4298131D7F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36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C839-8CB3-4E17-986C-9C829B9E8E58}" type="datetimeFigureOut">
              <a:rPr lang="en-US" smtClean="0"/>
              <a:t>25-Aug-18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933E-BC75-4B4B-BEA7-4298131D7F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9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C839-8CB3-4E17-986C-9C829B9E8E58}" type="datetimeFigureOut">
              <a:rPr lang="en-US" smtClean="0"/>
              <a:t>25-Aug-18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933E-BC75-4B4B-BEA7-4298131D7F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9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C839-8CB3-4E17-986C-9C829B9E8E58}" type="datetimeFigureOut">
              <a:rPr lang="en-US" smtClean="0"/>
              <a:t>25-Aug-18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933E-BC75-4B4B-BEA7-4298131D7F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50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C839-8CB3-4E17-986C-9C829B9E8E58}" type="datetimeFigureOut">
              <a:rPr lang="en-US" smtClean="0"/>
              <a:t>25-Aug-18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933E-BC75-4B4B-BEA7-4298131D7F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3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C839-8CB3-4E17-986C-9C829B9E8E58}" type="datetimeFigureOut">
              <a:rPr lang="en-US" smtClean="0"/>
              <a:t>25-Aug-18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933E-BC75-4B4B-BEA7-4298131D7F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1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C839-8CB3-4E17-986C-9C829B9E8E58}" type="datetimeFigureOut">
              <a:rPr lang="en-US" smtClean="0"/>
              <a:t>25-Aug-18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933E-BC75-4B4B-BEA7-4298131D7F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3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C839-8CB3-4E17-986C-9C829B9E8E58}" type="datetimeFigureOut">
              <a:rPr lang="en-US" smtClean="0"/>
              <a:t>25-Aug-18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933E-BC75-4B4B-BEA7-4298131D7F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40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C839-8CB3-4E17-986C-9C829B9E8E58}" type="datetimeFigureOut">
              <a:rPr lang="en-US" smtClean="0"/>
              <a:t>25-Aug-18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933E-BC75-4B4B-BEA7-4298131D7F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9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C839-8CB3-4E17-986C-9C829B9E8E58}" type="datetimeFigureOut">
              <a:rPr lang="en-US" smtClean="0"/>
              <a:t>25-Aug-18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933E-BC75-4B4B-BEA7-4298131D7F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13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4C839-8CB3-4E17-986C-9C829B9E8E58}" type="datetimeFigureOut">
              <a:rPr lang="en-US" smtClean="0"/>
              <a:t>25-Aug-18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E933E-BC75-4B4B-BEA7-4298131D7F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3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414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LOWER GIT BLEEDING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3011" y="3429000"/>
            <a:ext cx="9144000" cy="3111500"/>
          </a:xfrm>
        </p:spPr>
        <p:txBody>
          <a:bodyPr>
            <a:normAutofit/>
          </a:bodyPr>
          <a:lstStyle/>
          <a:p>
            <a:r>
              <a:rPr lang="en-US" dirty="0" smtClean="0"/>
              <a:t>DR M D P PINTO</a:t>
            </a:r>
          </a:p>
          <a:p>
            <a:r>
              <a:rPr lang="en-US" dirty="0" smtClean="0"/>
              <a:t>DEPARTMENT OF SURGERY</a:t>
            </a:r>
          </a:p>
          <a:p>
            <a:r>
              <a:rPr lang="en-US" dirty="0" smtClean="0"/>
              <a:t>FOM</a:t>
            </a:r>
          </a:p>
          <a:p>
            <a:r>
              <a:rPr lang="en-US" dirty="0" smtClean="0"/>
              <a:t>UOK</a:t>
            </a:r>
          </a:p>
          <a:p>
            <a:endParaRPr lang="en-US" dirty="0"/>
          </a:p>
          <a:p>
            <a:r>
              <a:rPr lang="en-US" dirty="0" smtClean="0"/>
              <a:t>28 – 08 - 2018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4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4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Haemorrhoids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800" y="1244600"/>
            <a:ext cx="7518400" cy="4699000"/>
          </a:xfrm>
        </p:spPr>
        <p:txBody>
          <a:bodyPr>
            <a:normAutofit/>
          </a:bodyPr>
          <a:lstStyle/>
          <a:p>
            <a:pPr lvl="2"/>
            <a:r>
              <a:rPr lang="en-US" sz="2400" dirty="0" smtClean="0"/>
              <a:t>Proctoscopic 5% phenol in almond oil/ sodium tetradecyl sulphate injection – grade 1/2</a:t>
            </a:r>
            <a:endParaRPr lang="en-US" sz="2400" dirty="0"/>
          </a:p>
          <a:p>
            <a:pPr lvl="2"/>
            <a:r>
              <a:rPr lang="en-US" sz="2400" dirty="0"/>
              <a:t>Endoscopic band ligation for grade 2/3</a:t>
            </a:r>
          </a:p>
          <a:p>
            <a:pPr lvl="2"/>
            <a:r>
              <a:rPr lang="en-US" sz="2400" dirty="0"/>
              <a:t>Open haemorrhoidectomy</a:t>
            </a:r>
          </a:p>
          <a:p>
            <a:pPr lvl="2"/>
            <a:r>
              <a:rPr lang="en-US" sz="2400" dirty="0"/>
              <a:t>Stapled haemorrhoidectomy</a:t>
            </a:r>
          </a:p>
          <a:p>
            <a:pPr lvl="2"/>
            <a:r>
              <a:rPr lang="en-US" sz="2400" dirty="0"/>
              <a:t>Haemorrhoidal artery ligation (</a:t>
            </a:r>
            <a:r>
              <a:rPr lang="en-US" sz="2400" dirty="0" smtClean="0"/>
              <a:t>HAL)</a:t>
            </a:r>
            <a:endParaRPr 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396" y="171666"/>
            <a:ext cx="4184304" cy="2774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8" r="2956" b="9238"/>
          <a:stretch/>
        </p:blipFill>
        <p:spPr>
          <a:xfrm>
            <a:off x="7512396" y="3139250"/>
            <a:ext cx="4184304" cy="2920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6" t="26984" r="4328" b="8729"/>
          <a:stretch/>
        </p:blipFill>
        <p:spPr>
          <a:xfrm>
            <a:off x="838200" y="3784600"/>
            <a:ext cx="5448300" cy="2678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7512396" y="6060249"/>
            <a:ext cx="354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GABRIEL SYRINGE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8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6044"/>
          </a:xfrm>
        </p:spPr>
        <p:txBody>
          <a:bodyPr/>
          <a:lstStyle/>
          <a:p>
            <a:r>
              <a:rPr lang="en-US" dirty="0" smtClean="0"/>
              <a:t>Anal fissure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000" y="1511300"/>
            <a:ext cx="7658100" cy="5054599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Tear in distal anoderm</a:t>
            </a:r>
          </a:p>
          <a:p>
            <a:r>
              <a:rPr lang="en-US" dirty="0" smtClean="0"/>
              <a:t>More than 90% in 6 o’ clock position – least perfused region of anal verge</a:t>
            </a:r>
            <a:endParaRPr lang="en-US" dirty="0"/>
          </a:p>
          <a:p>
            <a:r>
              <a:rPr lang="en-US" dirty="0" smtClean="0"/>
              <a:t>Pathogenesis</a:t>
            </a:r>
          </a:p>
          <a:p>
            <a:pPr lvl="1"/>
            <a:r>
              <a:rPr lang="en-US" dirty="0" smtClean="0"/>
              <a:t>Tear caused primarily by local trauma – constipation, diarrhoea, NVD, anal sex</a:t>
            </a:r>
          </a:p>
          <a:p>
            <a:pPr lvl="1"/>
            <a:r>
              <a:rPr lang="en-US" dirty="0" smtClean="0"/>
              <a:t>Tear caused secondary to malignancy, IBD, TB, HIV</a:t>
            </a:r>
          </a:p>
          <a:p>
            <a:pPr lvl="1"/>
            <a:r>
              <a:rPr lang="en-US" dirty="0" smtClean="0"/>
              <a:t>Acute fissure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Triggers cyclic pain and bleeding </a:t>
            </a:r>
            <a:r>
              <a:rPr lang="en-US" dirty="0" smtClean="0">
                <a:sym typeface="Wingdings" panose="05000000000000000000" pitchFamily="2" charset="2"/>
              </a:rPr>
              <a:t> exposed internal sphincter goes into spasm  ischaemia chronic fissure (40%)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5" t="2960" b="3130"/>
          <a:stretch/>
        </p:blipFill>
        <p:spPr>
          <a:xfrm>
            <a:off x="9616758" y="303063"/>
            <a:ext cx="2296323" cy="2770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3" t="2870" r="13002" b="3208"/>
          <a:stretch/>
        </p:blipFill>
        <p:spPr>
          <a:xfrm>
            <a:off x="8117457" y="3687135"/>
            <a:ext cx="3795624" cy="31277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367623" y="534838"/>
            <a:ext cx="1249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Acute anal fissure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7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975"/>
          </a:xfrm>
        </p:spPr>
        <p:txBody>
          <a:bodyPr>
            <a:normAutofit fontScale="90000"/>
          </a:bodyPr>
          <a:lstStyle/>
          <a:p>
            <a:r>
              <a:rPr lang="en-US" dirty="0"/>
              <a:t>Anal fissure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168400"/>
            <a:ext cx="6908800" cy="5008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Clinical features </a:t>
            </a:r>
          </a:p>
          <a:p>
            <a:pPr lvl="1"/>
            <a:r>
              <a:rPr lang="en-US" dirty="0" smtClean="0"/>
              <a:t>Anal pain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ain at rest, severe exacerbation by defaecation</a:t>
            </a:r>
          </a:p>
          <a:p>
            <a:pPr lvl="2"/>
            <a:r>
              <a:rPr lang="en-US" dirty="0" smtClean="0"/>
              <a:t>Lasts hours after defaecation</a:t>
            </a:r>
          </a:p>
          <a:p>
            <a:pPr lvl="2"/>
            <a:r>
              <a:rPr lang="en-US" dirty="0" smtClean="0"/>
              <a:t>Anal bleeding</a:t>
            </a:r>
          </a:p>
          <a:p>
            <a:pPr lvl="2"/>
            <a:endParaRPr lang="en-US" dirty="0"/>
          </a:p>
          <a:p>
            <a:r>
              <a:rPr lang="en-US" dirty="0" smtClean="0"/>
              <a:t>Examination </a:t>
            </a:r>
          </a:p>
          <a:p>
            <a:pPr lvl="1"/>
            <a:r>
              <a:rPr lang="en-US" dirty="0" smtClean="0"/>
              <a:t>DRE is contraindicated at initial visit – causes severe pain </a:t>
            </a:r>
          </a:p>
          <a:p>
            <a:pPr lvl="1"/>
            <a:r>
              <a:rPr lang="en-US" dirty="0" smtClean="0"/>
              <a:t>Streaks of blood on stools</a:t>
            </a:r>
          </a:p>
          <a:p>
            <a:pPr lvl="1"/>
            <a:r>
              <a:rPr lang="en-US" dirty="0" smtClean="0"/>
              <a:t>Observe anus in prone jack knife position</a:t>
            </a:r>
          </a:p>
          <a:p>
            <a:pPr lvl="2"/>
            <a:r>
              <a:rPr lang="en-US" dirty="0" smtClean="0"/>
              <a:t>Acute fissure – fresh, superficial laceration  </a:t>
            </a:r>
          </a:p>
          <a:p>
            <a:pPr lvl="2"/>
            <a:r>
              <a:rPr lang="en-US" dirty="0" smtClean="0"/>
              <a:t>Chronic fissure – skin tag hiding the fissure, raised edges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18" y="365125"/>
            <a:ext cx="4137681" cy="2720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853" y="3282950"/>
            <a:ext cx="3772646" cy="3206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9320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975"/>
          </a:xfrm>
        </p:spPr>
        <p:txBody>
          <a:bodyPr>
            <a:normAutofit fontScale="90000"/>
          </a:bodyPr>
          <a:lstStyle/>
          <a:p>
            <a:r>
              <a:rPr lang="en-US" dirty="0"/>
              <a:t>Anal fissure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231900"/>
            <a:ext cx="5181600" cy="49450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Endoscopy</a:t>
            </a:r>
          </a:p>
          <a:p>
            <a:pPr lvl="1"/>
            <a:r>
              <a:rPr lang="en-US" dirty="0" smtClean="0"/>
              <a:t>Colonoscopy – more than 50ysigmoidoscopy – less than 50y with no risk factors for CRC</a:t>
            </a:r>
          </a:p>
          <a:p>
            <a:endParaRPr lang="en-US" dirty="0"/>
          </a:p>
          <a:p>
            <a:r>
              <a:rPr lang="en-US" dirty="0" smtClean="0"/>
              <a:t>Prevention </a:t>
            </a:r>
          </a:p>
          <a:p>
            <a:pPr lvl="1"/>
            <a:r>
              <a:rPr lang="en-US" dirty="0" smtClean="0"/>
              <a:t>Avoid diarrhea, constipation</a:t>
            </a:r>
          </a:p>
          <a:p>
            <a:pPr lvl="1"/>
            <a:r>
              <a:rPr lang="en-US" dirty="0" smtClean="0"/>
              <a:t>High fiber diet</a:t>
            </a:r>
          </a:p>
          <a:p>
            <a:pPr lvl="1"/>
            <a:r>
              <a:rPr lang="en-US" dirty="0" smtClean="0"/>
              <a:t>Avoid habitual straining at bowel opening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72200" y="927100"/>
            <a:ext cx="5181600" cy="52498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Medical management – for primary fissures</a:t>
            </a:r>
          </a:p>
          <a:p>
            <a:pPr lvl="1"/>
            <a:r>
              <a:rPr lang="en-US" dirty="0" smtClean="0"/>
              <a:t>Fiber diet – soften and bulk up stool</a:t>
            </a:r>
          </a:p>
          <a:p>
            <a:pPr lvl="1"/>
            <a:r>
              <a:rPr lang="en-US" dirty="0" smtClean="0"/>
              <a:t>Laxatives </a:t>
            </a:r>
          </a:p>
          <a:p>
            <a:pPr lvl="2"/>
            <a:r>
              <a:rPr lang="en-US" dirty="0" smtClean="0"/>
              <a:t>Avoid straining</a:t>
            </a:r>
          </a:p>
          <a:p>
            <a:pPr lvl="1"/>
            <a:r>
              <a:rPr lang="en-US" dirty="0" smtClean="0"/>
              <a:t>Sitz bath</a:t>
            </a:r>
          </a:p>
          <a:p>
            <a:pPr lvl="2"/>
            <a:r>
              <a:rPr lang="en-US" dirty="0" smtClean="0"/>
              <a:t>Relaxes sphincter – reduce spasms and ischaemia</a:t>
            </a:r>
          </a:p>
          <a:p>
            <a:pPr lvl="1"/>
            <a:r>
              <a:rPr lang="en-US" dirty="0" smtClean="0"/>
              <a:t>Topical analgesia </a:t>
            </a:r>
          </a:p>
          <a:p>
            <a:pPr lvl="2"/>
            <a:r>
              <a:rPr lang="en-US" dirty="0" smtClean="0"/>
              <a:t>2% lidocaine jelly – can mix with vasodilator cream</a:t>
            </a:r>
          </a:p>
          <a:p>
            <a:pPr lvl="1"/>
            <a:r>
              <a:rPr lang="en-US" dirty="0" smtClean="0"/>
              <a:t>Topical vasodilators</a:t>
            </a:r>
          </a:p>
          <a:p>
            <a:pPr lvl="2"/>
            <a:r>
              <a:rPr lang="en-US" dirty="0" smtClean="0"/>
              <a:t>0.2% Nifedipine BD – reduces anal sphincter tone</a:t>
            </a:r>
          </a:p>
          <a:p>
            <a:pPr lvl="2"/>
            <a:r>
              <a:rPr lang="en-US" dirty="0" smtClean="0"/>
              <a:t>0.4% Nitroglycerin BD – improve local blood flow + pressure</a:t>
            </a:r>
          </a:p>
          <a:p>
            <a:pPr lvl="2"/>
            <a:r>
              <a:rPr lang="en-US" dirty="0" smtClean="0"/>
              <a:t>Nitroglycerin cream can give headaches! – resolves after 2/52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4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1" b="20185"/>
          <a:stretch/>
        </p:blipFill>
        <p:spPr>
          <a:xfrm>
            <a:off x="3570287" y="152400"/>
            <a:ext cx="5446713" cy="66167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5647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277100" cy="1325563"/>
          </a:xfrm>
        </p:spPr>
        <p:txBody>
          <a:bodyPr/>
          <a:lstStyle/>
          <a:p>
            <a:r>
              <a:rPr lang="en-US" dirty="0" smtClean="0"/>
              <a:t>Anal fissure – surgical 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9300"/>
            <a:ext cx="5181600" cy="4495799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refractory disease </a:t>
            </a:r>
          </a:p>
          <a:p>
            <a:pPr lvl="1"/>
            <a:r>
              <a:rPr lang="en-US" dirty="0" smtClean="0"/>
              <a:t>If high risk of incontinence (older/few NVDs) – Botulinum toxin injection / anal advancement flap</a:t>
            </a:r>
          </a:p>
          <a:p>
            <a:pPr lvl="1"/>
            <a:r>
              <a:rPr lang="en-US" dirty="0" smtClean="0"/>
              <a:t>Low risk of incontinence – lateral sphincterotomy (open anoderm and excise internal sphincter completely – some chance of gas incontinence)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471" y="546100"/>
            <a:ext cx="5308598" cy="61467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840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Solitary rectal ulcer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Uncommon cause of rectal bleeding – 1:100,000</a:t>
            </a:r>
          </a:p>
          <a:p>
            <a:r>
              <a:rPr lang="en-US" dirty="0" smtClean="0"/>
              <a:t>Misnomer - Can be an ulcer, mucosal erythema or polyp</a:t>
            </a:r>
          </a:p>
          <a:p>
            <a:r>
              <a:rPr lang="en-US" dirty="0" smtClean="0"/>
              <a:t>Pathogenesis – not clear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rolapsed mucosa pushed down when straining and paradoxical puborectalis pull back </a:t>
            </a:r>
            <a:r>
              <a:rPr lang="en-US" dirty="0" smtClean="0">
                <a:sym typeface="Wingdings" panose="05000000000000000000" pitchFamily="2" charset="2"/>
              </a:rPr>
              <a:t> mucosal ischaemia  ulcer</a:t>
            </a:r>
            <a:endParaRPr lang="en-US" dirty="0" smtClean="0"/>
          </a:p>
          <a:p>
            <a:r>
              <a:rPr lang="en-US" dirty="0" smtClean="0"/>
              <a:t>Present with bleeding, sense of incomplete evacuation, rectal prolapse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429000"/>
            <a:ext cx="5715000" cy="3251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Diagnosis</a:t>
            </a:r>
          </a:p>
          <a:p>
            <a:pPr lvl="1"/>
            <a:r>
              <a:rPr lang="en-US" dirty="0" smtClean="0"/>
              <a:t>Endoscopic appearance not specific</a:t>
            </a:r>
          </a:p>
          <a:p>
            <a:pPr lvl="1"/>
            <a:r>
              <a:rPr lang="en-US" dirty="0" smtClean="0"/>
              <a:t>Histology – specific</a:t>
            </a:r>
          </a:p>
          <a:p>
            <a:pPr lvl="2"/>
            <a:r>
              <a:rPr lang="en-US" dirty="0" smtClean="0"/>
              <a:t>Fibromuscular obliteration of LP</a:t>
            </a:r>
          </a:p>
          <a:p>
            <a:pPr lvl="2"/>
            <a:endParaRPr lang="en-US" dirty="0"/>
          </a:p>
          <a:p>
            <a:r>
              <a:rPr lang="en-US" dirty="0" smtClean="0"/>
              <a:t>Treatment </a:t>
            </a:r>
          </a:p>
          <a:p>
            <a:pPr lvl="1"/>
            <a:r>
              <a:rPr lang="en-US" dirty="0" smtClean="0"/>
              <a:t>Non operative measures – laxatives/ dietary fiber</a:t>
            </a:r>
          </a:p>
          <a:p>
            <a:pPr lvl="1"/>
            <a:r>
              <a:rPr lang="en-US" dirty="0" smtClean="0"/>
              <a:t>Operative – local excision, rectopexy, faecal diversion 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675" y="239938"/>
            <a:ext cx="4124325" cy="290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9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Angiodysplasia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6184900" cy="4752975"/>
          </a:xfrm>
        </p:spPr>
        <p:txBody>
          <a:bodyPr>
            <a:normAutofit/>
          </a:bodyPr>
          <a:lstStyle/>
          <a:p>
            <a:r>
              <a:rPr lang="en-US" dirty="0"/>
              <a:t>Most common vascular anomaly in GIT</a:t>
            </a:r>
          </a:p>
          <a:p>
            <a:r>
              <a:rPr lang="en-US" dirty="0"/>
              <a:t>Common in elderly, vWD, end stage </a:t>
            </a:r>
            <a:r>
              <a:rPr lang="en-US" dirty="0" smtClean="0"/>
              <a:t>CKD, AS (Heyde syndrome)</a:t>
            </a:r>
          </a:p>
          <a:p>
            <a:r>
              <a:rPr lang="en-US" dirty="0" smtClean="0"/>
              <a:t>Pathogenesis </a:t>
            </a:r>
          </a:p>
          <a:p>
            <a:pPr lvl="1"/>
            <a:r>
              <a:rPr lang="en-US" dirty="0" smtClean="0"/>
              <a:t>Commonly in colon – mostly caecum	</a:t>
            </a:r>
          </a:p>
          <a:p>
            <a:pPr lvl="1"/>
            <a:r>
              <a:rPr lang="en-US" dirty="0" smtClean="0"/>
              <a:t>Dilated, thin walled vessels</a:t>
            </a:r>
          </a:p>
          <a:p>
            <a:pPr lvl="1"/>
            <a:r>
              <a:rPr lang="en-US" dirty="0" smtClean="0"/>
              <a:t>Happen due to recurrent, low grade obstruction of submucosal veins</a:t>
            </a:r>
          </a:p>
          <a:p>
            <a:r>
              <a:rPr lang="en-US" dirty="0" smtClean="0"/>
              <a:t>Presentations </a:t>
            </a:r>
          </a:p>
          <a:p>
            <a:pPr lvl="1"/>
            <a:r>
              <a:rPr lang="en-US" dirty="0" smtClean="0"/>
              <a:t>Incidental finding or PR bleed – sometimes life threatening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1"/>
          <a:stretch/>
        </p:blipFill>
        <p:spPr>
          <a:xfrm>
            <a:off x="7910652" y="330305"/>
            <a:ext cx="3790914" cy="2990640"/>
          </a:xfrm>
        </p:spPr>
      </p:pic>
      <p:sp>
        <p:nvSpPr>
          <p:cNvPr id="4" name="TextBox 3"/>
          <p:cNvSpPr txBox="1"/>
          <p:nvPr/>
        </p:nvSpPr>
        <p:spPr>
          <a:xfrm>
            <a:off x="7150100" y="3733800"/>
            <a:ext cx="49149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Treatment</a:t>
            </a:r>
            <a:r>
              <a:rPr lang="en-US" sz="2400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Endoscopic cautery - APC/ bipolar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Angiographic embolization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Surgical - colectomy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654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Ischaemic colitis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Colonic ischaemia – in elderly with episodes of hypotension, arrhythmias </a:t>
            </a:r>
          </a:p>
          <a:p>
            <a:r>
              <a:rPr lang="en-US" dirty="0" smtClean="0"/>
              <a:t>Cramping pain mostly in the left side, PR bleed </a:t>
            </a:r>
          </a:p>
          <a:p>
            <a:r>
              <a:rPr lang="en-US" dirty="0" smtClean="0"/>
              <a:t>Diagnosis by clinical findings and CECT</a:t>
            </a:r>
          </a:p>
          <a:p>
            <a:r>
              <a:rPr lang="en-US" dirty="0" smtClean="0"/>
              <a:t>Definitive mx – segmental resection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567" y="560717"/>
            <a:ext cx="4970287" cy="56162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568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Diverticular disease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132608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Sac like protrusion of the colonic wall at vasa recta penetrating circular muscle layer of colon</a:t>
            </a:r>
          </a:p>
          <a:p>
            <a:r>
              <a:rPr lang="en-US" dirty="0" smtClean="0"/>
              <a:t>Common in elderly of the western world</a:t>
            </a:r>
          </a:p>
          <a:p>
            <a:r>
              <a:rPr lang="en-US" dirty="0" smtClean="0"/>
              <a:t>In Asians diverticula are more on right side of colon</a:t>
            </a:r>
            <a:endParaRPr lang="en-US" dirty="0"/>
          </a:p>
          <a:p>
            <a:r>
              <a:rPr lang="en-US" dirty="0" smtClean="0"/>
              <a:t>Bleeding due to;</a:t>
            </a:r>
          </a:p>
          <a:p>
            <a:pPr lvl="1"/>
            <a:r>
              <a:rPr lang="en-US" dirty="0" smtClean="0"/>
              <a:t>Vasa recta damage and painless PR bleed</a:t>
            </a:r>
          </a:p>
          <a:p>
            <a:pPr lvl="1"/>
            <a:r>
              <a:rPr lang="en-US" dirty="0" smtClean="0"/>
              <a:t>Diverticulitis</a:t>
            </a:r>
          </a:p>
          <a:p>
            <a:r>
              <a:rPr lang="en-US" dirty="0" smtClean="0"/>
              <a:t>Diagnosis by colonoscopy</a:t>
            </a:r>
          </a:p>
          <a:p>
            <a:r>
              <a:rPr lang="en-US" dirty="0" smtClean="0"/>
              <a:t>Management </a:t>
            </a:r>
          </a:p>
          <a:p>
            <a:pPr lvl="1"/>
            <a:r>
              <a:rPr lang="en-US" dirty="0" smtClean="0"/>
              <a:t>Resuscitation</a:t>
            </a:r>
          </a:p>
          <a:p>
            <a:pPr lvl="1"/>
            <a:r>
              <a:rPr lang="en-US" dirty="0" smtClean="0"/>
              <a:t>Endoscopic therapy – 4 quadrant submucosal epinephrine injection/ bipolar coagulation </a:t>
            </a:r>
          </a:p>
          <a:p>
            <a:pPr lvl="1"/>
            <a:r>
              <a:rPr lang="en-US" dirty="0" smtClean="0"/>
              <a:t>Angiographic embolization</a:t>
            </a:r>
          </a:p>
          <a:p>
            <a:pPr lvl="1"/>
            <a:r>
              <a:rPr lang="en-US" dirty="0" smtClean="0"/>
              <a:t>Segmental colectomy if not settled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6" r="8838"/>
          <a:stretch/>
        </p:blipFill>
        <p:spPr>
          <a:xfrm>
            <a:off x="8100203" y="268213"/>
            <a:ext cx="3743864" cy="3429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42" b="13014"/>
          <a:stretch/>
        </p:blipFill>
        <p:spPr>
          <a:xfrm>
            <a:off x="8172629" y="3794125"/>
            <a:ext cx="3671438" cy="29677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179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Haematochezia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assage </a:t>
            </a:r>
            <a:r>
              <a:rPr lang="en-US" dirty="0"/>
              <a:t>of fresh blood through the anus, usually in or with stools </a:t>
            </a:r>
            <a:endParaRPr lang="en-US" dirty="0" smtClean="0"/>
          </a:p>
          <a:p>
            <a:pPr lvl="1"/>
            <a:r>
              <a:rPr lang="en-US" dirty="0" smtClean="0"/>
              <a:t>Shows lower GIT bleed – below the ligament of Treitz</a:t>
            </a:r>
          </a:p>
          <a:p>
            <a:pPr lvl="1"/>
            <a:r>
              <a:rPr lang="en-US" dirty="0" smtClean="0"/>
              <a:t>Rarely acute massive upper GI bleed may give haematochezia</a:t>
            </a:r>
          </a:p>
          <a:p>
            <a:endParaRPr lang="en-US" dirty="0" smtClean="0"/>
          </a:p>
          <a:p>
            <a:r>
              <a:rPr lang="en-US" dirty="0" smtClean="0"/>
              <a:t>Needs further evaluation in all patients.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850" y="1825625"/>
            <a:ext cx="2857500" cy="3743325"/>
          </a:xfrm>
        </p:spPr>
      </p:pic>
    </p:spTree>
    <p:extLst>
      <p:ext uri="{BB962C8B-B14F-4D97-AF65-F5344CB8AC3E}">
        <p14:creationId xmlns:p14="http://schemas.microsoft.com/office/powerpoint/2010/main" val="26117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Radiation colitis/ proctitis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3700" y="1825624"/>
            <a:ext cx="6223000" cy="48291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Acute proctitis – within 6/52 of therapy – due to direct mucosal damage</a:t>
            </a:r>
          </a:p>
          <a:p>
            <a:r>
              <a:rPr lang="en-US" dirty="0" smtClean="0"/>
              <a:t>Chronic proctitis – delayed onset after 1year up to 30years – due to obliterative endarteritis and resulting ischaemia and fibrosis</a:t>
            </a:r>
          </a:p>
          <a:p>
            <a:r>
              <a:rPr lang="en-US" dirty="0" smtClean="0"/>
              <a:t>Symptoms</a:t>
            </a:r>
          </a:p>
          <a:p>
            <a:pPr lvl="1"/>
            <a:r>
              <a:rPr lang="en-US" dirty="0" smtClean="0"/>
              <a:t>PR bleed </a:t>
            </a:r>
            <a:endParaRPr lang="en-US" dirty="0"/>
          </a:p>
          <a:p>
            <a:pPr lvl="1"/>
            <a:r>
              <a:rPr lang="en-US" dirty="0" smtClean="0"/>
              <a:t>Anal pain</a:t>
            </a:r>
          </a:p>
          <a:p>
            <a:pPr lvl="1"/>
            <a:r>
              <a:rPr lang="en-US" dirty="0" smtClean="0"/>
              <a:t>Tenesmus</a:t>
            </a:r>
          </a:p>
          <a:p>
            <a:pPr lvl="1"/>
            <a:r>
              <a:rPr lang="en-US" dirty="0" smtClean="0"/>
              <a:t>Mucus discharge</a:t>
            </a:r>
          </a:p>
          <a:p>
            <a:r>
              <a:rPr lang="en-US" dirty="0" smtClean="0"/>
              <a:t>Diagnosis – endoscopy and biopsy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540" y="313187"/>
            <a:ext cx="3175517" cy="27550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616700" y="3289300"/>
            <a:ext cx="54229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Treatment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Supportive therapies – analgesia, laxatives, hydrocortisone enema 100mg BD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Endoscopic APC/ RFA/ Formalin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Surgery – if intractable symptoms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Proctectomy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Diversion loop colostomy</a:t>
            </a:r>
          </a:p>
        </p:txBody>
      </p:sp>
    </p:spTree>
    <p:extLst>
      <p:ext uri="{BB962C8B-B14F-4D97-AF65-F5344CB8AC3E}">
        <p14:creationId xmlns:p14="http://schemas.microsoft.com/office/powerpoint/2010/main" val="125281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discussed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IBD</a:t>
            </a:r>
          </a:p>
          <a:p>
            <a:r>
              <a:rPr lang="en-US" dirty="0" smtClean="0"/>
              <a:t>Neoplasia</a:t>
            </a:r>
          </a:p>
          <a:p>
            <a:r>
              <a:rPr lang="en-US" dirty="0" smtClean="0"/>
              <a:t>Pseudomembranous colitis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05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Questions ?</a:t>
            </a:r>
          </a:p>
          <a:p>
            <a:pPr lvl="1"/>
            <a:r>
              <a:rPr lang="en-US" sz="3200" dirty="0" smtClean="0"/>
              <a:t>askpinto@yahoo.com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587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3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Causes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04" t="20139" r="32751" b="12162"/>
          <a:stretch/>
        </p:blipFill>
        <p:spPr>
          <a:xfrm>
            <a:off x="991422" y="1255572"/>
            <a:ext cx="4463513" cy="5110722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3"/>
          <a:stretch/>
        </p:blipFill>
        <p:spPr>
          <a:xfrm>
            <a:off x="5739607" y="357891"/>
            <a:ext cx="2740160" cy="216637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4" r="6073"/>
          <a:stretch/>
        </p:blipFill>
        <p:spPr>
          <a:xfrm>
            <a:off x="8798944" y="365125"/>
            <a:ext cx="2714631" cy="21663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026" y="4314066"/>
            <a:ext cx="6047836" cy="22601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39607" y="2531496"/>
            <a:ext cx="277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Angiodysplasia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98944" y="2531496"/>
            <a:ext cx="271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Radiation proctitis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5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Melaena vs Haematochezia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910977" cy="1987250"/>
          </a:xfrm>
        </p:spPr>
        <p:txBody>
          <a:bodyPr>
            <a:normAutofit/>
          </a:bodyPr>
          <a:lstStyle/>
          <a:p>
            <a:r>
              <a:rPr lang="en-US" dirty="0" smtClean="0"/>
              <a:t>Melaena</a:t>
            </a:r>
          </a:p>
          <a:p>
            <a:pPr lvl="1"/>
            <a:r>
              <a:rPr lang="en-US" dirty="0" smtClean="0"/>
              <a:t>Upper GIT bleed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black color and characteristic strong odor are caused by hemoglobin in the blood being altered by digestive enzymes and intestinal </a:t>
            </a:r>
            <a:r>
              <a:rPr lang="en-US" dirty="0" smtClean="0"/>
              <a:t>bacteria</a:t>
            </a:r>
          </a:p>
          <a:p>
            <a:pPr lvl="1"/>
            <a:r>
              <a:rPr lang="en-US" dirty="0" smtClean="0"/>
              <a:t>Melaena is rarely seen with small intestinal or right colonic bleeds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1" b="17779"/>
          <a:stretch/>
        </p:blipFill>
        <p:spPr>
          <a:xfrm>
            <a:off x="2777706" y="4136971"/>
            <a:ext cx="6636670" cy="2574380"/>
          </a:xfrm>
        </p:spPr>
      </p:pic>
    </p:spTree>
    <p:extLst>
      <p:ext uri="{BB962C8B-B14F-4D97-AF65-F5344CB8AC3E}">
        <p14:creationId xmlns:p14="http://schemas.microsoft.com/office/powerpoint/2010/main" val="105594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2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Clinical assessment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41400"/>
            <a:ext cx="5638800" cy="56260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History </a:t>
            </a:r>
          </a:p>
          <a:p>
            <a:pPr lvl="1"/>
            <a:r>
              <a:rPr lang="en-US" dirty="0" smtClean="0"/>
              <a:t>Age </a:t>
            </a:r>
          </a:p>
          <a:p>
            <a:pPr lvl="1"/>
            <a:r>
              <a:rPr lang="en-US" dirty="0" smtClean="0"/>
              <a:t>Sex</a:t>
            </a:r>
          </a:p>
          <a:p>
            <a:pPr lvl="1"/>
            <a:r>
              <a:rPr lang="en-US" dirty="0" smtClean="0"/>
              <a:t>Presenting complaint </a:t>
            </a:r>
          </a:p>
          <a:p>
            <a:pPr lvl="2"/>
            <a:r>
              <a:rPr lang="en-US" dirty="0" smtClean="0"/>
              <a:t>Blood?</a:t>
            </a:r>
          </a:p>
          <a:p>
            <a:pPr lvl="2"/>
            <a:r>
              <a:rPr lang="en-US" dirty="0" smtClean="0"/>
              <a:t>Onset, duration, intermittent or persisting,  amount, relationship with stools – mixed/streaks/separately/following defaecation</a:t>
            </a:r>
          </a:p>
          <a:p>
            <a:pPr lvl="2"/>
            <a:r>
              <a:rPr lang="en-US" dirty="0" smtClean="0"/>
              <a:t>Change in bowel habits</a:t>
            </a:r>
          </a:p>
          <a:p>
            <a:pPr lvl="1"/>
            <a:r>
              <a:rPr lang="en-US" dirty="0" smtClean="0"/>
              <a:t>Cancer ?</a:t>
            </a:r>
          </a:p>
          <a:p>
            <a:pPr lvl="2"/>
            <a:r>
              <a:rPr lang="en-US" dirty="0" smtClean="0"/>
              <a:t>Constitutional symptoms (LOA, LOW, evening pyrexia)</a:t>
            </a:r>
          </a:p>
          <a:p>
            <a:pPr lvl="2"/>
            <a:r>
              <a:rPr lang="en-US" dirty="0" smtClean="0"/>
              <a:t>Risk factors</a:t>
            </a:r>
          </a:p>
          <a:p>
            <a:pPr lvl="2"/>
            <a:r>
              <a:rPr lang="en-US" dirty="0" smtClean="0"/>
              <a:t>Complications – obstruction, anaemia</a:t>
            </a:r>
          </a:p>
          <a:p>
            <a:pPr lvl="1"/>
            <a:r>
              <a:rPr lang="en-US" dirty="0" smtClean="0"/>
              <a:t>Already on treatment?</a:t>
            </a:r>
          </a:p>
          <a:p>
            <a:pPr lvl="2"/>
            <a:r>
              <a:rPr lang="en-US" dirty="0" smtClean="0"/>
              <a:t>Re-evaluate for cancer in IBD 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87400"/>
            <a:ext cx="5181600" cy="5389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Examination </a:t>
            </a:r>
          </a:p>
          <a:p>
            <a:pPr lvl="1"/>
            <a:r>
              <a:rPr lang="en-US" dirty="0" smtClean="0"/>
              <a:t>Pallor, jaundice, built</a:t>
            </a:r>
          </a:p>
          <a:p>
            <a:pPr lvl="1"/>
            <a:r>
              <a:rPr lang="en-US" dirty="0" smtClean="0"/>
              <a:t>Abdomen </a:t>
            </a:r>
          </a:p>
          <a:p>
            <a:pPr lvl="2"/>
            <a:r>
              <a:rPr lang="en-US" dirty="0" smtClean="0"/>
              <a:t>Lumps</a:t>
            </a:r>
          </a:p>
          <a:p>
            <a:pPr lvl="2"/>
            <a:r>
              <a:rPr lang="en-US" dirty="0" smtClean="0"/>
              <a:t>Ascites</a:t>
            </a:r>
          </a:p>
          <a:p>
            <a:pPr lvl="2"/>
            <a:r>
              <a:rPr lang="en-US" dirty="0" smtClean="0"/>
              <a:t>Liver deposits </a:t>
            </a:r>
          </a:p>
          <a:p>
            <a:pPr lvl="2"/>
            <a:r>
              <a:rPr lang="en-US" dirty="0" smtClean="0"/>
              <a:t>Previous incisions 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DRE </a:t>
            </a:r>
          </a:p>
          <a:p>
            <a:pPr lvl="1"/>
            <a:r>
              <a:rPr lang="en-US" dirty="0" smtClean="0"/>
              <a:t>Lungs – added sounds and effusion</a:t>
            </a:r>
          </a:p>
          <a:p>
            <a:pPr lvl="1"/>
            <a:r>
              <a:rPr lang="en-US" dirty="0" smtClean="0"/>
              <a:t>Features of chemo/radio therapy </a:t>
            </a:r>
          </a:p>
          <a:p>
            <a:pPr lvl="1"/>
            <a:r>
              <a:rPr lang="en-US" dirty="0" smtClean="0"/>
              <a:t>Specific features of pathologies</a:t>
            </a:r>
          </a:p>
          <a:p>
            <a:pPr lvl="2"/>
            <a:r>
              <a:rPr lang="en-US" dirty="0" smtClean="0"/>
              <a:t>IBD – extra-intestinal manifestations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33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Haemorrhoids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531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Definition </a:t>
            </a:r>
          </a:p>
          <a:p>
            <a:pPr lvl="1" algn="just"/>
            <a:r>
              <a:rPr lang="en-US" dirty="0" smtClean="0"/>
              <a:t>Abnormal enlargement of normal vascular cushions of the anal canal.</a:t>
            </a:r>
          </a:p>
          <a:p>
            <a:pPr algn="just"/>
            <a:r>
              <a:rPr lang="en-US" dirty="0" smtClean="0"/>
              <a:t>Internal haemorrhoids</a:t>
            </a:r>
            <a:endParaRPr lang="en-US" dirty="0"/>
          </a:p>
          <a:p>
            <a:pPr lvl="1" algn="just"/>
            <a:r>
              <a:rPr lang="en-US" dirty="0" smtClean="0"/>
              <a:t>Origins from superior haemorrhoidal plexus</a:t>
            </a:r>
          </a:p>
          <a:p>
            <a:pPr lvl="1" algn="just"/>
            <a:r>
              <a:rPr lang="en-US" dirty="0" smtClean="0"/>
              <a:t>Arise above dentate line – viscerally innervated columnar epithelium – not pain sensitive</a:t>
            </a:r>
          </a:p>
          <a:p>
            <a:pPr lvl="1" algn="just"/>
            <a:r>
              <a:rPr lang="en-US" dirty="0" smtClean="0"/>
              <a:t>3 primary locations</a:t>
            </a:r>
          </a:p>
          <a:p>
            <a:pPr lvl="2" algn="just"/>
            <a:r>
              <a:rPr lang="en-US" dirty="0" smtClean="0"/>
              <a:t>3/7/11 o’ clock</a:t>
            </a:r>
            <a:endParaRPr lang="en-US" dirty="0"/>
          </a:p>
          <a:p>
            <a:pPr lvl="1" algn="just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2" t="18994" b="7421"/>
          <a:stretch/>
        </p:blipFill>
        <p:spPr>
          <a:xfrm>
            <a:off x="6763108" y="91559"/>
            <a:ext cx="5301891" cy="370574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97298" y="3990668"/>
            <a:ext cx="4920891" cy="2504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External </a:t>
            </a:r>
            <a:r>
              <a:rPr lang="en-US" dirty="0" smtClean="0"/>
              <a:t>haemorrhoids</a:t>
            </a:r>
          </a:p>
          <a:p>
            <a:pPr lvl="1"/>
            <a:r>
              <a:rPr lang="en-US" dirty="0" smtClean="0"/>
              <a:t>From inferior haemorrhoidal plexus</a:t>
            </a:r>
          </a:p>
          <a:p>
            <a:pPr lvl="1"/>
            <a:r>
              <a:rPr lang="en-US" dirty="0" smtClean="0"/>
              <a:t>Covered by pain sensitive squamous epithelium (anoderm) = extremely painful when thrombosed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0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Haemorrhoids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1193800"/>
            <a:ext cx="5651500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Pathogenesis – multiple theories</a:t>
            </a:r>
          </a:p>
          <a:p>
            <a:pPr lvl="1"/>
            <a:r>
              <a:rPr lang="en-US" dirty="0" smtClean="0"/>
              <a:t>Weakened anchoring connective tissue – bulge and slide into anal canal</a:t>
            </a:r>
          </a:p>
          <a:p>
            <a:pPr lvl="1"/>
            <a:r>
              <a:rPr lang="en-US" dirty="0" smtClean="0"/>
              <a:t>Abnormal distension of AV anastomosis within the cushions – red bleed</a:t>
            </a:r>
          </a:p>
          <a:p>
            <a:pPr lvl="1"/>
            <a:r>
              <a:rPr lang="en-US" dirty="0" smtClean="0"/>
              <a:t>Abnormal dilatation of veins of the haemorrhoidal plexus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Risk factors </a:t>
            </a:r>
          </a:p>
          <a:p>
            <a:pPr lvl="1"/>
            <a:r>
              <a:rPr lang="en-US" dirty="0" smtClean="0"/>
              <a:t>Advancing age</a:t>
            </a:r>
          </a:p>
          <a:p>
            <a:pPr lvl="1"/>
            <a:r>
              <a:rPr lang="en-US" dirty="0" smtClean="0"/>
              <a:t>Pregnancy</a:t>
            </a:r>
          </a:p>
          <a:p>
            <a:pPr lvl="1"/>
            <a:r>
              <a:rPr lang="en-US" dirty="0" smtClean="0"/>
              <a:t>Pelvic tumours</a:t>
            </a:r>
          </a:p>
          <a:p>
            <a:pPr lvl="1"/>
            <a:r>
              <a:rPr lang="en-US" dirty="0" smtClean="0"/>
              <a:t>Chronic constipation </a:t>
            </a:r>
          </a:p>
          <a:p>
            <a:pPr lvl="1"/>
            <a:r>
              <a:rPr lang="en-US" dirty="0" smtClean="0"/>
              <a:t>Prolonged sitting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2" r="1693"/>
          <a:stretch/>
        </p:blipFill>
        <p:spPr>
          <a:xfrm>
            <a:off x="6336008" y="456492"/>
            <a:ext cx="5627392" cy="56141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4200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Haemorrhoids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756400" cy="4351338"/>
          </a:xfrm>
        </p:spPr>
        <p:txBody>
          <a:bodyPr/>
          <a:lstStyle/>
          <a:p>
            <a:r>
              <a:rPr lang="en-US" dirty="0" smtClean="0"/>
              <a:t>Clinical features </a:t>
            </a:r>
          </a:p>
          <a:p>
            <a:pPr lvl="1"/>
            <a:r>
              <a:rPr lang="en-US" dirty="0" smtClean="0"/>
              <a:t>Painless bleeding associated with a bowel opening – bright red</a:t>
            </a:r>
          </a:p>
          <a:p>
            <a:pPr lvl="1"/>
            <a:r>
              <a:rPr lang="en-US" dirty="0" smtClean="0"/>
              <a:t>Usually painless</a:t>
            </a:r>
          </a:p>
          <a:p>
            <a:pPr lvl="1"/>
            <a:r>
              <a:rPr lang="en-US" dirty="0" smtClean="0"/>
              <a:t>Irritation and itching </a:t>
            </a:r>
          </a:p>
          <a:p>
            <a:pPr lvl="1"/>
            <a:r>
              <a:rPr lang="en-US" dirty="0" smtClean="0"/>
              <a:t>Mild faecal incontinence</a:t>
            </a:r>
          </a:p>
          <a:p>
            <a:pPr lvl="1"/>
            <a:r>
              <a:rPr lang="en-US" dirty="0" smtClean="0"/>
              <a:t>Thrombosed haemorrhoid</a:t>
            </a:r>
            <a:endParaRPr lang="en-US" dirty="0"/>
          </a:p>
          <a:p>
            <a:pPr lvl="2"/>
            <a:r>
              <a:rPr lang="en-US" dirty="0" smtClean="0"/>
              <a:t>painful palpable perianal lump</a:t>
            </a:r>
          </a:p>
          <a:p>
            <a:pPr lvl="2"/>
            <a:r>
              <a:rPr lang="en-US" dirty="0" smtClean="0"/>
              <a:t>Commoner in external haemorrhoids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100" y="203994"/>
            <a:ext cx="3035300" cy="3035300"/>
          </a:xfrm>
        </p:spPr>
      </p:pic>
      <p:sp>
        <p:nvSpPr>
          <p:cNvPr id="6" name="TextBox 5"/>
          <p:cNvSpPr txBox="1"/>
          <p:nvPr/>
        </p:nvSpPr>
        <p:spPr>
          <a:xfrm>
            <a:off x="6331706" y="365125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PROLAPSED BLEEDING HAEMORRHOID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456" y="3609735"/>
            <a:ext cx="3440944" cy="28903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87156" y="5853797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THROMBOSED EXTERNAL HAEMORRHOID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0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Haemorrhoids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EXAMINATION </a:t>
            </a:r>
          </a:p>
          <a:p>
            <a:pPr lvl="1"/>
            <a:r>
              <a:rPr lang="en-US" dirty="0" smtClean="0"/>
              <a:t>DRE – can’t feel haemorrhoids unless thrombosed </a:t>
            </a:r>
          </a:p>
          <a:p>
            <a:pPr lvl="1"/>
            <a:r>
              <a:rPr lang="en-US" dirty="0" smtClean="0"/>
              <a:t>Proctoscopy </a:t>
            </a:r>
          </a:p>
          <a:p>
            <a:pPr lvl="1"/>
            <a:endParaRPr lang="en-US" dirty="0"/>
          </a:p>
          <a:p>
            <a:r>
              <a:rPr lang="en-US" dirty="0" smtClean="0"/>
              <a:t>Endoscopy</a:t>
            </a:r>
          </a:p>
          <a:p>
            <a:pPr lvl="1"/>
            <a:r>
              <a:rPr lang="en-US" dirty="0" smtClean="0"/>
              <a:t>Not indicated in &lt;50y with no anaemia, no change in bowel habits or risk factors for CRC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702300" cy="47402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Treatment </a:t>
            </a:r>
          </a:p>
          <a:p>
            <a:pPr lvl="1"/>
            <a:r>
              <a:rPr lang="en-US" dirty="0" smtClean="0"/>
              <a:t>Initial approach – non operative</a:t>
            </a:r>
          </a:p>
          <a:p>
            <a:pPr lvl="1"/>
            <a:r>
              <a:rPr lang="en-US" dirty="0" smtClean="0"/>
              <a:t>Grade 3/4 or symptomatic disease – intervention indicated</a:t>
            </a:r>
            <a:endParaRPr lang="en-US" dirty="0"/>
          </a:p>
          <a:p>
            <a:pPr lvl="1"/>
            <a:r>
              <a:rPr lang="en-US" dirty="0" smtClean="0"/>
              <a:t>Irritation/ pruritus – warm sitz bath, hydrocortisone cream (1 week only)</a:t>
            </a:r>
          </a:p>
          <a:p>
            <a:pPr lvl="1"/>
            <a:r>
              <a:rPr lang="en-US" dirty="0" smtClean="0"/>
              <a:t>Avoid constipation</a:t>
            </a:r>
          </a:p>
          <a:p>
            <a:pPr lvl="2"/>
            <a:r>
              <a:rPr lang="en-US" dirty="0" smtClean="0"/>
              <a:t>Dietary – high fibre/ 2l water per day </a:t>
            </a:r>
          </a:p>
          <a:p>
            <a:pPr lvl="2"/>
            <a:r>
              <a:rPr lang="en-US" dirty="0" smtClean="0"/>
              <a:t>Laxatives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Thrombosed – warm sitz baths, analgesia </a:t>
            </a:r>
            <a:r>
              <a:rPr lang="en-US" dirty="0" smtClean="0">
                <a:sym typeface="Wingdings" panose="05000000000000000000" pitchFamily="2" charset="2"/>
              </a:rPr>
              <a:t> if very painful or not resolving by 10days  = excision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1021</Words>
  <Application>Microsoft Office PowerPoint</Application>
  <PresentationFormat>Widescreen</PresentationFormat>
  <Paragraphs>221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LOWER GIT BLEEDING </vt:lpstr>
      <vt:lpstr>Introduction </vt:lpstr>
      <vt:lpstr>Causes</vt:lpstr>
      <vt:lpstr>Melaena vs Haematochezia</vt:lpstr>
      <vt:lpstr>Clinical assessment </vt:lpstr>
      <vt:lpstr>Haemorrhoids </vt:lpstr>
      <vt:lpstr>Haemorrhoids </vt:lpstr>
      <vt:lpstr>Haemorrhoids </vt:lpstr>
      <vt:lpstr>Haemorrhoids </vt:lpstr>
      <vt:lpstr>Haemorrhoids </vt:lpstr>
      <vt:lpstr>Anal fissure </vt:lpstr>
      <vt:lpstr>Anal fissure </vt:lpstr>
      <vt:lpstr>Anal fissure </vt:lpstr>
      <vt:lpstr>PowerPoint Presentation</vt:lpstr>
      <vt:lpstr>Anal fissure – surgical management </vt:lpstr>
      <vt:lpstr>Solitary rectal ulcer </vt:lpstr>
      <vt:lpstr>Angiodysplasia </vt:lpstr>
      <vt:lpstr>Ischaemic colitis </vt:lpstr>
      <vt:lpstr>Diverticular disease </vt:lpstr>
      <vt:lpstr>Radiation colitis/ proctitis </vt:lpstr>
      <vt:lpstr>Not discussed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GIT BLEEDING </dc:title>
  <dc:creator>M D P Pinto</dc:creator>
  <cp:lastModifiedBy>M D P Pinto</cp:lastModifiedBy>
  <cp:revision>82</cp:revision>
  <dcterms:created xsi:type="dcterms:W3CDTF">2018-08-22T05:28:35Z</dcterms:created>
  <dcterms:modified xsi:type="dcterms:W3CDTF">2018-08-25T13:24:37Z</dcterms:modified>
</cp:coreProperties>
</file>