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8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78FFE6D-BDEB-4671-AA26-380CF87856E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3E22BE4-F4F0-45C4-815B-134A070F3A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44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FE6D-BDEB-4671-AA26-380CF87856E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2BE4-F4F0-45C4-815B-134A070F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FE6D-BDEB-4671-AA26-380CF87856E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2BE4-F4F0-45C4-815B-134A070F3A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72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FE6D-BDEB-4671-AA26-380CF87856E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2BE4-F4F0-45C4-815B-134A070F3A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520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FE6D-BDEB-4671-AA26-380CF87856E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2BE4-F4F0-45C4-815B-134A070F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61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FE6D-BDEB-4671-AA26-380CF87856E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2BE4-F4F0-45C4-815B-134A070F3A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89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FE6D-BDEB-4671-AA26-380CF87856E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2BE4-F4F0-45C4-815B-134A070F3A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85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FE6D-BDEB-4671-AA26-380CF87856E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2BE4-F4F0-45C4-815B-134A070F3A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68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FE6D-BDEB-4671-AA26-380CF87856E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2BE4-F4F0-45C4-815B-134A070F3A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3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FE6D-BDEB-4671-AA26-380CF87856E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2BE4-F4F0-45C4-815B-134A070F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9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FE6D-BDEB-4671-AA26-380CF87856E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2BE4-F4F0-45C4-815B-134A070F3A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0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FE6D-BDEB-4671-AA26-380CF87856E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2BE4-F4F0-45C4-815B-134A070F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FE6D-BDEB-4671-AA26-380CF87856E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2BE4-F4F0-45C4-815B-134A070F3AF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FE6D-BDEB-4671-AA26-380CF87856E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2BE4-F4F0-45C4-815B-134A070F3A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7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FE6D-BDEB-4671-AA26-380CF87856E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2BE4-F4F0-45C4-815B-134A070F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9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FE6D-BDEB-4671-AA26-380CF87856E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2BE4-F4F0-45C4-815B-134A070F3A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63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FE6D-BDEB-4671-AA26-380CF87856E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2BE4-F4F0-45C4-815B-134A070F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2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8FFE6D-BDEB-4671-AA26-380CF87856E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E22BE4-F4F0-45C4-815B-134A070F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3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MANAGEMENT OF INTESTINAL OBSTRUCTION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SUMUDU KUMARAGE</a:t>
            </a:r>
          </a:p>
          <a:p>
            <a:r>
              <a:rPr lang="en-US" dirty="0"/>
              <a:t>SENIOR LECTURER IN SURGERY</a:t>
            </a:r>
          </a:p>
        </p:txBody>
      </p:sp>
    </p:spTree>
    <p:extLst>
      <p:ext uri="{BB962C8B-B14F-4D97-AF65-F5344CB8AC3E}">
        <p14:creationId xmlns:p14="http://schemas.microsoft.com/office/powerpoint/2010/main" val="411492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Peri</a:t>
            </a:r>
            <a:r>
              <a:rPr lang="en-US" dirty="0"/>
              <a:t> umbilical colicky ;comes in waves at interval of 2- 3 </a:t>
            </a:r>
            <a:r>
              <a:rPr lang="en-US" dirty="0" err="1"/>
              <a:t>mts</a:t>
            </a:r>
            <a:r>
              <a:rPr lang="en-US" dirty="0"/>
              <a:t> – small bowel</a:t>
            </a:r>
          </a:p>
          <a:p>
            <a:r>
              <a:rPr lang="en-US" dirty="0" err="1"/>
              <a:t>Suprapubic</a:t>
            </a:r>
            <a:r>
              <a:rPr lang="en-US" dirty="0"/>
              <a:t> dull continuous – large bowel</a:t>
            </a:r>
          </a:p>
          <a:p>
            <a:r>
              <a:rPr lang="en-US" dirty="0"/>
              <a:t>Severe continuous - ?strangulation</a:t>
            </a:r>
          </a:p>
        </p:txBody>
      </p:sp>
    </p:spTree>
    <p:extLst>
      <p:ext uri="{BB962C8B-B14F-4D97-AF65-F5344CB8AC3E}">
        <p14:creationId xmlns:p14="http://schemas.microsoft.com/office/powerpoint/2010/main" val="88007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vomiting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the obstruction –severe</a:t>
            </a:r>
          </a:p>
          <a:p>
            <a:r>
              <a:rPr lang="en-US" dirty="0"/>
              <a:t>Bile – proximal</a:t>
            </a:r>
          </a:p>
          <a:p>
            <a:r>
              <a:rPr lang="en-US" dirty="0"/>
              <a:t>Feculent - distal</a:t>
            </a:r>
          </a:p>
        </p:txBody>
      </p:sp>
    </p:spTree>
    <p:extLst>
      <p:ext uri="{BB962C8B-B14F-4D97-AF65-F5344CB8AC3E}">
        <p14:creationId xmlns:p14="http://schemas.microsoft.com/office/powerpoint/2010/main" val="217592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distal the obstruction more distension of the abdomen</a:t>
            </a:r>
          </a:p>
          <a:p>
            <a:r>
              <a:rPr lang="en-US" dirty="0"/>
              <a:t>Visible peristalsis may present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9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pass stools or flatus at the early stage</a:t>
            </a:r>
          </a:p>
          <a:p>
            <a:r>
              <a:rPr lang="en-US" dirty="0"/>
              <a:t>Occurs early in lower large bowel obstruction</a:t>
            </a:r>
          </a:p>
          <a:p>
            <a:r>
              <a:rPr lang="en-US" dirty="0"/>
              <a:t>Absolute constipation is a feature of complete obstruction</a:t>
            </a:r>
          </a:p>
        </p:txBody>
      </p:sp>
    </p:spTree>
    <p:extLst>
      <p:ext uri="{BB962C8B-B14F-4D97-AF65-F5344CB8AC3E}">
        <p14:creationId xmlns:p14="http://schemas.microsoft.com/office/powerpoint/2010/main" val="2240715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small bowel obstruction</a:t>
            </a:r>
          </a:p>
          <a:p>
            <a:pPr lvl="1"/>
            <a:r>
              <a:rPr lang="en-US" dirty="0"/>
              <a:t>Severe vomiting –bile+</a:t>
            </a:r>
          </a:p>
          <a:p>
            <a:pPr lvl="1"/>
            <a:r>
              <a:rPr lang="en-US" dirty="0"/>
              <a:t>Early dehydration</a:t>
            </a:r>
          </a:p>
          <a:p>
            <a:pPr lvl="1"/>
            <a:r>
              <a:rPr lang="en-US" dirty="0"/>
              <a:t>Minimum distension</a:t>
            </a:r>
          </a:p>
          <a:p>
            <a:pPr lvl="1"/>
            <a:r>
              <a:rPr lang="en-US" dirty="0"/>
              <a:t>Colicky pain</a:t>
            </a:r>
          </a:p>
          <a:p>
            <a:r>
              <a:rPr lang="en-US" dirty="0"/>
              <a:t>Lower large bowel obstruction</a:t>
            </a:r>
          </a:p>
          <a:p>
            <a:pPr lvl="1"/>
            <a:r>
              <a:rPr lang="en-US" dirty="0"/>
              <a:t>More distension</a:t>
            </a:r>
          </a:p>
          <a:p>
            <a:pPr lvl="1"/>
            <a:r>
              <a:rPr lang="en-US" dirty="0"/>
              <a:t>Mild dull pain</a:t>
            </a:r>
          </a:p>
          <a:p>
            <a:pPr lvl="1"/>
            <a:r>
              <a:rPr lang="en-US" dirty="0"/>
              <a:t>Late vomiting</a:t>
            </a:r>
          </a:p>
          <a:p>
            <a:pPr lvl="1"/>
            <a:r>
              <a:rPr lang="en-US" dirty="0"/>
              <a:t>Late dehydration</a:t>
            </a:r>
          </a:p>
        </p:txBody>
      </p:sp>
    </p:spTree>
    <p:extLst>
      <p:ext uri="{BB962C8B-B14F-4D97-AF65-F5344CB8AC3E}">
        <p14:creationId xmlns:p14="http://schemas.microsoft.com/office/powerpoint/2010/main" val="16238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Hydration</a:t>
            </a:r>
          </a:p>
          <a:p>
            <a:r>
              <a:rPr lang="en-US" dirty="0">
                <a:cs typeface="Calibri"/>
              </a:rPr>
              <a:t>Fever</a:t>
            </a:r>
          </a:p>
          <a:p>
            <a:r>
              <a:rPr lang="en-US" dirty="0">
                <a:cs typeface="Calibri"/>
              </a:rPr>
              <a:t>Pallor</a:t>
            </a:r>
          </a:p>
          <a:p>
            <a:r>
              <a:rPr lang="en-US" dirty="0" err="1">
                <a:cs typeface="Calibri"/>
              </a:rPr>
              <a:t>Tachycardia;hypotension</a:t>
            </a:r>
          </a:p>
          <a:p>
            <a:r>
              <a:rPr lang="en-US" dirty="0">
                <a:cs typeface="Calibri"/>
              </a:rPr>
              <a:t>Abdo</a:t>
            </a:r>
          </a:p>
          <a:p>
            <a:pPr lvl="1"/>
            <a:r>
              <a:rPr lang="en-US" dirty="0">
                <a:cs typeface="Calibri"/>
              </a:rPr>
              <a:t>Visible scars</a:t>
            </a:r>
          </a:p>
          <a:p>
            <a:pPr lvl="1"/>
            <a:r>
              <a:rPr lang="en-US" dirty="0">
                <a:cs typeface="Calibri"/>
              </a:rPr>
              <a:t>Hernial orifices</a:t>
            </a:r>
          </a:p>
          <a:p>
            <a:pPr lvl="1"/>
            <a:r>
              <a:rPr lang="en-US" dirty="0">
                <a:cs typeface="Calibri"/>
              </a:rPr>
              <a:t>Distension</a:t>
            </a:r>
          </a:p>
          <a:p>
            <a:pPr lvl="1"/>
            <a:r>
              <a:rPr lang="en-US" dirty="0">
                <a:cs typeface="Calibri"/>
              </a:rPr>
              <a:t>Tenderness; </a:t>
            </a:r>
            <a:r>
              <a:rPr lang="en-US" dirty="0" err="1">
                <a:cs typeface="Calibri"/>
              </a:rPr>
              <a:t>RT;gurding;rigidity</a:t>
            </a:r>
          </a:p>
          <a:p>
            <a:pPr lvl="1"/>
            <a:r>
              <a:rPr lang="en-US" dirty="0">
                <a:cs typeface="Calibri"/>
              </a:rPr>
              <a:t>Bowel sounds</a:t>
            </a:r>
          </a:p>
          <a:p>
            <a:pPr lvl="1"/>
            <a:r>
              <a:rPr lang="en-US" dirty="0">
                <a:cs typeface="Calibri"/>
              </a:rPr>
              <a:t>DRE</a:t>
            </a:r>
          </a:p>
        </p:txBody>
      </p:sp>
    </p:spTree>
    <p:extLst>
      <p:ext uri="{BB962C8B-B14F-4D97-AF65-F5344CB8AC3E}">
        <p14:creationId xmlns:p14="http://schemas.microsoft.com/office/powerpoint/2010/main" val="116508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6A42-4CEA-49C9-98E5-D0B7403D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Investigations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8E77-865A-48B7-9552-14BA9C1C9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FBC</a:t>
            </a:r>
          </a:p>
          <a:p>
            <a:r>
              <a:rPr lang="en-US" dirty="0">
                <a:cs typeface="Calibri"/>
              </a:rPr>
              <a:t>SE</a:t>
            </a:r>
          </a:p>
          <a:p>
            <a:r>
              <a:rPr lang="en-US" dirty="0">
                <a:cs typeface="Calibri"/>
              </a:rPr>
              <a:t>BU S </a:t>
            </a:r>
            <a:r>
              <a:rPr lang="en-US" dirty="0" err="1">
                <a:cs typeface="Calibri"/>
              </a:rPr>
              <a:t>cr</a:t>
            </a:r>
          </a:p>
          <a:p>
            <a:r>
              <a:rPr lang="en-US" dirty="0">
                <a:cs typeface="Calibri"/>
              </a:rPr>
              <a:t>ABG</a:t>
            </a:r>
          </a:p>
          <a:p>
            <a:r>
              <a:rPr lang="en-US" dirty="0">
                <a:cs typeface="Calibri"/>
              </a:rPr>
              <a:t>Radiology</a:t>
            </a:r>
          </a:p>
          <a:p>
            <a:pPr lvl="1"/>
            <a:r>
              <a:rPr lang="en-US" dirty="0">
                <a:cs typeface="Calibri"/>
              </a:rPr>
              <a:t>Abdo X ray – supine –give an idea of the site of obstruction</a:t>
            </a:r>
          </a:p>
          <a:p>
            <a:pPr lvl="2"/>
            <a:r>
              <a:rPr lang="en-US" dirty="0">
                <a:cs typeface="Calibri"/>
              </a:rPr>
              <a:t>L.B - peripheral/haustration</a:t>
            </a:r>
          </a:p>
          <a:p>
            <a:pPr lvl="2"/>
            <a:r>
              <a:rPr lang="en-US" dirty="0">
                <a:cs typeface="Calibri"/>
              </a:rPr>
              <a:t>SB – central </a:t>
            </a:r>
          </a:p>
          <a:p>
            <a:pPr lvl="3"/>
            <a:r>
              <a:rPr lang="en-US" dirty="0">
                <a:cs typeface="Calibri"/>
              </a:rPr>
              <a:t>Jejunum-</a:t>
            </a:r>
            <a:r>
              <a:rPr lang="en-US" dirty="0" err="1">
                <a:cs typeface="Calibri"/>
              </a:rPr>
              <a:t>valvulae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coniventes</a:t>
            </a:r>
          </a:p>
          <a:p>
            <a:pPr lvl="3"/>
            <a:r>
              <a:rPr lang="en-US" dirty="0">
                <a:cs typeface="Calibri"/>
              </a:rPr>
              <a:t>Ileum –feature less</a:t>
            </a:r>
          </a:p>
          <a:p>
            <a:pPr lvl="1"/>
            <a:r>
              <a:rPr lang="en-US" dirty="0">
                <a:cs typeface="Calibri"/>
              </a:rPr>
              <a:t>Erect – fluid levels – presence of obstruction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7209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FC02-3FD4-4083-9108-4AB92657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X-ray film&#10;&#10;Description generated with very high confidence">
            <a:extLst>
              <a:ext uri="{FF2B5EF4-FFF2-40B4-BE49-F238E27FC236}">
                <a16:creationId xmlns:a16="http://schemas.microsoft.com/office/drawing/2014/main" id="{7BE8FD2E-F8D2-4567-A3F6-67D6ECDCC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5748" y="715783"/>
            <a:ext cx="4411332" cy="544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1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6FAC-0EF1-49AB-B92E-46E6D3FF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X-ray film, animal&#10;&#10;Description generated with very high confidence">
            <a:extLst>
              <a:ext uri="{FF2B5EF4-FFF2-40B4-BE49-F238E27FC236}">
                <a16:creationId xmlns:a16="http://schemas.microsoft.com/office/drawing/2014/main" id="{79DF28A2-66FE-4524-BAB2-2BA6BE0C1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3695" y="811572"/>
            <a:ext cx="4574155" cy="55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59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B425-C7B5-413B-BE9A-20C11069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X-ray film&#10;&#10;Description generated with high confidence">
            <a:extLst>
              <a:ext uri="{FF2B5EF4-FFF2-40B4-BE49-F238E27FC236}">
                <a16:creationId xmlns:a16="http://schemas.microsoft.com/office/drawing/2014/main" id="{191C9E8B-9F57-443A-9D8D-FB59725E1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5250" y="853806"/>
            <a:ext cx="5674743" cy="56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3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CAUSES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EXAMINATION</a:t>
            </a:r>
          </a:p>
          <a:p>
            <a:r>
              <a:rPr lang="en-US" dirty="0"/>
              <a:t>INVESTIGATION</a:t>
            </a:r>
          </a:p>
          <a:p>
            <a:r>
              <a:rPr lang="en-US" dirty="0"/>
              <a:t>MANAGEMENT</a:t>
            </a:r>
          </a:p>
          <a:p>
            <a:r>
              <a:rPr lang="en-US" dirty="0"/>
              <a:t>INDICATIONS FOR SURGERY</a:t>
            </a:r>
          </a:p>
        </p:txBody>
      </p:sp>
    </p:spTree>
    <p:extLst>
      <p:ext uri="{BB962C8B-B14F-4D97-AF65-F5344CB8AC3E}">
        <p14:creationId xmlns:p14="http://schemas.microsoft.com/office/powerpoint/2010/main" val="2162753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C5BF-70EA-47AB-A1B6-429349E4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4CB52-9679-4F58-9598-6CAF02E59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CECT </a:t>
            </a:r>
            <a:r>
              <a:rPr lang="en-US" dirty="0" err="1">
                <a:cs typeface="Calibri"/>
              </a:rPr>
              <a:t>abdo</a:t>
            </a:r>
          </a:p>
          <a:p>
            <a:pPr lvl="1"/>
            <a:r>
              <a:rPr lang="en-US" dirty="0">
                <a:cs typeface="Calibri"/>
              </a:rPr>
              <a:t>Level</a:t>
            </a:r>
          </a:p>
          <a:p>
            <a:pPr lvl="1"/>
            <a:r>
              <a:rPr lang="en-US" dirty="0">
                <a:cs typeface="Calibri"/>
              </a:rPr>
              <a:t>Complete or incomplete</a:t>
            </a:r>
          </a:p>
          <a:p>
            <a:pPr lvl="1"/>
            <a:r>
              <a:rPr lang="en-US" dirty="0">
                <a:cs typeface="Calibri"/>
              </a:rPr>
              <a:t>Cause – </a:t>
            </a:r>
            <a:r>
              <a:rPr lang="en-US" dirty="0" err="1">
                <a:cs typeface="Calibri"/>
              </a:rPr>
              <a:t>Tu;hernia</a:t>
            </a:r>
          </a:p>
          <a:p>
            <a:pPr lvl="1"/>
            <a:r>
              <a:rPr lang="en-US" dirty="0">
                <a:cs typeface="Calibri"/>
              </a:rPr>
              <a:t>Signs of strangulation</a:t>
            </a:r>
          </a:p>
          <a:p>
            <a:pPr lvl="1"/>
            <a:r>
              <a:rPr lang="en-US" dirty="0">
                <a:cs typeface="Calibri"/>
              </a:rPr>
              <a:t>Ischemia</a:t>
            </a:r>
          </a:p>
          <a:p>
            <a:pPr lvl="1"/>
            <a:r>
              <a:rPr lang="en-US" dirty="0">
                <a:cs typeface="Calibri"/>
              </a:rPr>
              <a:t>perforation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4486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F648-DF4A-413E-BD29-E4CB9AE9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Pseudo obstruction/ paralytic ileus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96CF-6A6B-4385-8C03-CF2800DC2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No mechanical cause</a:t>
            </a:r>
          </a:p>
          <a:p>
            <a:r>
              <a:rPr lang="en-US" dirty="0">
                <a:cs typeface="Calibri"/>
              </a:rPr>
              <a:t>Exclusion of a mechanical cause</a:t>
            </a:r>
          </a:p>
          <a:p>
            <a:r>
              <a:rPr lang="en-US" dirty="0">
                <a:cs typeface="Calibri"/>
              </a:rPr>
              <a:t>Causes</a:t>
            </a:r>
          </a:p>
          <a:p>
            <a:pPr lvl="1"/>
            <a:r>
              <a:rPr lang="en-US" dirty="0">
                <a:cs typeface="Calibri"/>
              </a:rPr>
              <a:t>Idiopathic</a:t>
            </a:r>
          </a:p>
          <a:p>
            <a:pPr lvl="1"/>
            <a:r>
              <a:rPr lang="en-US" dirty="0">
                <a:cs typeface="Calibri"/>
              </a:rPr>
              <a:t>Metabolic</a:t>
            </a:r>
          </a:p>
          <a:p>
            <a:pPr lvl="1"/>
            <a:r>
              <a:rPr lang="en-US" dirty="0">
                <a:cs typeface="Calibri"/>
              </a:rPr>
              <a:t>Inflammatory</a:t>
            </a:r>
          </a:p>
          <a:p>
            <a:pPr lvl="1"/>
            <a:r>
              <a:rPr lang="en-US" dirty="0">
                <a:cs typeface="Calibri"/>
              </a:rPr>
              <a:t>Retroperitoneal irritation</a:t>
            </a:r>
          </a:p>
          <a:p>
            <a:pPr lvl="1"/>
            <a:r>
              <a:rPr lang="en-US" dirty="0">
                <a:cs typeface="Calibri"/>
              </a:rPr>
              <a:t>Drugs</a:t>
            </a:r>
          </a:p>
          <a:p>
            <a:pPr lvl="1"/>
            <a:r>
              <a:rPr lang="en-US" dirty="0">
                <a:cs typeface="Calibri"/>
              </a:rPr>
              <a:t>Bowel handling</a:t>
            </a: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1830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61E5-D077-46FA-8E86-7D0B8375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Principals of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8972-949E-4558-8EA2-5DFEE99DD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Decompression – NG drainage</a:t>
            </a:r>
          </a:p>
          <a:p>
            <a:r>
              <a:rPr lang="en-US" dirty="0">
                <a:cs typeface="Calibri"/>
              </a:rPr>
              <a:t>Fluid/electrolyte replacement</a:t>
            </a:r>
          </a:p>
          <a:p>
            <a:r>
              <a:rPr lang="en-US" dirty="0">
                <a:cs typeface="Calibri"/>
              </a:rPr>
              <a:t>Pain relief</a:t>
            </a:r>
          </a:p>
          <a:p>
            <a:r>
              <a:rPr lang="en-US" dirty="0">
                <a:cs typeface="Calibri"/>
              </a:rPr>
              <a:t>Relive obstruction</a:t>
            </a:r>
          </a:p>
          <a:p>
            <a:pPr lvl="1"/>
            <a:r>
              <a:rPr lang="en-US" dirty="0">
                <a:cs typeface="Calibri"/>
              </a:rPr>
              <a:t>WFW</a:t>
            </a:r>
          </a:p>
          <a:p>
            <a:pPr lvl="1"/>
            <a:r>
              <a:rPr lang="en-US" dirty="0">
                <a:cs typeface="Calibri"/>
              </a:rPr>
              <a:t>Surgery</a:t>
            </a:r>
          </a:p>
          <a:p>
            <a:r>
              <a:rPr lang="en-US" dirty="0">
                <a:cs typeface="Calibri"/>
              </a:rPr>
              <a:t>Nutritional support</a:t>
            </a:r>
          </a:p>
          <a:p>
            <a:r>
              <a:rPr lang="en-US" dirty="0">
                <a:cs typeface="Calibri"/>
              </a:rPr>
              <a:t>Monitoring</a:t>
            </a:r>
          </a:p>
          <a:p>
            <a:pPr lvl="1"/>
            <a:r>
              <a:rPr lang="en-US" dirty="0" err="1">
                <a:cs typeface="Calibri"/>
              </a:rPr>
              <a:t>BP;pulse;temp;input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output;CVP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186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01DA-0464-4271-B9FA-C57C7900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Indication for surgery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B3B4-06B3-4B83-9823-F97033D1F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Evidence of strangulation/perforation/peritonitis</a:t>
            </a:r>
            <a:endParaRPr lang="en-US" dirty="0" err="1">
              <a:cs typeface="Calibri"/>
            </a:endParaRPr>
          </a:p>
          <a:p>
            <a:r>
              <a:rPr lang="en-US" dirty="0">
                <a:cs typeface="Calibri"/>
              </a:rPr>
              <a:t>Cause of obstruction is unlikely to be resolved spontaneously</a:t>
            </a:r>
          </a:p>
          <a:p>
            <a:r>
              <a:rPr lang="en-US" dirty="0">
                <a:cs typeface="Calibri"/>
              </a:rPr>
              <a:t>No resolution of obstruction with conservative management in 48-72 </a:t>
            </a:r>
            <a:r>
              <a:rPr lang="en-US" dirty="0" err="1">
                <a:cs typeface="Calibri"/>
              </a:rPr>
              <a:t>hrs</a:t>
            </a:r>
          </a:p>
        </p:txBody>
      </p:sp>
    </p:spTree>
    <p:extLst>
      <p:ext uri="{BB962C8B-B14F-4D97-AF65-F5344CB8AC3E}">
        <p14:creationId xmlns:p14="http://schemas.microsoft.com/office/powerpoint/2010/main" val="181273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Blockage of bowel that prevents the contents of the intestine from passing through.</a:t>
            </a:r>
          </a:p>
          <a:p>
            <a:pPr lvl="1"/>
            <a:r>
              <a:rPr lang="en-US" dirty="0"/>
              <a:t>Complete</a:t>
            </a:r>
          </a:p>
          <a:p>
            <a:pPr lvl="1"/>
            <a:r>
              <a:rPr lang="en-US" dirty="0"/>
              <a:t>Incomplete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Paralytic ileus</a:t>
            </a:r>
          </a:p>
          <a:p>
            <a:pPr lvl="1"/>
            <a:r>
              <a:rPr lang="en-US" dirty="0"/>
              <a:t>Mechanical	</a:t>
            </a:r>
          </a:p>
        </p:txBody>
      </p:sp>
    </p:spTree>
    <p:extLst>
      <p:ext uri="{BB962C8B-B14F-4D97-AF65-F5344CB8AC3E}">
        <p14:creationId xmlns:p14="http://schemas.microsoft.com/office/powerpoint/2010/main" val="412752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Paralytic Ileus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operative</a:t>
            </a:r>
          </a:p>
          <a:p>
            <a:r>
              <a:rPr lang="en-US" dirty="0"/>
              <a:t>Inflammatory-peritonitis</a:t>
            </a:r>
          </a:p>
          <a:p>
            <a:r>
              <a:rPr lang="en-US" dirty="0"/>
              <a:t>Metabolic- </a:t>
            </a:r>
            <a:r>
              <a:rPr lang="en-US" dirty="0" err="1"/>
              <a:t>hypokalaemia;uremia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obstruction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Extramural – adhesions; hernia ; volvulus ; neoplasm</a:t>
            </a:r>
          </a:p>
          <a:p>
            <a:r>
              <a:rPr lang="en-US" dirty="0"/>
              <a:t>Intramural – neoplasm ; stricture ; </a:t>
            </a:r>
            <a:r>
              <a:rPr lang="en-US" dirty="0" err="1"/>
              <a:t>Intussuception</a:t>
            </a:r>
            <a:endParaRPr lang="en-US" dirty="0"/>
          </a:p>
          <a:p>
            <a:r>
              <a:rPr lang="en-US" dirty="0"/>
              <a:t>Intraluminal  - gallstones ; </a:t>
            </a:r>
            <a:r>
              <a:rPr lang="en-US" dirty="0" err="1"/>
              <a:t>faecal</a:t>
            </a:r>
            <a:r>
              <a:rPr lang="en-US" dirty="0"/>
              <a:t> impaction; FB</a:t>
            </a:r>
          </a:p>
        </p:txBody>
      </p:sp>
    </p:spTree>
    <p:extLst>
      <p:ext uri="{BB962C8B-B14F-4D97-AF65-F5344CB8AC3E}">
        <p14:creationId xmlns:p14="http://schemas.microsoft.com/office/powerpoint/2010/main" val="298666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Pathophysiology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Bowel distal to the obstruction – collapse</a:t>
            </a:r>
          </a:p>
          <a:p>
            <a:r>
              <a:rPr lang="en-US" dirty="0"/>
              <a:t>Bowel proximal to obstruction – distended ; hyperactive</a:t>
            </a:r>
          </a:p>
          <a:p>
            <a:r>
              <a:rPr lang="en-US" dirty="0"/>
              <a:t>Bowel wall becomes </a:t>
            </a:r>
            <a:r>
              <a:rPr lang="en-US" dirty="0" err="1"/>
              <a:t>oedematous</a:t>
            </a:r>
            <a:endParaRPr lang="en-US" dirty="0"/>
          </a:p>
          <a:p>
            <a:r>
              <a:rPr lang="en-US" dirty="0"/>
              <a:t>Fluid and electrolytes accumulate in the lumen</a:t>
            </a:r>
          </a:p>
          <a:p>
            <a:r>
              <a:rPr lang="en-US" dirty="0"/>
              <a:t>Bacterial proliferation</a:t>
            </a:r>
          </a:p>
          <a:p>
            <a:r>
              <a:rPr lang="en-US" dirty="0"/>
              <a:t>Intramural vessels are stretched – ischemia and necrosis ; perforation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5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and symptoms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Abdo</a:t>
            </a:r>
            <a:r>
              <a:rPr lang="en-US" dirty="0"/>
              <a:t> pain</a:t>
            </a:r>
          </a:p>
          <a:p>
            <a:r>
              <a:rPr lang="en-US" dirty="0"/>
              <a:t>Vomiting</a:t>
            </a:r>
          </a:p>
          <a:p>
            <a:r>
              <a:rPr lang="en-US" dirty="0"/>
              <a:t>Distension</a:t>
            </a:r>
          </a:p>
          <a:p>
            <a:r>
              <a:rPr lang="en-US" dirty="0"/>
              <a:t>Constipation</a:t>
            </a:r>
          </a:p>
          <a:p>
            <a:r>
              <a:rPr lang="en-US" dirty="0"/>
              <a:t>High pitched bowel sounds</a:t>
            </a:r>
          </a:p>
          <a:p>
            <a:r>
              <a:rPr lang="en-US" dirty="0"/>
              <a:t>Empty rectum</a:t>
            </a:r>
          </a:p>
          <a:p>
            <a:r>
              <a:rPr lang="en-US" dirty="0"/>
              <a:t>These clinical features vary depend on the site of obstruction</a:t>
            </a:r>
          </a:p>
        </p:txBody>
      </p:sp>
    </p:spTree>
    <p:extLst>
      <p:ext uri="{BB962C8B-B14F-4D97-AF65-F5344CB8AC3E}">
        <p14:creationId xmlns:p14="http://schemas.microsoft.com/office/powerpoint/2010/main" val="279535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clinical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of dehydration</a:t>
            </a:r>
          </a:p>
          <a:p>
            <a:r>
              <a:rPr lang="en-US" dirty="0"/>
              <a:t>hypotension</a:t>
            </a:r>
          </a:p>
          <a:p>
            <a:r>
              <a:rPr lang="en-US" dirty="0"/>
              <a:t>Tachycardia</a:t>
            </a:r>
          </a:p>
          <a:p>
            <a:r>
              <a:rPr lang="en-US" dirty="0"/>
              <a:t>These features depend on the severity of obstruction</a:t>
            </a:r>
          </a:p>
        </p:txBody>
      </p:sp>
    </p:spTree>
    <p:extLst>
      <p:ext uri="{BB962C8B-B14F-4D97-AF65-F5344CB8AC3E}">
        <p14:creationId xmlns:p14="http://schemas.microsoft.com/office/powerpoint/2010/main" val="213472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to suggest 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Tachycardia</a:t>
            </a:r>
          </a:p>
          <a:p>
            <a:r>
              <a:rPr lang="en-US" dirty="0"/>
              <a:t>Tenderness</a:t>
            </a:r>
          </a:p>
          <a:p>
            <a:r>
              <a:rPr lang="en-US" dirty="0"/>
              <a:t>Rebound tenderness</a:t>
            </a:r>
          </a:p>
          <a:p>
            <a:r>
              <a:rPr lang="en-US" dirty="0"/>
              <a:t>Signs of acute abdomen</a:t>
            </a:r>
          </a:p>
        </p:txBody>
      </p:sp>
    </p:spTree>
    <p:extLst>
      <p:ext uri="{BB962C8B-B14F-4D97-AF65-F5344CB8AC3E}">
        <p14:creationId xmlns:p14="http://schemas.microsoft.com/office/powerpoint/2010/main" val="832625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</TotalTime>
  <Words>271</Words>
  <Application>Microsoft Office PowerPoint</Application>
  <PresentationFormat>Widescreen</PresentationFormat>
  <Paragraphs>76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Organic</vt:lpstr>
      <vt:lpstr>MANAGEMENT OF INTESTINAL OBSTRUCTION</vt:lpstr>
      <vt:lpstr>PowerPoint Presentation</vt:lpstr>
      <vt:lpstr>PowerPoint Presentation</vt:lpstr>
      <vt:lpstr>Paralytic Ileus</vt:lpstr>
      <vt:lpstr>Mechanical obstruction</vt:lpstr>
      <vt:lpstr>Pathophysiology</vt:lpstr>
      <vt:lpstr>Signs and symptoms</vt:lpstr>
      <vt:lpstr>Other clinical features</vt:lpstr>
      <vt:lpstr>Features to suggest complications</vt:lpstr>
      <vt:lpstr>Pain</vt:lpstr>
      <vt:lpstr>vomiting</vt:lpstr>
      <vt:lpstr>Distension</vt:lpstr>
      <vt:lpstr>constipation</vt:lpstr>
      <vt:lpstr>PowerPoint Presentation</vt:lpstr>
      <vt:lpstr>Examination</vt:lpstr>
      <vt:lpstr>Investigations</vt:lpstr>
      <vt:lpstr>PowerPoint Presentation</vt:lpstr>
      <vt:lpstr>PowerPoint Presentation</vt:lpstr>
      <vt:lpstr>PowerPoint Presentation</vt:lpstr>
      <vt:lpstr>PowerPoint Presentation</vt:lpstr>
      <vt:lpstr>Pseudo obstruction/ paralytic ileus</vt:lpstr>
      <vt:lpstr>Principals of management</vt:lpstr>
      <vt:lpstr>Indication for surgery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OF INTESTINAL OBSTRUCTION</dc:title>
  <dc:creator>Sudharshani Augustine</dc:creator>
  <cp:lastModifiedBy>Sudharshani Augustine</cp:lastModifiedBy>
  <cp:revision>72</cp:revision>
  <dcterms:created xsi:type="dcterms:W3CDTF">2018-08-30T01:37:33Z</dcterms:created>
  <dcterms:modified xsi:type="dcterms:W3CDTF">2018-08-30T05:49:35Z</dcterms:modified>
</cp:coreProperties>
</file>