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DAAF-1F58-654F-B903-1AE9C4E7A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Management of Colon and Rectal carcinoma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026C9-8C8B-9B41-8800-64095343C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Sumudu Kumarage</a:t>
            </a:r>
          </a:p>
          <a:p>
            <a:r>
              <a:rPr lang="en-US" dirty="0"/>
              <a:t>Senior lecture in surgery</a:t>
            </a:r>
          </a:p>
        </p:txBody>
      </p:sp>
    </p:spTree>
    <p:extLst>
      <p:ext uri="{BB962C8B-B14F-4D97-AF65-F5344CB8AC3E}">
        <p14:creationId xmlns:p14="http://schemas.microsoft.com/office/powerpoint/2010/main" val="4895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2DAC-8982-5740-A553-72B338B4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investigations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61D7-CD5F-8448-9D0E-EFA622F23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FBC – anaemia</a:t>
            </a:r>
          </a:p>
          <a:p>
            <a:r>
              <a:rPr lang="en-US" dirty="0"/>
              <a:t>Bu/ S </a:t>
            </a:r>
            <a:r>
              <a:rPr lang="en-US" dirty="0" err="1"/>
              <a:t>cr</a:t>
            </a:r>
            <a:r>
              <a:rPr lang="en-US" dirty="0"/>
              <a:t> / SE</a:t>
            </a:r>
          </a:p>
          <a:p>
            <a:r>
              <a:rPr lang="en-US" dirty="0"/>
              <a:t>Cardiac assessment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44DD-DA9B-684B-84F7-AEC08BD5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Surgery is the main modality of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3894-649B-7A43-8D2E-71C0B1EBC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Colon ca</a:t>
            </a:r>
          </a:p>
          <a:p>
            <a:pPr lvl="1"/>
            <a:r>
              <a:rPr lang="en-US" dirty="0"/>
              <a:t>Right </a:t>
            </a:r>
            <a:r>
              <a:rPr lang="en-US" dirty="0" err="1"/>
              <a:t>hemicolectomy</a:t>
            </a:r>
            <a:endParaRPr lang="en-US" dirty="0"/>
          </a:p>
          <a:p>
            <a:pPr lvl="1"/>
            <a:r>
              <a:rPr lang="en-US" dirty="0"/>
              <a:t>Extended right </a:t>
            </a:r>
            <a:r>
              <a:rPr lang="en-US" dirty="0" err="1"/>
              <a:t>hemicolectomy</a:t>
            </a:r>
            <a:endParaRPr lang="en-US" dirty="0"/>
          </a:p>
          <a:p>
            <a:pPr lvl="1"/>
            <a:r>
              <a:rPr lang="en-US" dirty="0"/>
              <a:t>Left </a:t>
            </a:r>
            <a:r>
              <a:rPr lang="en-US" dirty="0" err="1"/>
              <a:t>hemicolectomy</a:t>
            </a:r>
            <a:endParaRPr lang="en-US" dirty="0"/>
          </a:p>
          <a:p>
            <a:pPr lvl="1"/>
            <a:r>
              <a:rPr lang="en-US" dirty="0"/>
              <a:t>Total colectomy</a:t>
            </a:r>
          </a:p>
          <a:p>
            <a:pPr lvl="1"/>
            <a:r>
              <a:rPr lang="en-US" dirty="0"/>
              <a:t>Sigmoid colectomy ?</a:t>
            </a:r>
          </a:p>
          <a:p>
            <a:r>
              <a:rPr lang="en-US" dirty="0"/>
              <a:t>Rectal ca</a:t>
            </a:r>
          </a:p>
          <a:p>
            <a:pPr lvl="1"/>
            <a:r>
              <a:rPr lang="en-US" dirty="0"/>
              <a:t>Anterior resection</a:t>
            </a:r>
          </a:p>
          <a:p>
            <a:pPr lvl="1"/>
            <a:r>
              <a:rPr lang="en-US" dirty="0" err="1"/>
              <a:t>Abdomino</a:t>
            </a:r>
            <a:r>
              <a:rPr lang="en-US" dirty="0"/>
              <a:t> perineal resection</a:t>
            </a:r>
          </a:p>
        </p:txBody>
      </p:sp>
    </p:spTree>
    <p:extLst>
      <p:ext uri="{BB962C8B-B14F-4D97-AF65-F5344CB8AC3E}">
        <p14:creationId xmlns:p14="http://schemas.microsoft.com/office/powerpoint/2010/main" val="357481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3224-2575-E34A-8B1A-CD5B2691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of metastatic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EFCE7-F695-5048-A305-87024F57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mean incurable disease</a:t>
            </a:r>
          </a:p>
          <a:p>
            <a:r>
              <a:rPr lang="en-US" dirty="0"/>
              <a:t>No intervention –mean survival- 9 months</a:t>
            </a:r>
          </a:p>
          <a:p>
            <a:r>
              <a:rPr lang="en-US" dirty="0"/>
              <a:t>Chemotherapy – mean survival – 2 years</a:t>
            </a:r>
          </a:p>
          <a:p>
            <a:r>
              <a:rPr lang="en-US" dirty="0"/>
              <a:t>Curative surgery – 5 year survival &gt; 40%</a:t>
            </a:r>
          </a:p>
          <a:p>
            <a:r>
              <a:rPr lang="en-US" dirty="0"/>
              <a:t>Other modalities of treatment - RFA</a:t>
            </a:r>
          </a:p>
        </p:txBody>
      </p:sp>
    </p:spTree>
    <p:extLst>
      <p:ext uri="{BB962C8B-B14F-4D97-AF65-F5344CB8AC3E}">
        <p14:creationId xmlns:p14="http://schemas.microsoft.com/office/powerpoint/2010/main" val="147707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1CDB-F11A-4644-9AB5-70E7C626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Inoperable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8D3E-7C18-3B40-AB81-88506AC9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Surgery is the best palliation if patient is fit enough to under go surgery</a:t>
            </a:r>
          </a:p>
          <a:p>
            <a:r>
              <a:rPr lang="en-US" dirty="0" err="1"/>
              <a:t>Stenting</a:t>
            </a:r>
            <a:endParaRPr lang="en-US" dirty="0"/>
          </a:p>
          <a:p>
            <a:r>
              <a:rPr lang="en-US" dirty="0"/>
              <a:t>RT/chemo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0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24C8-1664-A74E-9512-4A690D0C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reduce local recurrence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9DCC-8767-6C4C-991A-89E0F6DA3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TME</a:t>
            </a:r>
          </a:p>
          <a:p>
            <a:r>
              <a:rPr lang="en-US" dirty="0" err="1"/>
              <a:t>Neoadjuvant</a:t>
            </a:r>
            <a:r>
              <a:rPr lang="en-US" dirty="0"/>
              <a:t>  treatment</a:t>
            </a:r>
          </a:p>
          <a:p>
            <a:pPr lvl="1"/>
            <a:r>
              <a:rPr lang="en-US" dirty="0"/>
              <a:t>Chemo/RT- long course</a:t>
            </a:r>
          </a:p>
          <a:p>
            <a:pPr lvl="1"/>
            <a:r>
              <a:rPr lang="en-US" dirty="0"/>
              <a:t>RT – short course</a:t>
            </a:r>
          </a:p>
        </p:txBody>
      </p:sp>
    </p:spTree>
    <p:extLst>
      <p:ext uri="{BB962C8B-B14F-4D97-AF65-F5344CB8AC3E}">
        <p14:creationId xmlns:p14="http://schemas.microsoft.com/office/powerpoint/2010/main" val="27639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1619-2D06-3540-94BA-86D808DF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of adjuvant chemotherapy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A8DB-D329-464E-A443-A3A8520D4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risk of metastatic or recurrent  disease</a:t>
            </a:r>
          </a:p>
          <a:p>
            <a:pPr lvl="1"/>
            <a:r>
              <a:rPr lang="en-US" dirty="0"/>
              <a:t>Stage 111 disease</a:t>
            </a:r>
          </a:p>
          <a:p>
            <a:pPr lvl="1"/>
            <a:r>
              <a:rPr lang="en-US" dirty="0"/>
              <a:t>stage 11 unfavorable disease</a:t>
            </a:r>
          </a:p>
          <a:p>
            <a:r>
              <a:rPr lang="en-US" dirty="0"/>
              <a:t>Usually combination regimens include </a:t>
            </a:r>
            <a:r>
              <a:rPr lang="en-US" dirty="0" err="1"/>
              <a:t>Fluoropyrimidine</a:t>
            </a:r>
            <a:r>
              <a:rPr lang="en-US" dirty="0"/>
              <a:t> and </a:t>
            </a:r>
            <a:r>
              <a:rPr lang="en-US" dirty="0" err="1"/>
              <a:t>Oxaliplatin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85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8DA1-F6F1-0D42-9A8C-EB4DC7B1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CCBB-FDA9-754C-8AE5-994C50AA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Consent for stoma when there is a reasonable risk of permanent or temporary stoma</a:t>
            </a:r>
          </a:p>
          <a:p>
            <a:r>
              <a:rPr lang="en-US" dirty="0"/>
              <a:t>Family screening</a:t>
            </a:r>
          </a:p>
          <a:p>
            <a:r>
              <a:rPr lang="en-US" dirty="0"/>
              <a:t>Laparoscopy/ open surgery</a:t>
            </a:r>
          </a:p>
        </p:txBody>
      </p:sp>
    </p:spTree>
    <p:extLst>
      <p:ext uri="{BB962C8B-B14F-4D97-AF65-F5344CB8AC3E}">
        <p14:creationId xmlns:p14="http://schemas.microsoft.com/office/powerpoint/2010/main" val="2823673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3D3E-2EBC-A44D-8F93-8BA0DA31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542FC-D70E-EF4A-BE23-1E391F06D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7853-3517-C546-98F9-EAEBEBAC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43CA-93E7-3646-ABA6-4CC213674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most common malignancy in US</a:t>
            </a:r>
          </a:p>
          <a:p>
            <a:r>
              <a:rPr lang="en-US" dirty="0"/>
              <a:t>3rd leading cause of cancer related deaths</a:t>
            </a:r>
          </a:p>
          <a:p>
            <a:r>
              <a:rPr lang="en-US" dirty="0"/>
              <a:t>Potentially curable with surgery</a:t>
            </a:r>
          </a:p>
          <a:p>
            <a:r>
              <a:rPr lang="en-US" dirty="0"/>
              <a:t>Both incidence and death  have been declining</a:t>
            </a:r>
          </a:p>
        </p:txBody>
      </p:sp>
    </p:spTree>
    <p:extLst>
      <p:ext uri="{BB962C8B-B14F-4D97-AF65-F5344CB8AC3E}">
        <p14:creationId xmlns:p14="http://schemas.microsoft.com/office/powerpoint/2010/main" val="251688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E905-3D4B-9A48-B297-4AE5A72E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2E3F3-7D39-3F45-9AA9-0F260C63A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Sporadic  65 – 85 %</a:t>
            </a:r>
          </a:p>
          <a:p>
            <a:pPr lvl="1"/>
            <a:r>
              <a:rPr lang="en-US" dirty="0"/>
              <a:t>Diet</a:t>
            </a:r>
          </a:p>
          <a:p>
            <a:pPr lvl="2"/>
            <a:r>
              <a:rPr lang="en-US" dirty="0"/>
              <a:t>High fat</a:t>
            </a:r>
          </a:p>
          <a:p>
            <a:pPr lvl="2"/>
            <a:r>
              <a:rPr lang="en-US" dirty="0"/>
              <a:t>Low fibre</a:t>
            </a:r>
          </a:p>
          <a:p>
            <a:pPr lvl="2"/>
            <a:r>
              <a:rPr lang="en-US" dirty="0"/>
              <a:t>Red meat</a:t>
            </a:r>
          </a:p>
          <a:p>
            <a:pPr lvl="2"/>
            <a:r>
              <a:rPr lang="en-US" dirty="0"/>
              <a:t>Low calcium</a:t>
            </a:r>
          </a:p>
          <a:p>
            <a:pPr lvl="1"/>
            <a:r>
              <a:rPr lang="en-US" dirty="0"/>
              <a:t>IBD</a:t>
            </a:r>
          </a:p>
          <a:p>
            <a:pPr lvl="1"/>
            <a:r>
              <a:rPr lang="en-US" dirty="0"/>
              <a:t>Polyps</a:t>
            </a:r>
          </a:p>
          <a:p>
            <a:pPr lvl="1"/>
            <a:r>
              <a:rPr lang="en-US" dirty="0"/>
              <a:t>age</a:t>
            </a:r>
          </a:p>
          <a:p>
            <a:r>
              <a:rPr lang="en-US" dirty="0"/>
              <a:t>FAMILIAL 10. -3o%</a:t>
            </a:r>
          </a:p>
          <a:p>
            <a:r>
              <a:rPr lang="en-US" dirty="0"/>
              <a:t>Rare CRC syndromes</a:t>
            </a:r>
          </a:p>
          <a:p>
            <a:pPr lvl="1"/>
            <a:r>
              <a:rPr lang="en-US" dirty="0"/>
              <a:t>FAP 1 %</a:t>
            </a:r>
          </a:p>
          <a:p>
            <a:pPr lvl="1"/>
            <a:r>
              <a:rPr lang="en-US" dirty="0"/>
              <a:t>HNPCC – 2-3 %</a:t>
            </a:r>
          </a:p>
          <a:p>
            <a:pPr lvl="2"/>
            <a:r>
              <a:rPr lang="en-US" dirty="0"/>
              <a:t>Lynch type 1</a:t>
            </a:r>
          </a:p>
          <a:p>
            <a:pPr lvl="2"/>
            <a:r>
              <a:rPr lang="en-US" dirty="0"/>
              <a:t>Lynch type2</a:t>
            </a:r>
          </a:p>
        </p:txBody>
      </p:sp>
    </p:spTree>
    <p:extLst>
      <p:ext uri="{BB962C8B-B14F-4D97-AF65-F5344CB8AC3E}">
        <p14:creationId xmlns:p14="http://schemas.microsoft.com/office/powerpoint/2010/main" val="228362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A7C1-7ED2-0C47-8BED-9C646D64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96D9-B811-6F44-9BF3-43FBF791F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Histological</a:t>
            </a:r>
          </a:p>
          <a:p>
            <a:pPr lvl="1"/>
            <a:r>
              <a:rPr lang="en-US" dirty="0"/>
              <a:t>COLONOSCOPY AND BIOPSY</a:t>
            </a:r>
          </a:p>
          <a:p>
            <a:pPr lvl="2"/>
            <a:r>
              <a:rPr lang="en-US" dirty="0"/>
              <a:t>Synchronous pathology</a:t>
            </a:r>
          </a:p>
          <a:p>
            <a:pPr lvl="2"/>
            <a:r>
              <a:rPr lang="en-US" dirty="0"/>
              <a:t>Site of the lesion</a:t>
            </a:r>
          </a:p>
          <a:p>
            <a:pPr lvl="2"/>
            <a:r>
              <a:rPr lang="en-US" dirty="0"/>
              <a:t>Impending luminal obstruction</a:t>
            </a:r>
          </a:p>
          <a:p>
            <a:r>
              <a:rPr lang="en-US" dirty="0"/>
              <a:t>Radiological</a:t>
            </a:r>
          </a:p>
          <a:p>
            <a:pPr lvl="1"/>
            <a:r>
              <a:rPr lang="en-US" dirty="0"/>
              <a:t>CT </a:t>
            </a:r>
            <a:r>
              <a:rPr lang="en-US" dirty="0" err="1"/>
              <a:t>colography</a:t>
            </a:r>
            <a:r>
              <a:rPr lang="en-US" dirty="0"/>
              <a:t>/CECT </a:t>
            </a:r>
            <a:r>
              <a:rPr lang="en-US" dirty="0" err="1"/>
              <a:t>abdo</a:t>
            </a:r>
            <a:r>
              <a:rPr lang="en-US" dirty="0"/>
              <a:t> – not ideal</a:t>
            </a:r>
          </a:p>
          <a:p>
            <a:r>
              <a:rPr lang="en-US" dirty="0"/>
              <a:t>Clinical</a:t>
            </a:r>
          </a:p>
          <a:p>
            <a:pPr lvl="1"/>
            <a:r>
              <a:rPr lang="en-US" dirty="0"/>
              <a:t>DRE –lump in lower rectum</a:t>
            </a:r>
          </a:p>
          <a:p>
            <a:pPr lvl="1"/>
            <a:r>
              <a:rPr lang="en-US" dirty="0"/>
              <a:t>Bleeding PR / change in bowel habits – not specific</a:t>
            </a:r>
          </a:p>
        </p:txBody>
      </p:sp>
    </p:spTree>
    <p:extLst>
      <p:ext uri="{BB962C8B-B14F-4D97-AF65-F5344CB8AC3E}">
        <p14:creationId xmlns:p14="http://schemas.microsoft.com/office/powerpoint/2010/main" val="371599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85FD-F4AA-4A42-8387-1C509AF3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colorectal carcinoma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BE19F-F32D-7244-B2DC-A60AEC69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Assessment is mainly Radiological</a:t>
            </a:r>
          </a:p>
          <a:p>
            <a:pPr lvl="1"/>
            <a:r>
              <a:rPr lang="en-US" dirty="0"/>
              <a:t>Local disease –transmural spread and local infiltration</a:t>
            </a:r>
          </a:p>
          <a:p>
            <a:pPr lvl="1"/>
            <a:r>
              <a:rPr lang="en-US" dirty="0"/>
              <a:t>Loco-regional disease – LN involve </a:t>
            </a:r>
            <a:r>
              <a:rPr lang="en-US" dirty="0" err="1"/>
              <a:t>ment</a:t>
            </a:r>
            <a:endParaRPr lang="en-US" dirty="0"/>
          </a:p>
          <a:p>
            <a:pPr lvl="1"/>
            <a:r>
              <a:rPr lang="en-US" dirty="0"/>
              <a:t>Metastatic disease – liver lung bone</a:t>
            </a:r>
          </a:p>
        </p:txBody>
      </p:sp>
    </p:spTree>
    <p:extLst>
      <p:ext uri="{BB962C8B-B14F-4D97-AF65-F5344CB8AC3E}">
        <p14:creationId xmlns:p14="http://schemas.microsoft.com/office/powerpoint/2010/main" val="193573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6E63-1DD0-1241-B42A-0E8A0B56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73018-5E47-4441-B225-0D8A6771C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important in rectal ca</a:t>
            </a:r>
          </a:p>
          <a:p>
            <a:pPr lvl="1"/>
            <a:r>
              <a:rPr lang="en-US" dirty="0"/>
              <a:t>Recognize patients Benefited from </a:t>
            </a:r>
            <a:r>
              <a:rPr lang="en-US" dirty="0" err="1"/>
              <a:t>Neoadjuvant</a:t>
            </a:r>
            <a:r>
              <a:rPr lang="en-US" dirty="0"/>
              <a:t> treatment</a:t>
            </a:r>
          </a:p>
          <a:p>
            <a:pPr lvl="2"/>
            <a:r>
              <a:rPr lang="en-US" dirty="0"/>
              <a:t>Reduce local recurrence</a:t>
            </a:r>
          </a:p>
          <a:p>
            <a:pPr lvl="2"/>
            <a:r>
              <a:rPr lang="en-US" dirty="0"/>
              <a:t>Increase sphincter saving procedure</a:t>
            </a:r>
          </a:p>
          <a:p>
            <a:pPr lvl="2"/>
            <a:r>
              <a:rPr lang="en-US" dirty="0"/>
              <a:t>Improves operability by down staging down sizing  the Tu</a:t>
            </a:r>
          </a:p>
          <a:p>
            <a:pPr lvl="1"/>
            <a:r>
              <a:rPr lang="en-US" dirty="0"/>
              <a:t>Recognize patients benefited from local surgery</a:t>
            </a:r>
          </a:p>
          <a:p>
            <a:r>
              <a:rPr lang="en-US" dirty="0"/>
              <a:t>Colon ca</a:t>
            </a:r>
          </a:p>
          <a:p>
            <a:pPr lvl="1"/>
            <a:r>
              <a:rPr lang="en-US" dirty="0"/>
              <a:t>Local infiltration to nearby structures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9900-49AB-0747-AF5F-BC03F4E1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Rectal cancer staging for loco regional extent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0617-3D84-D143-A5AE-80C87653C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to define Tu in relation to MRF</a:t>
            </a:r>
          </a:p>
          <a:p>
            <a:pPr lvl="1"/>
            <a:r>
              <a:rPr lang="en-US" dirty="0"/>
              <a:t>MRI</a:t>
            </a:r>
          </a:p>
          <a:p>
            <a:pPr lvl="1"/>
            <a:r>
              <a:rPr lang="en-US" dirty="0"/>
              <a:t>Endoscopy rectal U/S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5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EDF7-37C3-2B4F-B0C4-BCFAA477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of metastatic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BC24-252E-D244-8912-755EEB077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CECT </a:t>
            </a:r>
            <a:r>
              <a:rPr lang="en-US" dirty="0" err="1"/>
              <a:t>abdo</a:t>
            </a:r>
            <a:r>
              <a:rPr lang="en-US" dirty="0"/>
              <a:t>/chest</a:t>
            </a:r>
          </a:p>
          <a:p>
            <a:r>
              <a:rPr lang="en-US" dirty="0"/>
              <a:t>Chest X 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2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3F19-9863-8F4F-9AD5-085E583D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place in PET 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B886-315B-D949-A300-31E929068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Operable metastatic disease</a:t>
            </a:r>
          </a:p>
          <a:p>
            <a:r>
              <a:rPr lang="en-US" dirty="0"/>
              <a:t>Suspicious of metastatic disease during follow up</a:t>
            </a:r>
          </a:p>
        </p:txBody>
      </p:sp>
    </p:spTree>
    <p:extLst>
      <p:ext uri="{BB962C8B-B14F-4D97-AF65-F5344CB8AC3E}">
        <p14:creationId xmlns:p14="http://schemas.microsoft.com/office/powerpoint/2010/main" val="27595538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Management of Colon and Rectal carcinoma</vt:lpstr>
      <vt:lpstr>PowerPoint Presentation</vt:lpstr>
      <vt:lpstr>Etiology</vt:lpstr>
      <vt:lpstr>Diagnosis</vt:lpstr>
      <vt:lpstr>Staging colorectal carcinoma</vt:lpstr>
      <vt:lpstr>Local disease</vt:lpstr>
      <vt:lpstr>Rectal cancer staging for loco regional extent</vt:lpstr>
      <vt:lpstr>Assessment of metastatic disease</vt:lpstr>
      <vt:lpstr>What is the place in PET CT</vt:lpstr>
      <vt:lpstr>Other investigations</vt:lpstr>
      <vt:lpstr>Surgery is the main modality of treatment</vt:lpstr>
      <vt:lpstr>Management of metastatic disease</vt:lpstr>
      <vt:lpstr>Inoperable disease</vt:lpstr>
      <vt:lpstr>How to reduce local recurrence</vt:lpstr>
      <vt:lpstr>Place of adjuvant chemotherapy </vt:lpstr>
      <vt:lpstr>Other considerations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of Colon and Rectal carcinoma</dc:title>
  <cp:revision>1</cp:revision>
  <dcterms:modified xsi:type="dcterms:W3CDTF">2018-08-31T08:08:28Z</dcterms:modified>
</cp:coreProperties>
</file>