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2" r:id="rId10"/>
    <p:sldId id="283" r:id="rId11"/>
    <p:sldId id="284" r:id="rId12"/>
    <p:sldId id="264" r:id="rId13"/>
    <p:sldId id="265" r:id="rId14"/>
    <p:sldId id="266" r:id="rId15"/>
    <p:sldId id="267" r:id="rId16"/>
    <p:sldId id="28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85" r:id="rId25"/>
    <p:sldId id="275" r:id="rId26"/>
    <p:sldId id="276" r:id="rId27"/>
    <p:sldId id="278" r:id="rId28"/>
    <p:sldId id="279" r:id="rId29"/>
    <p:sldId id="280" r:id="rId30"/>
    <p:sldId id="281" r:id="rId31"/>
    <p:sldId id="27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A51E2E-F67A-468D-AEF8-E20C53E1AF05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530EB4-8538-44F4-B339-70CFC4D43713}">
      <dgm:prSet phldrT="[Text]"/>
      <dgm:spPr/>
      <dgm:t>
        <a:bodyPr/>
        <a:lstStyle/>
        <a:p>
          <a:r>
            <a:rPr lang="en-US" dirty="0" smtClean="0"/>
            <a:t>CECT</a:t>
          </a:r>
          <a:endParaRPr lang="en-US" dirty="0"/>
        </a:p>
      </dgm:t>
    </dgm:pt>
    <dgm:pt modelId="{AA7E32E1-1AE6-4258-92F8-33F24BCFE792}" type="parTrans" cxnId="{25AAA8EE-E385-4ED4-B358-4E1883CCE189}">
      <dgm:prSet/>
      <dgm:spPr/>
      <dgm:t>
        <a:bodyPr/>
        <a:lstStyle/>
        <a:p>
          <a:endParaRPr lang="en-US"/>
        </a:p>
      </dgm:t>
    </dgm:pt>
    <dgm:pt modelId="{965FF9D1-022A-494A-8986-0BA0238A68F0}" type="sibTrans" cxnId="{25AAA8EE-E385-4ED4-B358-4E1883CCE189}">
      <dgm:prSet/>
      <dgm:spPr/>
      <dgm:t>
        <a:bodyPr/>
        <a:lstStyle/>
        <a:p>
          <a:endParaRPr lang="en-US"/>
        </a:p>
      </dgm:t>
    </dgm:pt>
    <dgm:pt modelId="{21F2B7CB-8E6D-4C41-8FAF-D5B36C865AC8}">
      <dgm:prSet phldrT="[Text]"/>
      <dgm:spPr/>
      <dgm:t>
        <a:bodyPr/>
        <a:lstStyle/>
        <a:p>
          <a:r>
            <a:rPr lang="en-US" dirty="0" smtClean="0"/>
            <a:t>PET</a:t>
          </a:r>
          <a:endParaRPr lang="en-US" dirty="0"/>
        </a:p>
      </dgm:t>
    </dgm:pt>
    <dgm:pt modelId="{476765B1-6CE9-4588-8584-9D5294FC0FA4}" type="parTrans" cxnId="{AD64C777-5259-42E3-B132-47166645CD25}">
      <dgm:prSet/>
      <dgm:spPr/>
      <dgm:t>
        <a:bodyPr/>
        <a:lstStyle/>
        <a:p>
          <a:endParaRPr lang="en-US"/>
        </a:p>
      </dgm:t>
    </dgm:pt>
    <dgm:pt modelId="{489D7416-19C5-4265-B1B6-5C12B479568F}" type="sibTrans" cxnId="{AD64C777-5259-42E3-B132-47166645CD25}">
      <dgm:prSet/>
      <dgm:spPr/>
      <dgm:t>
        <a:bodyPr/>
        <a:lstStyle/>
        <a:p>
          <a:endParaRPr lang="en-US"/>
        </a:p>
      </dgm:t>
    </dgm:pt>
    <dgm:pt modelId="{41518134-907D-473E-BA99-753F0729B18C}">
      <dgm:prSet phldrT="[Text]"/>
      <dgm:spPr/>
      <dgm:t>
        <a:bodyPr/>
        <a:lstStyle/>
        <a:p>
          <a:r>
            <a:rPr lang="en-US" dirty="0" smtClean="0"/>
            <a:t>No </a:t>
          </a:r>
          <a:r>
            <a:rPr lang="en-US" dirty="0" err="1" smtClean="0"/>
            <a:t>mets</a:t>
          </a:r>
          <a:endParaRPr lang="en-US" dirty="0"/>
        </a:p>
      </dgm:t>
    </dgm:pt>
    <dgm:pt modelId="{3329AB56-AF02-48B7-9620-E60F1FCCBD65}" type="parTrans" cxnId="{1EEC3F72-BB7A-4DFA-9208-E9FD45958D0C}">
      <dgm:prSet/>
      <dgm:spPr/>
      <dgm:t>
        <a:bodyPr/>
        <a:lstStyle/>
        <a:p>
          <a:endParaRPr lang="en-US"/>
        </a:p>
      </dgm:t>
    </dgm:pt>
    <dgm:pt modelId="{7AE81DBE-E8F4-44D8-87F8-7AE06EB0EB96}" type="sibTrans" cxnId="{1EEC3F72-BB7A-4DFA-9208-E9FD45958D0C}">
      <dgm:prSet/>
      <dgm:spPr/>
      <dgm:t>
        <a:bodyPr/>
        <a:lstStyle/>
        <a:p>
          <a:endParaRPr lang="en-US"/>
        </a:p>
      </dgm:t>
    </dgm:pt>
    <dgm:pt modelId="{A9EC2E46-0AE0-47C9-9735-ADE8E641044C}">
      <dgm:prSet phldrT="[Text]"/>
      <dgm:spPr/>
      <dgm:t>
        <a:bodyPr/>
        <a:lstStyle/>
        <a:p>
          <a:r>
            <a:rPr lang="en-US" dirty="0" smtClean="0"/>
            <a:t>Mets +</a:t>
          </a:r>
          <a:r>
            <a:rPr lang="en-US" dirty="0" err="1" smtClean="0"/>
            <a:t>ve</a:t>
          </a:r>
          <a:endParaRPr lang="en-US" dirty="0"/>
        </a:p>
      </dgm:t>
    </dgm:pt>
    <dgm:pt modelId="{CB6E21AE-146B-4B8E-AC3E-821DD0803B63}" type="parTrans" cxnId="{985E921C-22E4-4E78-A6D6-BF787A944E99}">
      <dgm:prSet/>
      <dgm:spPr/>
      <dgm:t>
        <a:bodyPr/>
        <a:lstStyle/>
        <a:p>
          <a:endParaRPr lang="en-US"/>
        </a:p>
      </dgm:t>
    </dgm:pt>
    <dgm:pt modelId="{22E26D67-7634-4166-BF4F-B7BFF18545D6}" type="sibTrans" cxnId="{985E921C-22E4-4E78-A6D6-BF787A944E99}">
      <dgm:prSet/>
      <dgm:spPr/>
      <dgm:t>
        <a:bodyPr/>
        <a:lstStyle/>
        <a:p>
          <a:endParaRPr lang="en-US"/>
        </a:p>
      </dgm:t>
    </dgm:pt>
    <dgm:pt modelId="{0C9F7765-D7F0-43BD-9920-5FEEE2E9E753}" type="pres">
      <dgm:prSet presAssocID="{ECA51E2E-F67A-468D-AEF8-E20C53E1AF0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30181AD-F08F-4703-B98D-D6A2B44AD523}" type="pres">
      <dgm:prSet presAssocID="{63530EB4-8538-44F4-B339-70CFC4D43713}" presName="singleCycle" presStyleCnt="0"/>
      <dgm:spPr/>
    </dgm:pt>
    <dgm:pt modelId="{FA685282-032A-4A57-A717-F3A09F40839B}" type="pres">
      <dgm:prSet presAssocID="{63530EB4-8538-44F4-B339-70CFC4D43713}" presName="singleCenter" presStyleLbl="node1" presStyleIdx="0" presStyleCnt="4" custLinFactNeighborX="-17658" custLinFactNeighborY="-61322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DE730B75-174E-4BE3-8A9C-E33F583823EF}" type="pres">
      <dgm:prSet presAssocID="{476765B1-6CE9-4588-8584-9D5294FC0FA4}" presName="Name56" presStyleLbl="parChTrans1D2" presStyleIdx="0" presStyleCnt="3"/>
      <dgm:spPr/>
      <dgm:t>
        <a:bodyPr/>
        <a:lstStyle/>
        <a:p>
          <a:endParaRPr lang="en-US"/>
        </a:p>
      </dgm:t>
    </dgm:pt>
    <dgm:pt modelId="{957D1EC5-A144-40E9-957B-D06A31CD6039}" type="pres">
      <dgm:prSet presAssocID="{21F2B7CB-8E6D-4C41-8FAF-D5B36C865AC8}" presName="text0" presStyleLbl="node1" presStyleIdx="1" presStyleCnt="4" custRadScaleRad="73609" custRadScaleInc="160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10F7EC-EA04-40B2-9B02-8E381CF185C3}" type="pres">
      <dgm:prSet presAssocID="{3329AB56-AF02-48B7-9620-E60F1FCCBD65}" presName="Name56" presStyleLbl="parChTrans1D2" presStyleIdx="1" presStyleCnt="3"/>
      <dgm:spPr/>
      <dgm:t>
        <a:bodyPr/>
        <a:lstStyle/>
        <a:p>
          <a:endParaRPr lang="en-US"/>
        </a:p>
      </dgm:t>
    </dgm:pt>
    <dgm:pt modelId="{2BB05757-EA13-42B7-BA45-00203B9723E3}" type="pres">
      <dgm:prSet presAssocID="{41518134-907D-473E-BA99-753F0729B18C}" presName="text0" presStyleLbl="node1" presStyleIdx="2" presStyleCnt="4" custRadScaleRad="46899" custRadScaleInc="-1400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3618B7-17A3-4738-B03E-5723CAED4E17}" type="pres">
      <dgm:prSet presAssocID="{CB6E21AE-146B-4B8E-AC3E-821DD0803B63}" presName="Name56" presStyleLbl="parChTrans1D2" presStyleIdx="2" presStyleCnt="3"/>
      <dgm:spPr/>
      <dgm:t>
        <a:bodyPr/>
        <a:lstStyle/>
        <a:p>
          <a:endParaRPr lang="en-US"/>
        </a:p>
      </dgm:t>
    </dgm:pt>
    <dgm:pt modelId="{52629D49-4837-4155-AE83-A3B2F79A7819}" type="pres">
      <dgm:prSet presAssocID="{A9EC2E46-0AE0-47C9-9735-ADE8E641044C}" presName="text0" presStyleLbl="node1" presStyleIdx="3" presStyleCnt="4" custRadScaleRad="118777" custRadScaleInc="832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6ADA51-5609-49F1-850D-ADF514E2399A}" type="presOf" srcId="{A9EC2E46-0AE0-47C9-9735-ADE8E641044C}" destId="{52629D49-4837-4155-AE83-A3B2F79A7819}" srcOrd="0" destOrd="0" presId="urn:microsoft.com/office/officeart/2008/layout/RadialCluster"/>
    <dgm:cxn modelId="{F55AD205-9135-4839-ADAD-46093040DC3E}" type="presOf" srcId="{CB6E21AE-146B-4B8E-AC3E-821DD0803B63}" destId="{183618B7-17A3-4738-B03E-5723CAED4E17}" srcOrd="0" destOrd="0" presId="urn:microsoft.com/office/officeart/2008/layout/RadialCluster"/>
    <dgm:cxn modelId="{CF340493-A80B-4B48-96ED-639316659484}" type="presOf" srcId="{21F2B7CB-8E6D-4C41-8FAF-D5B36C865AC8}" destId="{957D1EC5-A144-40E9-957B-D06A31CD6039}" srcOrd="0" destOrd="0" presId="urn:microsoft.com/office/officeart/2008/layout/RadialCluster"/>
    <dgm:cxn modelId="{4FEFFDC3-56E2-4BD2-A3D9-11573A779784}" type="presOf" srcId="{63530EB4-8538-44F4-B339-70CFC4D43713}" destId="{FA685282-032A-4A57-A717-F3A09F40839B}" srcOrd="0" destOrd="0" presId="urn:microsoft.com/office/officeart/2008/layout/RadialCluster"/>
    <dgm:cxn modelId="{078D8EE7-2D51-4126-9995-D8DA9C7E773F}" type="presOf" srcId="{476765B1-6CE9-4588-8584-9D5294FC0FA4}" destId="{DE730B75-174E-4BE3-8A9C-E33F583823EF}" srcOrd="0" destOrd="0" presId="urn:microsoft.com/office/officeart/2008/layout/RadialCluster"/>
    <dgm:cxn modelId="{1EEC3F72-BB7A-4DFA-9208-E9FD45958D0C}" srcId="{63530EB4-8538-44F4-B339-70CFC4D43713}" destId="{41518134-907D-473E-BA99-753F0729B18C}" srcOrd="1" destOrd="0" parTransId="{3329AB56-AF02-48B7-9620-E60F1FCCBD65}" sibTransId="{7AE81DBE-E8F4-44D8-87F8-7AE06EB0EB96}"/>
    <dgm:cxn modelId="{2DFDACA9-6080-4128-8B15-FDC102E17205}" type="presOf" srcId="{41518134-907D-473E-BA99-753F0729B18C}" destId="{2BB05757-EA13-42B7-BA45-00203B9723E3}" srcOrd="0" destOrd="0" presId="urn:microsoft.com/office/officeart/2008/layout/RadialCluster"/>
    <dgm:cxn modelId="{985E921C-22E4-4E78-A6D6-BF787A944E99}" srcId="{63530EB4-8538-44F4-B339-70CFC4D43713}" destId="{A9EC2E46-0AE0-47C9-9735-ADE8E641044C}" srcOrd="2" destOrd="0" parTransId="{CB6E21AE-146B-4B8E-AC3E-821DD0803B63}" sibTransId="{22E26D67-7634-4166-BF4F-B7BFF18545D6}"/>
    <dgm:cxn modelId="{AD64C777-5259-42E3-B132-47166645CD25}" srcId="{63530EB4-8538-44F4-B339-70CFC4D43713}" destId="{21F2B7CB-8E6D-4C41-8FAF-D5B36C865AC8}" srcOrd="0" destOrd="0" parTransId="{476765B1-6CE9-4588-8584-9D5294FC0FA4}" sibTransId="{489D7416-19C5-4265-B1B6-5C12B479568F}"/>
    <dgm:cxn modelId="{8E55B7DE-A6EE-4896-A4D3-9D3761091701}" type="presOf" srcId="{3329AB56-AF02-48B7-9620-E60F1FCCBD65}" destId="{BC10F7EC-EA04-40B2-9B02-8E381CF185C3}" srcOrd="0" destOrd="0" presId="urn:microsoft.com/office/officeart/2008/layout/RadialCluster"/>
    <dgm:cxn modelId="{DD79EB21-7067-4BD9-9A9B-60E332678EB2}" type="presOf" srcId="{ECA51E2E-F67A-468D-AEF8-E20C53E1AF05}" destId="{0C9F7765-D7F0-43BD-9920-5FEEE2E9E753}" srcOrd="0" destOrd="0" presId="urn:microsoft.com/office/officeart/2008/layout/RadialCluster"/>
    <dgm:cxn modelId="{25AAA8EE-E385-4ED4-B358-4E1883CCE189}" srcId="{ECA51E2E-F67A-468D-AEF8-E20C53E1AF05}" destId="{63530EB4-8538-44F4-B339-70CFC4D43713}" srcOrd="0" destOrd="0" parTransId="{AA7E32E1-1AE6-4258-92F8-33F24BCFE792}" sibTransId="{965FF9D1-022A-494A-8986-0BA0238A68F0}"/>
    <dgm:cxn modelId="{56612965-8D21-4DC8-8C98-27AC0C27F00A}" type="presParOf" srcId="{0C9F7765-D7F0-43BD-9920-5FEEE2E9E753}" destId="{B30181AD-F08F-4703-B98D-D6A2B44AD523}" srcOrd="0" destOrd="0" presId="urn:microsoft.com/office/officeart/2008/layout/RadialCluster"/>
    <dgm:cxn modelId="{B5E435FF-7211-4E34-B3AC-3567CD552A8C}" type="presParOf" srcId="{B30181AD-F08F-4703-B98D-D6A2B44AD523}" destId="{FA685282-032A-4A57-A717-F3A09F40839B}" srcOrd="0" destOrd="0" presId="urn:microsoft.com/office/officeart/2008/layout/RadialCluster"/>
    <dgm:cxn modelId="{7DD8E192-71A4-4392-AC57-A2AF5CBDD0B7}" type="presParOf" srcId="{B30181AD-F08F-4703-B98D-D6A2B44AD523}" destId="{DE730B75-174E-4BE3-8A9C-E33F583823EF}" srcOrd="1" destOrd="0" presId="urn:microsoft.com/office/officeart/2008/layout/RadialCluster"/>
    <dgm:cxn modelId="{C5A9D41B-1877-4ED8-BA45-9AEC485C3FF6}" type="presParOf" srcId="{B30181AD-F08F-4703-B98D-D6A2B44AD523}" destId="{957D1EC5-A144-40E9-957B-D06A31CD6039}" srcOrd="2" destOrd="0" presId="urn:microsoft.com/office/officeart/2008/layout/RadialCluster"/>
    <dgm:cxn modelId="{85ED288E-7D94-4CF7-9FAF-B81777734FE8}" type="presParOf" srcId="{B30181AD-F08F-4703-B98D-D6A2B44AD523}" destId="{BC10F7EC-EA04-40B2-9B02-8E381CF185C3}" srcOrd="3" destOrd="0" presId="urn:microsoft.com/office/officeart/2008/layout/RadialCluster"/>
    <dgm:cxn modelId="{4E58A98B-EAB1-4D6E-890B-F3DC8A8984E2}" type="presParOf" srcId="{B30181AD-F08F-4703-B98D-D6A2B44AD523}" destId="{2BB05757-EA13-42B7-BA45-00203B9723E3}" srcOrd="4" destOrd="0" presId="urn:microsoft.com/office/officeart/2008/layout/RadialCluster"/>
    <dgm:cxn modelId="{68B04540-B425-474E-97DF-CC5B48D704C9}" type="presParOf" srcId="{B30181AD-F08F-4703-B98D-D6A2B44AD523}" destId="{183618B7-17A3-4738-B03E-5723CAED4E17}" srcOrd="5" destOrd="0" presId="urn:microsoft.com/office/officeart/2008/layout/RadialCluster"/>
    <dgm:cxn modelId="{C325C2CD-5A8F-499D-9A44-C7BB86C9E3B8}" type="presParOf" srcId="{B30181AD-F08F-4703-B98D-D6A2B44AD523}" destId="{52629D49-4837-4155-AE83-A3B2F79A7819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85282-032A-4A57-A717-F3A09F40839B}">
      <dsp:nvSpPr>
        <dsp:cNvPr id="0" name=""/>
        <dsp:cNvSpPr/>
      </dsp:nvSpPr>
      <dsp:spPr>
        <a:xfrm>
          <a:off x="3161204" y="0"/>
          <a:ext cx="1258728" cy="12587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CECT</a:t>
          </a:r>
          <a:endParaRPr lang="en-US" sz="2900" kern="1200" dirty="0"/>
        </a:p>
      </dsp:txBody>
      <dsp:txXfrm>
        <a:off x="3222650" y="61446"/>
        <a:ext cx="1135836" cy="1135836"/>
      </dsp:txXfrm>
    </dsp:sp>
    <dsp:sp modelId="{DE730B75-174E-4BE3-8A9C-E33F583823EF}">
      <dsp:nvSpPr>
        <dsp:cNvPr id="0" name=""/>
        <dsp:cNvSpPr/>
      </dsp:nvSpPr>
      <dsp:spPr>
        <a:xfrm rot="2702341">
          <a:off x="4201294" y="1783996"/>
          <a:ext cx="14846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4671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D1EC5-A144-40E9-957B-D06A31CD6039}">
      <dsp:nvSpPr>
        <dsp:cNvPr id="0" name=""/>
        <dsp:cNvSpPr/>
      </dsp:nvSpPr>
      <dsp:spPr>
        <a:xfrm>
          <a:off x="5467609" y="2309264"/>
          <a:ext cx="843348" cy="8433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PET</a:t>
          </a:r>
          <a:endParaRPr lang="en-US" sz="3000" kern="1200" dirty="0"/>
        </a:p>
      </dsp:txBody>
      <dsp:txXfrm>
        <a:off x="5508778" y="2350433"/>
        <a:ext cx="761010" cy="761010"/>
      </dsp:txXfrm>
    </dsp:sp>
    <dsp:sp modelId="{BC10F7EC-EA04-40B2-9B02-8E381CF185C3}">
      <dsp:nvSpPr>
        <dsp:cNvPr id="0" name=""/>
        <dsp:cNvSpPr/>
      </dsp:nvSpPr>
      <dsp:spPr>
        <a:xfrm rot="2703228">
          <a:off x="4384194" y="1342048"/>
          <a:ext cx="23544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5442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B05757-EA13-42B7-BA45-00203B9723E3}">
      <dsp:nvSpPr>
        <dsp:cNvPr id="0" name=""/>
        <dsp:cNvSpPr/>
      </dsp:nvSpPr>
      <dsp:spPr>
        <a:xfrm>
          <a:off x="4584287" y="1425367"/>
          <a:ext cx="843348" cy="8433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No </a:t>
          </a:r>
          <a:r>
            <a:rPr lang="en-US" sz="2200" kern="1200" dirty="0" err="1" smtClean="0"/>
            <a:t>mets</a:t>
          </a:r>
          <a:endParaRPr lang="en-US" sz="2200" kern="1200" dirty="0"/>
        </a:p>
      </dsp:txBody>
      <dsp:txXfrm>
        <a:off x="4625456" y="1466536"/>
        <a:ext cx="761010" cy="761010"/>
      </dsp:txXfrm>
    </dsp:sp>
    <dsp:sp modelId="{183618B7-17A3-4738-B03E-5723CAED4E17}">
      <dsp:nvSpPr>
        <dsp:cNvPr id="0" name=""/>
        <dsp:cNvSpPr/>
      </dsp:nvSpPr>
      <dsp:spPr>
        <a:xfrm rot="8498874">
          <a:off x="2677558" y="1295532"/>
          <a:ext cx="54213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2139" y="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629D49-4837-4155-AE83-A3B2F79A7819}">
      <dsp:nvSpPr>
        <dsp:cNvPr id="0" name=""/>
        <dsp:cNvSpPr/>
      </dsp:nvSpPr>
      <dsp:spPr>
        <a:xfrm>
          <a:off x="1892703" y="1375696"/>
          <a:ext cx="843348" cy="8433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Mets +</a:t>
          </a:r>
          <a:r>
            <a:rPr lang="en-US" sz="2200" kern="1200" dirty="0" err="1" smtClean="0"/>
            <a:t>ve</a:t>
          </a:r>
          <a:endParaRPr lang="en-US" sz="2200" kern="1200" dirty="0"/>
        </a:p>
      </dsp:txBody>
      <dsp:txXfrm>
        <a:off x="1933872" y="1416865"/>
        <a:ext cx="761010" cy="761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487F-7CF3-4F0E-8EA7-08ACF3191082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7BD6-DC34-42D6-A4C7-3B1F29900F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7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487F-7CF3-4F0E-8EA7-08ACF3191082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7BD6-DC34-42D6-A4C7-3B1F29900F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6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487F-7CF3-4F0E-8EA7-08ACF3191082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7BD6-DC34-42D6-A4C7-3B1F29900F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68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487F-7CF3-4F0E-8EA7-08ACF3191082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7BD6-DC34-42D6-A4C7-3B1F29900F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1945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487F-7CF3-4F0E-8EA7-08ACF3191082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7BD6-DC34-42D6-A4C7-3B1F29900F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05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487F-7CF3-4F0E-8EA7-08ACF3191082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7BD6-DC34-42D6-A4C7-3B1F29900F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32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487F-7CF3-4F0E-8EA7-08ACF3191082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7BD6-DC34-42D6-A4C7-3B1F29900F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487F-7CF3-4F0E-8EA7-08ACF3191082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7BD6-DC34-42D6-A4C7-3B1F29900F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18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487F-7CF3-4F0E-8EA7-08ACF3191082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7BD6-DC34-42D6-A4C7-3B1F29900F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9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487F-7CF3-4F0E-8EA7-08ACF3191082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7BD6-DC34-42D6-A4C7-3B1F29900F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487F-7CF3-4F0E-8EA7-08ACF3191082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7BD6-DC34-42D6-A4C7-3B1F29900F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8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487F-7CF3-4F0E-8EA7-08ACF3191082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7BD6-DC34-42D6-A4C7-3B1F29900F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0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487F-7CF3-4F0E-8EA7-08ACF3191082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7BD6-DC34-42D6-A4C7-3B1F29900F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1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487F-7CF3-4F0E-8EA7-08ACF3191082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7BD6-DC34-42D6-A4C7-3B1F29900F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487F-7CF3-4F0E-8EA7-08ACF3191082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7BD6-DC34-42D6-A4C7-3B1F29900F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1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487F-7CF3-4F0E-8EA7-08ACF3191082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7BD6-DC34-42D6-A4C7-3B1F29900F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5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487F-7CF3-4F0E-8EA7-08ACF3191082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7BD6-DC34-42D6-A4C7-3B1F29900F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9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C3487F-7CF3-4F0E-8EA7-08ACF3191082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7BD6-DC34-42D6-A4C7-3B1F29900F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47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Management of </a:t>
            </a:r>
            <a:r>
              <a:rPr lang="en-US" dirty="0" err="1" smtClean="0"/>
              <a:t>oesophageal</a:t>
            </a:r>
            <a:r>
              <a:rPr lang="en-US" dirty="0" smtClean="0"/>
              <a:t> carcinoma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Sumudu </a:t>
            </a:r>
            <a:r>
              <a:rPr lang="en-US" dirty="0" err="1" smtClean="0"/>
              <a:t>Kumarage</a:t>
            </a:r>
            <a:r>
              <a:rPr lang="en-US" dirty="0" smtClean="0"/>
              <a:t> MS FRCS </a:t>
            </a:r>
            <a:r>
              <a:rPr lang="en-US" dirty="0" err="1" smtClean="0"/>
              <a:t>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prognosis- 5yr. survival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 1  - 80%</a:t>
            </a:r>
          </a:p>
          <a:p>
            <a:r>
              <a:rPr lang="en-US" dirty="0" smtClean="0"/>
              <a:t>Stage 2A – 40%</a:t>
            </a:r>
          </a:p>
          <a:p>
            <a:r>
              <a:rPr lang="en-US" dirty="0" smtClean="0"/>
              <a:t>stage2B – 30%</a:t>
            </a:r>
          </a:p>
          <a:p>
            <a:r>
              <a:rPr lang="en-US" dirty="0" smtClean="0"/>
              <a:t>Stage 3 – 15%</a:t>
            </a:r>
          </a:p>
          <a:p>
            <a:r>
              <a:rPr lang="en-US" dirty="0" smtClean="0"/>
              <a:t>Stage4 -   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Squamous and </a:t>
            </a:r>
            <a:r>
              <a:rPr lang="en-US" dirty="0" err="1" smtClean="0"/>
              <a:t>adeno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appear to have equivalent survival rates</a:t>
            </a:r>
          </a:p>
          <a:p>
            <a:r>
              <a:rPr lang="en-US" dirty="0" smtClean="0"/>
              <a:t>Better survival in patients who had complete response following </a:t>
            </a:r>
            <a:r>
              <a:rPr lang="en-US" dirty="0" err="1" smtClean="0"/>
              <a:t>neoadjuvant</a:t>
            </a:r>
            <a:r>
              <a:rPr lang="en-US" dirty="0" smtClean="0"/>
              <a:t> CRT</a:t>
            </a:r>
          </a:p>
          <a:p>
            <a:r>
              <a:rPr lang="en-US" dirty="0" smtClean="0"/>
              <a:t>Trans hiatal and trans thoracic </a:t>
            </a:r>
            <a:r>
              <a:rPr lang="en-US" dirty="0" err="1" smtClean="0"/>
              <a:t>oesophagectomy</a:t>
            </a:r>
            <a:r>
              <a:rPr lang="en-US" dirty="0" smtClean="0"/>
              <a:t> have equivalent long term survival rates</a:t>
            </a:r>
          </a:p>
          <a:p>
            <a:r>
              <a:rPr lang="en-US" dirty="0" smtClean="0"/>
              <a:t>HER-2 positivity is associated with poor survival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48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 and staging work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 presentation – dysphagia ; LOW : normal physical exam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UGIE/Biopsy  / UGI contrast study</a:t>
            </a:r>
          </a:p>
          <a:p>
            <a:r>
              <a:rPr lang="en-US" dirty="0" smtClean="0"/>
              <a:t>CT chest /</a:t>
            </a:r>
            <a:r>
              <a:rPr lang="en-US" dirty="0" err="1" smtClean="0"/>
              <a:t>abdo</a:t>
            </a:r>
            <a:r>
              <a:rPr lang="en-US" dirty="0" smtClean="0"/>
              <a:t> with oral/iv contrast</a:t>
            </a:r>
          </a:p>
          <a:p>
            <a:pPr lvl="1"/>
            <a:r>
              <a:rPr lang="en-US" dirty="0" smtClean="0"/>
              <a:t>Poor – T , N  but invasion to adjacent structures</a:t>
            </a:r>
          </a:p>
          <a:p>
            <a:pPr lvl="1"/>
            <a:r>
              <a:rPr lang="en-US" dirty="0" smtClean="0"/>
              <a:t>Good -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622380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61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PET – detects previously unsuspected </a:t>
            </a:r>
            <a:r>
              <a:rPr lang="en-US" dirty="0" err="1" smtClean="0"/>
              <a:t>mets</a:t>
            </a:r>
            <a:r>
              <a:rPr lang="en-US" dirty="0" smtClean="0"/>
              <a:t> in 15 – 20 %</a:t>
            </a:r>
          </a:p>
          <a:p>
            <a:r>
              <a:rPr lang="en-US" dirty="0" smtClean="0"/>
              <a:t>If PET is – </a:t>
            </a:r>
            <a:r>
              <a:rPr lang="en-US" dirty="0" err="1" smtClean="0"/>
              <a:t>ve</a:t>
            </a:r>
            <a:r>
              <a:rPr lang="en-US" dirty="0" smtClean="0"/>
              <a:t>  EUS is done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accurate evaluation of T N</a:t>
            </a:r>
          </a:p>
          <a:p>
            <a:pPr lvl="1"/>
            <a:r>
              <a:rPr lang="en-US" dirty="0" smtClean="0"/>
              <a:t>Less accurate for early stage lesions</a:t>
            </a:r>
          </a:p>
          <a:p>
            <a:pPr lvl="1"/>
            <a:r>
              <a:rPr lang="en-US" dirty="0" smtClean="0"/>
              <a:t>Most incidences of under staging are due to missing LN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9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useful investigations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Broncoscopy</a:t>
            </a:r>
            <a:r>
              <a:rPr lang="en-US" dirty="0" smtClean="0"/>
              <a:t>- upper and middle </a:t>
            </a:r>
            <a:r>
              <a:rPr lang="en-US" dirty="0" err="1" smtClean="0"/>
              <a:t>oesophagus</a:t>
            </a:r>
            <a:endParaRPr lang="en-US" dirty="0" smtClean="0"/>
          </a:p>
          <a:p>
            <a:r>
              <a:rPr lang="en-US" dirty="0" err="1" smtClean="0"/>
              <a:t>Thoracoscopy</a:t>
            </a:r>
            <a:r>
              <a:rPr lang="en-US" dirty="0" smtClean="0"/>
              <a:t>/ laparoscopy – for staging regional LN</a:t>
            </a:r>
          </a:p>
          <a:p>
            <a:r>
              <a:rPr lang="en-US" dirty="0" smtClean="0"/>
              <a:t>Barium swallow – rarely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op work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Lung function tests</a:t>
            </a:r>
          </a:p>
          <a:p>
            <a:r>
              <a:rPr lang="en-US" dirty="0" smtClean="0"/>
              <a:t>Cardiac assessment</a:t>
            </a:r>
          </a:p>
          <a:p>
            <a:r>
              <a:rPr lang="en-US" dirty="0" smtClean="0"/>
              <a:t>Improve nutrition and hydration</a:t>
            </a:r>
          </a:p>
          <a:p>
            <a:r>
              <a:rPr lang="en-US" dirty="0" smtClean="0"/>
              <a:t>Oral and dental care</a:t>
            </a:r>
          </a:p>
          <a:p>
            <a:r>
              <a:rPr lang="en-US" dirty="0" smtClean="0"/>
              <a:t>Cessation of smoking / chest </a:t>
            </a:r>
            <a:r>
              <a:rPr lang="en-US" dirty="0" err="1" smtClean="0"/>
              <a:t>physio</a:t>
            </a:r>
            <a:endParaRPr lang="en-US" dirty="0" smtClean="0"/>
          </a:p>
          <a:p>
            <a:r>
              <a:rPr lang="en-US" dirty="0" smtClean="0"/>
              <a:t>FBC/LFT/RFT</a:t>
            </a:r>
          </a:p>
          <a:p>
            <a:r>
              <a:rPr lang="en-US" dirty="0" smtClean="0"/>
              <a:t>DVT prophylaxis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guide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NCCN guide lines</a:t>
            </a:r>
          </a:p>
          <a:p>
            <a:r>
              <a:rPr lang="en-US" dirty="0" smtClean="0"/>
              <a:t>Definite data from RCT to guide treatment are lacking</a:t>
            </a:r>
          </a:p>
          <a:p>
            <a:r>
              <a:rPr lang="en-US" dirty="0" smtClean="0"/>
              <a:t>So  NCCN allow a spectrum of potential treatment for many clinical situations</a:t>
            </a:r>
          </a:p>
          <a:p>
            <a:r>
              <a:rPr lang="en-US" dirty="0" smtClean="0"/>
              <a:t>MDT</a:t>
            </a:r>
          </a:p>
          <a:p>
            <a:pPr lvl="1"/>
            <a:r>
              <a:rPr lang="en-US" dirty="0" smtClean="0"/>
              <a:t>Poor </a:t>
            </a:r>
            <a:r>
              <a:rPr lang="en-US" dirty="0" err="1" smtClean="0"/>
              <a:t>prog</a:t>
            </a:r>
            <a:endParaRPr lang="en-US" dirty="0" smtClean="0"/>
          </a:p>
          <a:p>
            <a:pPr lvl="1"/>
            <a:r>
              <a:rPr lang="en-US" dirty="0" smtClean="0"/>
              <a:t>Potential morbidity of the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41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main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stage superficial </a:t>
            </a:r>
            <a:r>
              <a:rPr lang="en-US" dirty="0" err="1" smtClean="0"/>
              <a:t>ca</a:t>
            </a:r>
            <a:r>
              <a:rPr lang="en-US" dirty="0" smtClean="0"/>
              <a:t>        stage1</a:t>
            </a:r>
          </a:p>
          <a:p>
            <a:r>
              <a:rPr lang="en-US" dirty="0" smtClean="0"/>
              <a:t>Locally advanced / loco regional disease with no </a:t>
            </a:r>
            <a:r>
              <a:rPr lang="en-US" dirty="0" err="1" smtClean="0"/>
              <a:t>mets</a:t>
            </a:r>
            <a:r>
              <a:rPr lang="en-US" dirty="0" smtClean="0"/>
              <a:t>  stage11-111</a:t>
            </a:r>
          </a:p>
          <a:p>
            <a:r>
              <a:rPr lang="en-US" dirty="0" smtClean="0"/>
              <a:t>Metastatic disease    stage1V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8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1 N0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Treatment options</a:t>
            </a:r>
          </a:p>
          <a:p>
            <a:pPr lvl="1"/>
            <a:r>
              <a:rPr lang="en-US" dirty="0" smtClean="0"/>
              <a:t>Local mucosal resection / EMR: SMD</a:t>
            </a:r>
          </a:p>
          <a:p>
            <a:pPr lvl="1"/>
            <a:r>
              <a:rPr lang="en-US" dirty="0" err="1" smtClean="0"/>
              <a:t>oesophagectomy</a:t>
            </a:r>
            <a:endParaRPr lang="en-US" dirty="0" smtClean="0"/>
          </a:p>
          <a:p>
            <a:pPr lvl="1"/>
            <a:r>
              <a:rPr lang="en-US" dirty="0" smtClean="0"/>
              <a:t>Chemo/RT</a:t>
            </a:r>
          </a:p>
        </p:txBody>
      </p:sp>
    </p:spTree>
    <p:extLst>
      <p:ext uri="{BB962C8B-B14F-4D97-AF65-F5344CB8AC3E}">
        <p14:creationId xmlns:p14="http://schemas.microsoft.com/office/powerpoint/2010/main" val="40202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Oesophageal</a:t>
            </a:r>
            <a:r>
              <a:rPr lang="en-US" dirty="0" smtClean="0"/>
              <a:t> cancer is the sixth most common cause of cancer related  deaths worldwide</a:t>
            </a:r>
          </a:p>
          <a:p>
            <a:r>
              <a:rPr lang="en-US" dirty="0" smtClean="0"/>
              <a:t>Incidence of </a:t>
            </a:r>
            <a:r>
              <a:rPr lang="en-US" dirty="0" err="1" smtClean="0"/>
              <a:t>oesophageal</a:t>
            </a:r>
            <a:r>
              <a:rPr lang="en-US" dirty="0" smtClean="0"/>
              <a:t> carcinoma is increasing</a:t>
            </a:r>
          </a:p>
          <a:p>
            <a:r>
              <a:rPr lang="en-US" dirty="0" err="1" smtClean="0"/>
              <a:t>Male:female</a:t>
            </a:r>
            <a:r>
              <a:rPr lang="en-US" dirty="0" smtClean="0"/>
              <a:t> – 3:1</a:t>
            </a:r>
          </a:p>
          <a:p>
            <a:r>
              <a:rPr lang="en-US" dirty="0" smtClean="0"/>
              <a:t>Common in 6</a:t>
            </a:r>
            <a:r>
              <a:rPr lang="en-US" baseline="30000" dirty="0" smtClean="0"/>
              <a:t>th</a:t>
            </a:r>
            <a:r>
              <a:rPr lang="en-US" dirty="0" smtClean="0"/>
              <a:t> and 7</a:t>
            </a:r>
            <a:r>
              <a:rPr lang="en-US" baseline="30000" dirty="0" smtClean="0"/>
              <a:t>th</a:t>
            </a:r>
            <a:r>
              <a:rPr lang="en-US" dirty="0" smtClean="0"/>
              <a:t> decade of life</a:t>
            </a:r>
          </a:p>
          <a:p>
            <a:r>
              <a:rPr lang="en-US" dirty="0" smtClean="0"/>
              <a:t>Most of them         &gt; 90%</a:t>
            </a:r>
          </a:p>
          <a:p>
            <a:pPr lvl="1"/>
            <a:r>
              <a:rPr lang="en-US" dirty="0" smtClean="0"/>
              <a:t>Adenocarcinoma</a:t>
            </a:r>
          </a:p>
          <a:p>
            <a:pPr lvl="1"/>
            <a:r>
              <a:rPr lang="en-US" dirty="0" smtClean="0"/>
              <a:t>SCC</a:t>
            </a:r>
          </a:p>
          <a:p>
            <a:r>
              <a:rPr lang="en-US" dirty="0" smtClean="0"/>
              <a:t>The distribution of Tu. Type varies according to race</a:t>
            </a:r>
          </a:p>
          <a:p>
            <a:pPr lvl="1"/>
            <a:r>
              <a:rPr lang="en-US" dirty="0" smtClean="0"/>
              <a:t>64% of cases in white are </a:t>
            </a:r>
            <a:r>
              <a:rPr lang="en-US" dirty="0" err="1" smtClean="0"/>
              <a:t>adeno</a:t>
            </a:r>
            <a:r>
              <a:rPr lang="en-US" dirty="0" smtClean="0"/>
              <a:t> ca.</a:t>
            </a:r>
          </a:p>
          <a:p>
            <a:pPr lvl="1"/>
            <a:r>
              <a:rPr lang="en-US" dirty="0" smtClean="0"/>
              <a:t>82% of cases in black are SCC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Surgery without </a:t>
            </a:r>
            <a:r>
              <a:rPr lang="en-US" dirty="0" err="1" smtClean="0"/>
              <a:t>neoadjuvant</a:t>
            </a:r>
            <a:r>
              <a:rPr lang="en-US" dirty="0" smtClean="0"/>
              <a:t> </a:t>
            </a:r>
            <a:r>
              <a:rPr lang="en-US" dirty="0" err="1" smtClean="0"/>
              <a:t>terapy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Significant morbidity/mortality</a:t>
            </a:r>
          </a:p>
          <a:p>
            <a:r>
              <a:rPr lang="en-US" dirty="0" smtClean="0"/>
              <a:t>High volume centers -  1- 3.5%</a:t>
            </a:r>
          </a:p>
          <a:p>
            <a:r>
              <a:rPr lang="en-US" dirty="0" smtClean="0"/>
              <a:t>Multicenter trials    -  8.8 – 14%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EMD /SMR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address LNs</a:t>
            </a:r>
          </a:p>
          <a:p>
            <a:r>
              <a:rPr lang="en-US" dirty="0" smtClean="0"/>
              <a:t>GOOD for T1a N0 and Tis – involve only the </a:t>
            </a:r>
            <a:r>
              <a:rPr lang="en-US" dirty="0" err="1" smtClean="0"/>
              <a:t>muscularis</a:t>
            </a:r>
            <a:r>
              <a:rPr lang="en-US" dirty="0" smtClean="0"/>
              <a:t> mucosa</a:t>
            </a:r>
          </a:p>
          <a:p>
            <a:r>
              <a:rPr lang="en-US" dirty="0" smtClean="0"/>
              <a:t>T1b – 50% may have LN involvement – surgery is preferred </a:t>
            </a:r>
          </a:p>
          <a:p>
            <a:r>
              <a:rPr lang="en-US" dirty="0" smtClean="0"/>
              <a:t>Needs close endoscopic surveillance.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1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T2 N0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data to suggest benefits from </a:t>
            </a:r>
            <a:r>
              <a:rPr lang="en-US" dirty="0" err="1" smtClean="0"/>
              <a:t>Neoadjuvant</a:t>
            </a:r>
            <a:r>
              <a:rPr lang="en-US" dirty="0" smtClean="0"/>
              <a:t> therapy</a:t>
            </a:r>
          </a:p>
          <a:p>
            <a:r>
              <a:rPr lang="en-US" dirty="0" smtClean="0"/>
              <a:t>NCCN guidelines for medically fit patients</a:t>
            </a:r>
          </a:p>
          <a:p>
            <a:pPr lvl="1"/>
            <a:r>
              <a:rPr lang="en-US" dirty="0" smtClean="0"/>
              <a:t>Surgery with or without induction therapy</a:t>
            </a:r>
          </a:p>
          <a:p>
            <a:pPr lvl="1"/>
            <a:r>
              <a:rPr lang="en-US" dirty="0" smtClean="0"/>
              <a:t>Definitive CRT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1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T3-4a N0 M0/ T1- 4aN1 M0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32% of </a:t>
            </a:r>
            <a:r>
              <a:rPr lang="en-US" dirty="0" err="1" smtClean="0"/>
              <a:t>oesophageal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at the time of diagnosis</a:t>
            </a:r>
          </a:p>
          <a:p>
            <a:r>
              <a:rPr lang="en-US" dirty="0" smtClean="0"/>
              <a:t>5 year survival  - 10 – 30 %</a:t>
            </a:r>
          </a:p>
          <a:p>
            <a:r>
              <a:rPr lang="en-US" dirty="0" err="1" smtClean="0"/>
              <a:t>Neoadjuvant</a:t>
            </a:r>
            <a:r>
              <a:rPr lang="en-US" dirty="0" smtClean="0"/>
              <a:t> CRT followed by surgery – optimal treatment</a:t>
            </a:r>
          </a:p>
          <a:p>
            <a:pPr lvl="1"/>
            <a:r>
              <a:rPr lang="en-US" dirty="0" smtClean="0"/>
              <a:t>Survival benefits – RCT</a:t>
            </a:r>
          </a:p>
          <a:p>
            <a:r>
              <a:rPr lang="en-US" dirty="0" smtClean="0"/>
              <a:t>RT followed by surgery – no survival benefits</a:t>
            </a:r>
          </a:p>
          <a:p>
            <a:r>
              <a:rPr lang="en-US" dirty="0" smtClean="0"/>
              <a:t>Induction chemo without RT has a doubtful benefits and is recommended for </a:t>
            </a:r>
            <a:r>
              <a:rPr lang="en-US" dirty="0" err="1" smtClean="0"/>
              <a:t>adeno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CROSS trial ( T1N1 / T2-3anyN)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Median overall survival with N-CRT +surgery – 49.4 months</a:t>
            </a:r>
          </a:p>
          <a:p>
            <a:r>
              <a:rPr lang="en-US" dirty="0" smtClean="0"/>
              <a:t>                                                 Surgery alone   - 24 months</a:t>
            </a:r>
          </a:p>
          <a:p>
            <a:r>
              <a:rPr lang="en-US" dirty="0" smtClean="0"/>
              <a:t>Overall recurrence ( local/</a:t>
            </a:r>
            <a:r>
              <a:rPr lang="en-US" dirty="0" err="1" smtClean="0"/>
              <a:t>locoregional</a:t>
            </a:r>
            <a:r>
              <a:rPr lang="en-US" dirty="0" smtClean="0"/>
              <a:t> /distal)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N-CRT  + surgery – 35%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surgery alone     - 58%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1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Definitive chemo RT is the preferred treatment</a:t>
            </a:r>
          </a:p>
          <a:p>
            <a:r>
              <a:rPr lang="en-US" dirty="0" smtClean="0"/>
              <a:t>Occasionally may facilitates surgery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Metastatic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50% have </a:t>
            </a:r>
            <a:r>
              <a:rPr lang="en-US" dirty="0" err="1" smtClean="0"/>
              <a:t>evi</a:t>
            </a:r>
            <a:r>
              <a:rPr lang="en-US" dirty="0" smtClean="0"/>
              <a:t>. Of </a:t>
            </a:r>
            <a:r>
              <a:rPr lang="en-US" dirty="0" err="1" smtClean="0"/>
              <a:t>mets</a:t>
            </a:r>
            <a:r>
              <a:rPr lang="en-US" dirty="0" smtClean="0"/>
              <a:t> at the time of diagnosis</a:t>
            </a:r>
          </a:p>
          <a:p>
            <a:r>
              <a:rPr lang="en-US" dirty="0" smtClean="0"/>
              <a:t>Palliation – </a:t>
            </a:r>
          </a:p>
          <a:p>
            <a:pPr lvl="1"/>
            <a:r>
              <a:rPr lang="en-US" dirty="0" smtClean="0"/>
              <a:t>Supportive -  pain, dysphagia, nausea</a:t>
            </a:r>
          </a:p>
          <a:p>
            <a:pPr lvl="1"/>
            <a:r>
              <a:rPr lang="en-US" dirty="0" smtClean="0"/>
              <a:t>Palliative chemo</a:t>
            </a:r>
          </a:p>
          <a:p>
            <a:r>
              <a:rPr lang="en-US" dirty="0" smtClean="0"/>
              <a:t>Palliative surgery has a very limited or NO place.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2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SCC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adeno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RCT have suggested that definitive CRT could offer equivalent survival to surgery for locally advanced non metastatic SCC</a:t>
            </a:r>
          </a:p>
          <a:p>
            <a:r>
              <a:rPr lang="en-US" dirty="0" smtClean="0"/>
              <a:t>NCCN guidelines recommend definitive CRT for patients who decline surgery.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4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Adjuvant therapy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significant survival benefits are obtained in post op RT or chemo</a:t>
            </a:r>
          </a:p>
          <a:p>
            <a:r>
              <a:rPr lang="en-US" dirty="0" smtClean="0"/>
              <a:t>Post op RT reduces local recurrence in patients having residual disease.</a:t>
            </a:r>
          </a:p>
          <a:p>
            <a:r>
              <a:rPr lang="en-US" dirty="0" smtClean="0"/>
              <a:t>Post op chemo may be useful in patients have a high likely hood of developing </a:t>
            </a:r>
            <a:r>
              <a:rPr lang="en-US" dirty="0" err="1" smtClean="0"/>
              <a:t>mets</a:t>
            </a:r>
            <a:endParaRPr lang="en-US" dirty="0" smtClean="0"/>
          </a:p>
          <a:p>
            <a:r>
              <a:rPr lang="en-US" dirty="0" smtClean="0"/>
              <a:t>NCCN does not recommend adjuvant treatment for R0 resection of SCC</a:t>
            </a:r>
          </a:p>
          <a:p>
            <a:r>
              <a:rPr lang="en-US" dirty="0" smtClean="0"/>
              <a:t>But consider for node +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adeno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or T2 – 4a </a:t>
            </a:r>
            <a:r>
              <a:rPr lang="en-US" dirty="0" err="1" smtClean="0"/>
              <a:t>adeno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surgery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Critical component of multimodal treatment.</a:t>
            </a:r>
          </a:p>
          <a:p>
            <a:r>
              <a:rPr lang="en-US" dirty="0" smtClean="0"/>
              <a:t>Complete surgical resection provides the best chance for cure  in patients who do not have metastatic disease </a:t>
            </a:r>
          </a:p>
          <a:p>
            <a:r>
              <a:rPr lang="en-GB" dirty="0" smtClean="0"/>
              <a:t>Many </a:t>
            </a:r>
            <a:r>
              <a:rPr lang="en-GB" dirty="0"/>
              <a:t>methods of </a:t>
            </a:r>
            <a:r>
              <a:rPr lang="en-GB" dirty="0" err="1"/>
              <a:t>esophagectomy</a:t>
            </a:r>
            <a:r>
              <a:rPr lang="en-GB" dirty="0"/>
              <a:t> exist, with no clear consensus as to which technique </a:t>
            </a:r>
            <a:r>
              <a:rPr lang="en-GB" dirty="0" smtClean="0"/>
              <a:t>is superior </a:t>
            </a:r>
            <a:r>
              <a:rPr lang="en-GB" dirty="0"/>
              <a:t>regarding oncologic outcome.</a:t>
            </a:r>
          </a:p>
          <a:p>
            <a:r>
              <a:rPr lang="en-GB" dirty="0" smtClean="0"/>
              <a:t>Transthoracic </a:t>
            </a:r>
            <a:r>
              <a:rPr lang="en-GB" dirty="0"/>
              <a:t>approaches to </a:t>
            </a:r>
            <a:r>
              <a:rPr lang="en-GB" dirty="0" err="1"/>
              <a:t>esophagectomy</a:t>
            </a:r>
            <a:r>
              <a:rPr lang="en-GB" dirty="0"/>
              <a:t> facilitate a more extensive lymph </a:t>
            </a:r>
            <a:r>
              <a:rPr lang="en-GB" dirty="0" smtClean="0"/>
              <a:t>node dissection</a:t>
            </a:r>
            <a:r>
              <a:rPr lang="en-GB" dirty="0"/>
              <a:t>, while the </a:t>
            </a:r>
            <a:r>
              <a:rPr lang="en-GB" dirty="0" err="1"/>
              <a:t>transhiatal</a:t>
            </a:r>
            <a:r>
              <a:rPr lang="en-GB" dirty="0"/>
              <a:t> approach is associated with less surgical </a:t>
            </a:r>
            <a:r>
              <a:rPr lang="en-GB" dirty="0" smtClean="0"/>
              <a:t>morbidity.</a:t>
            </a:r>
          </a:p>
          <a:p>
            <a:r>
              <a:rPr lang="en-GB" dirty="0" smtClean="0"/>
              <a:t>Overall  complication – 40% R/S cardiac/ septic</a:t>
            </a:r>
          </a:p>
          <a:p>
            <a:pPr lvl="1"/>
            <a:endParaRPr lang="en-GB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43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995"/>
          </a:xfrm>
        </p:spPr>
        <p:txBody>
          <a:bodyPr/>
          <a:lstStyle/>
          <a:p>
            <a:r>
              <a:rPr lang="en-US" dirty="0" smtClean="0"/>
              <a:t>Common</a:t>
            </a:r>
          </a:p>
          <a:p>
            <a:pPr lvl="1"/>
            <a:r>
              <a:rPr lang="en-US" dirty="0" smtClean="0"/>
              <a:t>tobacco</a:t>
            </a:r>
          </a:p>
          <a:p>
            <a:pPr lvl="1"/>
            <a:r>
              <a:rPr lang="en-US" dirty="0" smtClean="0"/>
              <a:t>Chest radiation</a:t>
            </a:r>
          </a:p>
          <a:p>
            <a:pPr lvl="1"/>
            <a:r>
              <a:rPr lang="en-US" dirty="0" smtClean="0"/>
              <a:t>Caustic injuries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adeno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endParaRPr lang="en-US" dirty="0" smtClean="0"/>
          </a:p>
          <a:p>
            <a:pPr lvl="1"/>
            <a:r>
              <a:rPr lang="en-US" dirty="0" smtClean="0"/>
              <a:t>Obesity</a:t>
            </a:r>
          </a:p>
          <a:p>
            <a:pPr lvl="1"/>
            <a:r>
              <a:rPr lang="en-US" dirty="0" smtClean="0"/>
              <a:t>GORD</a:t>
            </a:r>
          </a:p>
          <a:p>
            <a:pPr lvl="1"/>
            <a:r>
              <a:rPr lang="en-US" dirty="0" smtClean="0"/>
              <a:t>Barrett</a:t>
            </a:r>
          </a:p>
          <a:p>
            <a:r>
              <a:rPr lang="en-US" dirty="0" smtClean="0"/>
              <a:t>For SCC</a:t>
            </a:r>
          </a:p>
          <a:p>
            <a:pPr lvl="1"/>
            <a:r>
              <a:rPr lang="en-US" dirty="0" err="1" smtClean="0"/>
              <a:t>Alkohol</a:t>
            </a:r>
            <a:endParaRPr lang="en-US" dirty="0" smtClean="0"/>
          </a:p>
          <a:p>
            <a:pPr lvl="1"/>
            <a:r>
              <a:rPr lang="en-US" dirty="0" smtClean="0"/>
              <a:t>Achalasia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MIE has become an established approach for the treatment of oesophageal </a:t>
            </a:r>
            <a:r>
              <a:rPr lang="en-GB" dirty="0" err="1" smtClean="0"/>
              <a:t>ca</a:t>
            </a:r>
            <a:endParaRPr lang="en-GB" dirty="0" smtClean="0"/>
          </a:p>
          <a:p>
            <a:pPr lvl="1"/>
            <a:r>
              <a:rPr lang="en-GB" dirty="0" smtClean="0"/>
              <a:t>Short hospital stay</a:t>
            </a:r>
          </a:p>
          <a:p>
            <a:pPr lvl="1"/>
            <a:r>
              <a:rPr lang="en-GB" dirty="0" smtClean="0"/>
              <a:t>Fewer pulmonary complications</a:t>
            </a:r>
          </a:p>
          <a:p>
            <a:pPr lvl="1"/>
            <a:r>
              <a:rPr lang="en-GB" dirty="0" smtClean="0"/>
              <a:t>Better short term QOL</a:t>
            </a:r>
          </a:p>
          <a:p>
            <a:pPr lvl="1"/>
            <a:r>
              <a:rPr lang="en-GB" dirty="0" smtClean="0"/>
              <a:t>Oncological principals of resection of LN dissection are not compromised</a:t>
            </a:r>
          </a:p>
          <a:p>
            <a:pPr lvl="1"/>
            <a:r>
              <a:rPr lang="en-GB" dirty="0" smtClean="0"/>
              <a:t>Significantly less post op </a:t>
            </a:r>
            <a:r>
              <a:rPr lang="en-GB" dirty="0" err="1" smtClean="0"/>
              <a:t>mobidity</a:t>
            </a: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5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Survival of </a:t>
            </a:r>
            <a:r>
              <a:rPr lang="en-US" dirty="0" err="1" smtClean="0"/>
              <a:t>oesophageal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remains poor</a:t>
            </a:r>
          </a:p>
          <a:p>
            <a:r>
              <a:rPr lang="en-US" dirty="0" smtClean="0"/>
              <a:t>Majority presents with metastatic disease or locally advanced disease</a:t>
            </a:r>
          </a:p>
          <a:p>
            <a:r>
              <a:rPr lang="en-US" dirty="0" smtClean="0"/>
              <a:t>Appropriate staging work up is mandatory</a:t>
            </a:r>
          </a:p>
          <a:p>
            <a:r>
              <a:rPr lang="en-US" dirty="0" smtClean="0"/>
              <a:t>N CRT and MIS has a significant impact on out 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75% of all </a:t>
            </a:r>
            <a:r>
              <a:rPr lang="en-US" dirty="0" err="1" smtClean="0"/>
              <a:t>adeno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are found in the distal third</a:t>
            </a:r>
          </a:p>
          <a:p>
            <a:r>
              <a:rPr lang="en-US" dirty="0" smtClean="0"/>
              <a:t>SCC are more evenly distributed throughout the proximal  two thirds.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 5year survival is poor</a:t>
            </a:r>
          </a:p>
          <a:p>
            <a:r>
              <a:rPr lang="en-US" dirty="0" smtClean="0"/>
              <a:t>Very little improvement over past 4 decades.  4% - 20%</a:t>
            </a:r>
          </a:p>
          <a:p>
            <a:r>
              <a:rPr lang="en-US" dirty="0" smtClean="0"/>
              <a:t>The survival improvements are likely resulted from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earlier detection in Barrett</a:t>
            </a:r>
          </a:p>
          <a:p>
            <a:pPr lvl="1"/>
            <a:r>
              <a:rPr lang="en-US" dirty="0" smtClean="0"/>
              <a:t>Improvement in perioperative care</a:t>
            </a:r>
          </a:p>
          <a:p>
            <a:pPr lvl="1"/>
            <a:r>
              <a:rPr lang="en-US" dirty="0" err="1" smtClean="0"/>
              <a:t>Neoadjuvant</a:t>
            </a:r>
            <a:r>
              <a:rPr lang="en-US" dirty="0" smtClean="0"/>
              <a:t> and adjuvant therapy</a:t>
            </a:r>
          </a:p>
          <a:p>
            <a:r>
              <a:rPr lang="en-US" dirty="0" smtClean="0"/>
              <a:t>Still today surgery is associated with significant morbidity.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Prognosis of </a:t>
            </a:r>
            <a:r>
              <a:rPr lang="en-US" dirty="0" err="1" smtClean="0"/>
              <a:t>oesophageal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is related directly to the stage at the time of diagnosis</a:t>
            </a:r>
          </a:p>
          <a:p>
            <a:r>
              <a:rPr lang="en-US" dirty="0" smtClean="0"/>
              <a:t>Early detection is ,</a:t>
            </a:r>
            <a:r>
              <a:rPr lang="en-US" dirty="0" err="1" smtClean="0"/>
              <a:t>therefore,key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feasible surgery provides the best chance at cure</a:t>
            </a:r>
          </a:p>
          <a:p>
            <a:endParaRPr lang="en-US" dirty="0"/>
          </a:p>
          <a:p>
            <a:r>
              <a:rPr lang="en-US" dirty="0" smtClean="0"/>
              <a:t>Obtaining </a:t>
            </a:r>
            <a:r>
              <a:rPr lang="en-US" dirty="0"/>
              <a:t>accurate pre-treatment staging and then subsequently providing stage-appropriate treatment is crucial in optimizing esophageal cancer outcomes</a:t>
            </a:r>
          </a:p>
        </p:txBody>
      </p:sp>
    </p:spTree>
    <p:extLst>
      <p:ext uri="{BB962C8B-B14F-4D97-AF65-F5344CB8AC3E}">
        <p14:creationId xmlns:p14="http://schemas.microsoft.com/office/powerpoint/2010/main" val="210219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AJCC  staging system TNM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5209" y="1825625"/>
          <a:ext cx="9441582" cy="4831631"/>
        </p:xfrm>
        <a:graphic>
          <a:graphicData uri="http://schemas.openxmlformats.org/drawingml/2006/table">
            <a:tbl>
              <a:tblPr/>
              <a:tblGrid>
                <a:gridCol w="4720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0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403">
                <a:tc>
                  <a:txBody>
                    <a:bodyPr/>
                    <a:lstStyle/>
                    <a:p>
                      <a:r>
                        <a:rPr lang="en-US" sz="1600"/>
                        <a:t>TX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Primary tumor cannot be assessed.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r>
                        <a:rPr lang="en-US" sz="1600"/>
                        <a:t>T0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No evidence of primary tumor.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r>
                        <a:rPr lang="en-US" sz="1600"/>
                        <a:t>Tis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High-grade dysplasia.c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US" sz="1600"/>
                        <a:t>T1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Tumor invades lamina propria, muscularis mucosae, or submucosa.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r>
                        <a:rPr lang="en-US" sz="1600"/>
                        <a:t>T1a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Tumor invades lamina propria or muscularis mucosae.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r>
                        <a:rPr lang="en-US" sz="1600"/>
                        <a:t>T1b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Tumor invades submucosa.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r>
                        <a:rPr lang="en-US" sz="1600"/>
                        <a:t>T2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Tumor invades muscularis propria.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r>
                        <a:rPr lang="en-US" sz="1600"/>
                        <a:t>T3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Tumor invades adventitia.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403">
                <a:tc>
                  <a:txBody>
                    <a:bodyPr/>
                    <a:lstStyle/>
                    <a:p>
                      <a:r>
                        <a:rPr lang="en-US" sz="1600"/>
                        <a:t>T4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Tumor invades adjacent structures.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US" sz="1600"/>
                        <a:t>T4a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Resectable tumor invading pleura, pericardium, or diaphragm.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4705">
                <a:tc>
                  <a:txBody>
                    <a:bodyPr/>
                    <a:lstStyle/>
                    <a:p>
                      <a:r>
                        <a:rPr lang="en-US" sz="1600"/>
                        <a:t>T4b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Unresectable</a:t>
                      </a:r>
                      <a:r>
                        <a:rPr lang="en-GB" sz="1600" dirty="0"/>
                        <a:t> </a:t>
                      </a:r>
                      <a:r>
                        <a:rPr lang="en-GB" sz="1600" dirty="0" err="1"/>
                        <a:t>tumor</a:t>
                      </a:r>
                      <a:r>
                        <a:rPr lang="en-GB" sz="1600" dirty="0"/>
                        <a:t> invading other adjacent structures, such as aorta, vertebral body, trachea, etc.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2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3086894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NX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Regional lymph nodes cannot be assessed.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 regional lymph node metastasis.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Metastases in 1–2 regional lymph nodes.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Metastases in 3–6 regional lymph nodes.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N3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Metastases in ≥7 regional lymph nodes.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67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Staging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Stage 1A-    T1 N0 M0</a:t>
            </a:r>
          </a:p>
          <a:p>
            <a:r>
              <a:rPr lang="en-US" dirty="0" smtClean="0"/>
              <a:t>Stage 1B-     T2 N0 M0</a:t>
            </a:r>
          </a:p>
          <a:p>
            <a:r>
              <a:rPr lang="en-US" dirty="0" smtClean="0"/>
              <a:t>Stage11A-    T3 N0 M0</a:t>
            </a:r>
          </a:p>
          <a:p>
            <a:r>
              <a:rPr lang="en-US" dirty="0" smtClean="0"/>
              <a:t>stage11B-     T1-2 N1 M0</a:t>
            </a:r>
          </a:p>
          <a:p>
            <a:r>
              <a:rPr lang="en-US" dirty="0" smtClean="0"/>
              <a:t>stage111A – T4a No M0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T3 N1 M0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T1-2N2 M0</a:t>
            </a:r>
          </a:p>
          <a:p>
            <a:r>
              <a:rPr lang="en-US" dirty="0" smtClean="0"/>
              <a:t>stage111B     T3 N2 M0</a:t>
            </a:r>
          </a:p>
          <a:p>
            <a:r>
              <a:rPr lang="en-US" dirty="0" smtClean="0"/>
              <a:t>Stage111C   </a:t>
            </a:r>
            <a:r>
              <a:rPr lang="en-US" dirty="0" err="1" smtClean="0"/>
              <a:t>anyT</a:t>
            </a:r>
            <a:r>
              <a:rPr lang="en-US" dirty="0" smtClean="0"/>
              <a:t> N3 M0</a:t>
            </a:r>
          </a:p>
          <a:p>
            <a:r>
              <a:rPr lang="en-US" dirty="0" smtClean="0"/>
              <a:t>Stage1V       any T any N M1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1135</TotalTime>
  <Words>1151</Words>
  <Application>Microsoft Office PowerPoint</Application>
  <PresentationFormat>Widescreen</PresentationFormat>
  <Paragraphs>204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Century Gothic</vt:lpstr>
      <vt:lpstr>Wingdings 3</vt:lpstr>
      <vt:lpstr>Ion</vt:lpstr>
      <vt:lpstr>Management of oesophageal carcinoma</vt:lpstr>
      <vt:lpstr>PowerPoint Presentation</vt:lpstr>
      <vt:lpstr>Risk factors</vt:lpstr>
      <vt:lpstr>Distribution</vt:lpstr>
      <vt:lpstr>Impact of treatment</vt:lpstr>
      <vt:lpstr>PowerPoint Presentation</vt:lpstr>
      <vt:lpstr>Staging AJCC  staging system TNM</vt:lpstr>
      <vt:lpstr>PowerPoint Presentation</vt:lpstr>
      <vt:lpstr>Staging classification</vt:lpstr>
      <vt:lpstr>                    prognosis- 5yr. survival</vt:lpstr>
      <vt:lpstr>PowerPoint Presentation</vt:lpstr>
      <vt:lpstr>Diagnostic and staging work up</vt:lpstr>
      <vt:lpstr>PowerPoint Presentation</vt:lpstr>
      <vt:lpstr>PowerPoint Presentation</vt:lpstr>
      <vt:lpstr>Additional useful investigations</vt:lpstr>
      <vt:lpstr>Pre op work up</vt:lpstr>
      <vt:lpstr>Treatment guide lines</vt:lpstr>
      <vt:lpstr>3 main categories</vt:lpstr>
      <vt:lpstr>T 1 N0</vt:lpstr>
      <vt:lpstr>Surgery without neoadjuvant terapy </vt:lpstr>
      <vt:lpstr>                  EMD /SMR </vt:lpstr>
      <vt:lpstr>T2 N0</vt:lpstr>
      <vt:lpstr>T3-4a N0 M0/ T1- 4aN1 M0</vt:lpstr>
      <vt:lpstr>     CROSS trial ( T1N1 / T2-3anyN)</vt:lpstr>
      <vt:lpstr>T4 b</vt:lpstr>
      <vt:lpstr>Metastatic disease</vt:lpstr>
      <vt:lpstr>SCC vs adeno ca</vt:lpstr>
      <vt:lpstr>Adjuvant therapy</vt:lpstr>
      <vt:lpstr>Role of surgery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of oesophageal carcinoma</dc:title>
  <dc:creator>Sumudu</dc:creator>
  <cp:lastModifiedBy>User</cp:lastModifiedBy>
  <cp:revision>34</cp:revision>
  <dcterms:created xsi:type="dcterms:W3CDTF">2015-01-23T16:54:40Z</dcterms:created>
  <dcterms:modified xsi:type="dcterms:W3CDTF">2018-09-04T08:02:01Z</dcterms:modified>
</cp:coreProperties>
</file>