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285" r:id="rId4"/>
    <p:sldId id="323" r:id="rId5"/>
    <p:sldId id="305" r:id="rId6"/>
    <p:sldId id="306" r:id="rId7"/>
    <p:sldId id="309" r:id="rId8"/>
    <p:sldId id="310" r:id="rId9"/>
    <p:sldId id="311" r:id="rId10"/>
    <p:sldId id="281" r:id="rId11"/>
    <p:sldId id="265" r:id="rId12"/>
    <p:sldId id="321" r:id="rId13"/>
    <p:sldId id="308" r:id="rId14"/>
    <p:sldId id="307" r:id="rId15"/>
    <p:sldId id="267" r:id="rId16"/>
    <p:sldId id="319" r:id="rId17"/>
    <p:sldId id="320" r:id="rId18"/>
    <p:sldId id="268" r:id="rId19"/>
    <p:sldId id="317" r:id="rId20"/>
    <p:sldId id="269" r:id="rId21"/>
    <p:sldId id="315" r:id="rId22"/>
    <p:sldId id="316" r:id="rId23"/>
    <p:sldId id="290" r:id="rId24"/>
    <p:sldId id="292" r:id="rId25"/>
    <p:sldId id="289" r:id="rId26"/>
    <p:sldId id="288" r:id="rId27"/>
    <p:sldId id="293" r:id="rId28"/>
    <p:sldId id="295" r:id="rId29"/>
    <p:sldId id="318" r:id="rId30"/>
    <p:sldId id="296" r:id="rId31"/>
    <p:sldId id="297" r:id="rId32"/>
    <p:sldId id="273" r:id="rId33"/>
    <p:sldId id="298" r:id="rId34"/>
    <p:sldId id="299" r:id="rId35"/>
    <p:sldId id="300" r:id="rId36"/>
    <p:sldId id="274" r:id="rId37"/>
    <p:sldId id="277" r:id="rId38"/>
    <p:sldId id="312" r:id="rId39"/>
    <p:sldId id="313" r:id="rId40"/>
    <p:sldId id="276" r:id="rId41"/>
    <p:sldId id="314" r:id="rId42"/>
    <p:sldId id="301" r:id="rId43"/>
    <p:sldId id="302" r:id="rId44"/>
    <p:sldId id="275" r:id="rId45"/>
    <p:sldId id="279" r:id="rId46"/>
    <p:sldId id="278" r:id="rId47"/>
    <p:sldId id="282" r:id="rId48"/>
    <p:sldId id="262" r:id="rId49"/>
    <p:sldId id="303" r:id="rId50"/>
    <p:sldId id="286" r:id="rId51"/>
    <p:sldId id="304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C1B4-DB32-42AC-97C4-E32C1ED0C3E3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94F1-DE63-4B8B-9756-C5A011683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C1B4-DB32-42AC-97C4-E32C1ED0C3E3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94F1-DE63-4B8B-9756-C5A011683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C1B4-DB32-42AC-97C4-E32C1ED0C3E3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94F1-DE63-4B8B-9756-C5A011683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C1B4-DB32-42AC-97C4-E32C1ED0C3E3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94F1-DE63-4B8B-9756-C5A011683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C1B4-DB32-42AC-97C4-E32C1ED0C3E3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94F1-DE63-4B8B-9756-C5A011683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C1B4-DB32-42AC-97C4-E32C1ED0C3E3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94F1-DE63-4B8B-9756-C5A011683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C1B4-DB32-42AC-97C4-E32C1ED0C3E3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94F1-DE63-4B8B-9756-C5A011683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C1B4-DB32-42AC-97C4-E32C1ED0C3E3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94F1-DE63-4B8B-9756-C5A011683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C1B4-DB32-42AC-97C4-E32C1ED0C3E3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94F1-DE63-4B8B-9756-C5A011683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C1B4-DB32-42AC-97C4-E32C1ED0C3E3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94F1-DE63-4B8B-9756-C5A011683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C1B4-DB32-42AC-97C4-E32C1ED0C3E3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94F1-DE63-4B8B-9756-C5A011683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4C1B4-DB32-42AC-97C4-E32C1ED0C3E3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C94F1-DE63-4B8B-9756-C5A011683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Best practices in </a:t>
            </a:r>
            <a:r>
              <a:rPr lang="en-US" dirty="0" smtClean="0"/>
              <a:t>prevention and management </a:t>
            </a:r>
            <a:r>
              <a:rPr lang="en-US" dirty="0" smtClean="0"/>
              <a:t>of STIs and HIV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Dr </a:t>
            </a:r>
            <a:r>
              <a:rPr lang="en-US" dirty="0" err="1" smtClean="0"/>
              <a:t>Jayadarie</a:t>
            </a:r>
            <a:r>
              <a:rPr lang="en-US" dirty="0" smtClean="0"/>
              <a:t> </a:t>
            </a:r>
            <a:r>
              <a:rPr lang="en-US" dirty="0" err="1" smtClean="0"/>
              <a:t>Ranatunga</a:t>
            </a:r>
            <a:endParaRPr lang="en-US" dirty="0" smtClean="0"/>
          </a:p>
          <a:p>
            <a:r>
              <a:rPr lang="en-US" dirty="0" smtClean="0"/>
              <a:t>Consultant </a:t>
            </a:r>
            <a:r>
              <a:rPr lang="en-US" dirty="0" err="1" smtClean="0"/>
              <a:t>Venereologist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Teaching hospital/</a:t>
            </a:r>
            <a:r>
              <a:rPr lang="en-US" dirty="0" err="1" smtClean="0"/>
              <a:t>Ragama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STIs and HIV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Since the time HIV was </a:t>
            </a:r>
            <a:r>
              <a:rPr lang="en-US" dirty="0" smtClean="0"/>
              <a:t>discovered, </a:t>
            </a:r>
            <a:r>
              <a:rPr lang="en-US" dirty="0"/>
              <a:t>we have known that a wide variety of </a:t>
            </a:r>
            <a:r>
              <a:rPr lang="en-US" dirty="0" smtClean="0"/>
              <a:t>STIs </a:t>
            </a:r>
            <a:r>
              <a:rPr lang="en-US" dirty="0"/>
              <a:t>amplify transmission of the virus.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biological forces that create such risk are increasingly well understood. </a:t>
            </a:r>
            <a:endParaRPr lang="en-US" dirty="0" smtClean="0"/>
          </a:p>
          <a:p>
            <a:r>
              <a:rPr lang="en-US" dirty="0" smtClean="0"/>
              <a:t>It is a big challenge to </a:t>
            </a:r>
            <a:r>
              <a:rPr lang="en-US" dirty="0"/>
              <a:t>design strategies that link detection and treatment of </a:t>
            </a:r>
            <a:r>
              <a:rPr lang="en-US" dirty="0" smtClean="0"/>
              <a:t>STIs </a:t>
            </a:r>
            <a:r>
              <a:rPr lang="en-US" dirty="0"/>
              <a:t>to </a:t>
            </a:r>
            <a:r>
              <a:rPr lang="en-US" dirty="0" smtClean="0"/>
              <a:t>reduce </a:t>
            </a:r>
            <a:r>
              <a:rPr lang="en-US" dirty="0"/>
              <a:t>transmission of HIV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STIs and HIV bear similar characteristics in transmission dynamics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en-US" dirty="0" smtClean="0"/>
              <a:t>What is STI control?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endParaRPr lang="en-US" sz="3800" dirty="0" smtClean="0"/>
          </a:p>
          <a:p>
            <a:pPr fontAlgn="base"/>
            <a:endParaRPr lang="en-US" sz="3800" dirty="0" smtClean="0"/>
          </a:p>
          <a:p>
            <a:pPr fontAlgn="base"/>
            <a:r>
              <a:rPr lang="en-US" sz="3800" dirty="0" smtClean="0"/>
              <a:t>Control </a:t>
            </a:r>
            <a:r>
              <a:rPr lang="en-US" sz="3800" dirty="0"/>
              <a:t>of any communicable disease is a public health outcome, measured as reduced prevalence (total infections) or incidence (new infections) in a population. </a:t>
            </a:r>
            <a:endParaRPr lang="en-US" sz="3800" dirty="0" smtClean="0"/>
          </a:p>
          <a:p>
            <a:pPr fontAlgn="base"/>
            <a:endParaRPr lang="en-US" sz="3800" dirty="0" smtClean="0"/>
          </a:p>
          <a:p>
            <a:pPr fontAlgn="base"/>
            <a:endParaRPr lang="en-US" sz="3800" dirty="0" smtClean="0"/>
          </a:p>
          <a:p>
            <a:pPr fontAlgn="base"/>
            <a:r>
              <a:rPr lang="en-US" sz="3800" dirty="0" smtClean="0"/>
              <a:t>Treatment </a:t>
            </a:r>
            <a:r>
              <a:rPr lang="en-US" sz="3800" dirty="0"/>
              <a:t>is a biomedical </a:t>
            </a:r>
            <a:r>
              <a:rPr lang="en-US" sz="3800" dirty="0" smtClean="0"/>
              <a:t>intervention that should be in cooperated in to a </a:t>
            </a:r>
            <a:r>
              <a:rPr lang="en-US" sz="3800" dirty="0"/>
              <a:t>broader control </a:t>
            </a:r>
            <a:r>
              <a:rPr lang="en-US" sz="3800" dirty="0" smtClean="0"/>
              <a:t>strategy.</a:t>
            </a:r>
          </a:p>
          <a:p>
            <a:pPr fontAlgn="base"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dirty="0" smtClean="0"/>
              <a:t>STI control strategy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dirty="0"/>
              <a:t>A comprehensive STI control strategy includes </a:t>
            </a:r>
            <a:r>
              <a:rPr lang="en-US" dirty="0" smtClean="0"/>
              <a:t> </a:t>
            </a:r>
          </a:p>
          <a:p>
            <a:pPr fontAlgn="base"/>
            <a:r>
              <a:rPr lang="en-US" dirty="0" smtClean="0"/>
              <a:t>Targeted </a:t>
            </a:r>
            <a:r>
              <a:rPr lang="en-US" dirty="0"/>
              <a:t>community-based </a:t>
            </a:r>
            <a:r>
              <a:rPr lang="en-US" dirty="0" smtClean="0"/>
              <a:t>interventions</a:t>
            </a:r>
          </a:p>
          <a:p>
            <a:pPr fontAlgn="base"/>
            <a:r>
              <a:rPr lang="en-US" dirty="0" smtClean="0"/>
              <a:t>Promotion </a:t>
            </a:r>
            <a:r>
              <a:rPr lang="en-US" dirty="0"/>
              <a:t>and provision of the means of prevention </a:t>
            </a:r>
          </a:p>
          <a:p>
            <a:pPr fontAlgn="base"/>
            <a:r>
              <a:rPr lang="en-US" dirty="0" smtClean="0"/>
              <a:t>Effective </a:t>
            </a:r>
            <a:r>
              <a:rPr lang="en-US" dirty="0"/>
              <a:t>clinical services within an enabling </a:t>
            </a:r>
            <a:r>
              <a:rPr lang="en-US" dirty="0" smtClean="0"/>
              <a:t>environment</a:t>
            </a:r>
          </a:p>
          <a:p>
            <a:pPr fontAlgn="base"/>
            <a:r>
              <a:rPr lang="en-US" dirty="0" smtClean="0"/>
              <a:t>Reliable </a:t>
            </a:r>
            <a:r>
              <a:rPr lang="en-US" dirty="0"/>
              <a:t>data to guide the response.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Technical </a:t>
            </a:r>
          </a:p>
          <a:p>
            <a:r>
              <a:rPr lang="en-US" dirty="0" smtClean="0"/>
              <a:t>Advocacy ( convincing and getting support from higher levels) </a:t>
            </a:r>
            <a:r>
              <a:rPr lang="en-US" dirty="0" err="1" smtClean="0"/>
              <a:t>eg</a:t>
            </a:r>
            <a:r>
              <a:rPr lang="en-US" dirty="0" smtClean="0"/>
              <a:t>…political advocacy 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 ( technical content)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technical content of the strategy deals with methods to promote healthy sexual </a:t>
            </a:r>
            <a:r>
              <a:rPr lang="en-US" dirty="0" err="1" smtClean="0"/>
              <a:t>behaviour</a:t>
            </a:r>
            <a:r>
              <a:rPr lang="en-US" dirty="0" smtClean="0"/>
              <a:t>,</a:t>
            </a:r>
          </a:p>
          <a:p>
            <a:r>
              <a:rPr lang="en-US" dirty="0" smtClean="0"/>
              <a:t>Safe and responsible sexual </a:t>
            </a:r>
            <a:r>
              <a:rPr lang="en-US" dirty="0" err="1" smtClean="0"/>
              <a:t>behaviour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protective </a:t>
            </a:r>
            <a:r>
              <a:rPr lang="en-US" dirty="0" smtClean="0"/>
              <a:t>barrier </a:t>
            </a:r>
            <a:r>
              <a:rPr lang="en-US" dirty="0" smtClean="0"/>
              <a:t>methods </a:t>
            </a:r>
            <a:endParaRPr lang="en-US" dirty="0" smtClean="0"/>
          </a:p>
          <a:p>
            <a:r>
              <a:rPr lang="en-US" dirty="0" smtClean="0"/>
              <a:t>effective and accessible care for STIs</a:t>
            </a:r>
          </a:p>
          <a:p>
            <a:r>
              <a:rPr lang="en-US" dirty="0" smtClean="0"/>
              <a:t>Upgrading of monitoring and evaluation of STI</a:t>
            </a:r>
          </a:p>
          <a:p>
            <a:pPr>
              <a:buNone/>
            </a:pPr>
            <a:r>
              <a:rPr lang="en-US" dirty="0" smtClean="0"/>
              <a:t>    control </a:t>
            </a:r>
            <a:r>
              <a:rPr lang="en-US" dirty="0" err="1" smtClean="0"/>
              <a:t>programmes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Standard STI/HIV control Interventions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US" dirty="0" smtClean="0"/>
              <a:t>Primary prevention </a:t>
            </a:r>
          </a:p>
          <a:p>
            <a:pPr fontAlgn="base">
              <a:buNone/>
            </a:pPr>
            <a:r>
              <a:rPr lang="en-US" dirty="0" smtClean="0"/>
              <a:t>1. Education information and communication for prevention of </a:t>
            </a:r>
            <a:r>
              <a:rPr lang="en-US" dirty="0" smtClean="0"/>
              <a:t>ST/HIV (IEC) -  for different categories of </a:t>
            </a:r>
            <a:r>
              <a:rPr lang="en-US" dirty="0" err="1" smtClean="0"/>
              <a:t>popuation</a:t>
            </a:r>
            <a:r>
              <a:rPr lang="en-US" dirty="0" smtClean="0"/>
              <a:t> 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>2. Condom promotion </a:t>
            </a:r>
          </a:p>
          <a:p>
            <a:pPr fontAlgn="base">
              <a:buNone/>
            </a:pPr>
            <a:r>
              <a:rPr lang="en-US" dirty="0" smtClean="0"/>
              <a:t>3. Timely and correct diagnosis and treatment </a:t>
            </a:r>
            <a:r>
              <a:rPr lang="en-US" dirty="0" smtClean="0"/>
              <a:t> including  </a:t>
            </a:r>
            <a:endParaRPr lang="en-US" dirty="0" smtClean="0"/>
          </a:p>
          <a:p>
            <a:pPr fontAlgn="base"/>
            <a:r>
              <a:rPr lang="en-US" dirty="0" err="1" smtClean="0"/>
              <a:t>Epdemiologic</a:t>
            </a:r>
            <a:r>
              <a:rPr lang="en-US" dirty="0" smtClean="0"/>
              <a:t> treatment </a:t>
            </a:r>
          </a:p>
          <a:p>
            <a:pPr fontAlgn="base"/>
            <a:r>
              <a:rPr lang="en-US" dirty="0" smtClean="0"/>
              <a:t>Contact tracing and treatment </a:t>
            </a:r>
          </a:p>
          <a:p>
            <a:pPr fontAlgn="base"/>
            <a:endParaRPr lang="en-US" dirty="0" smtClean="0"/>
          </a:p>
          <a:p>
            <a:pPr fontAlgn="base">
              <a:buNone/>
            </a:pPr>
            <a:r>
              <a:rPr lang="en-US" dirty="0" smtClean="0"/>
              <a:t>All these strategies should be targeted , using evidence from surveillance and research 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Condom promotion (correct </a:t>
            </a:r>
            <a:r>
              <a:rPr lang="en-US" smtClean="0"/>
              <a:t>and consistent)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HIV infection </a:t>
            </a:r>
          </a:p>
          <a:p>
            <a:r>
              <a:rPr lang="en-US" dirty="0" smtClean="0"/>
              <a:t>Genital infection with herpes simplex virus type 2 (not 100%) </a:t>
            </a:r>
          </a:p>
          <a:p>
            <a:r>
              <a:rPr lang="en-US" dirty="0" smtClean="0"/>
              <a:t>Syphilis </a:t>
            </a:r>
          </a:p>
          <a:p>
            <a:r>
              <a:rPr lang="en-US" dirty="0" err="1" smtClean="0"/>
              <a:t>Chlamydial</a:t>
            </a:r>
            <a:r>
              <a:rPr lang="en-US" dirty="0" smtClean="0"/>
              <a:t> infection</a:t>
            </a:r>
          </a:p>
          <a:p>
            <a:r>
              <a:rPr lang="en-US" dirty="0" err="1" smtClean="0"/>
              <a:t>Gonococcal</a:t>
            </a:r>
            <a:r>
              <a:rPr lang="en-US" dirty="0" smtClean="0"/>
              <a:t> infection </a:t>
            </a:r>
          </a:p>
          <a:p>
            <a:r>
              <a:rPr lang="en-US" i="1" dirty="0" err="1" smtClean="0"/>
              <a:t>Trichomonas</a:t>
            </a:r>
            <a:r>
              <a:rPr lang="en-US" i="1" dirty="0" smtClean="0"/>
              <a:t> </a:t>
            </a:r>
            <a:r>
              <a:rPr lang="en-US" i="1" dirty="0" err="1" smtClean="0"/>
              <a:t>vaginalis</a:t>
            </a:r>
            <a:r>
              <a:rPr lang="en-US" i="1" dirty="0" smtClean="0"/>
              <a:t> infection by women.</a:t>
            </a:r>
          </a:p>
          <a:p>
            <a:r>
              <a:rPr lang="en-US" dirty="0" smtClean="0"/>
              <a:t>Condom use has also resulted in accelerated regression of cervical and penile human </a:t>
            </a:r>
            <a:r>
              <a:rPr lang="en-US" dirty="0" err="1" smtClean="0"/>
              <a:t>papillomavirus</a:t>
            </a:r>
            <a:r>
              <a:rPr lang="en-US" dirty="0" smtClean="0"/>
              <a:t>-associated  infections. (not 100%)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determinants of the epidemiology of sexually transmitted infections are  multifaceted (including gender inequities, poverty and other socioeconomic disparities), </a:t>
            </a:r>
          </a:p>
          <a:p>
            <a:r>
              <a:rPr lang="en-US" dirty="0" smtClean="0"/>
              <a:t>At the care level, it is crucial to ensure consistent supplies of medicines and condoms, a challenge that has not been successfully tackled by health systems. </a:t>
            </a:r>
          </a:p>
          <a:p>
            <a:r>
              <a:rPr lang="en-US" dirty="0" err="1" smtClean="0"/>
              <a:t>Counselling</a:t>
            </a:r>
            <a:r>
              <a:rPr lang="en-US" dirty="0" smtClean="0"/>
              <a:t> on risk reduction is also usually lacking.</a:t>
            </a:r>
          </a:p>
          <a:p>
            <a:r>
              <a:rPr lang="en-US" dirty="0" smtClean="0"/>
              <a:t>A broader participation of partners from different sectors, disciplines  and communities is necessary.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What other strategies to undertake?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dirty="0" smtClean="0"/>
              <a:t>STI </a:t>
            </a:r>
            <a:r>
              <a:rPr lang="en-US" dirty="0"/>
              <a:t>treatment of high-risk </a:t>
            </a:r>
            <a:r>
              <a:rPr lang="en-US" dirty="0" smtClean="0"/>
              <a:t>sub-populations,</a:t>
            </a:r>
          </a:p>
          <a:p>
            <a:pPr fontAlgn="base"/>
            <a:r>
              <a:rPr lang="en-US" dirty="0" smtClean="0"/>
              <a:t>Comprehensive </a:t>
            </a:r>
            <a:r>
              <a:rPr lang="en-US" dirty="0"/>
              <a:t>case management of symptomatic </a:t>
            </a:r>
            <a:r>
              <a:rPr lang="en-US" dirty="0" smtClean="0"/>
              <a:t>STIs </a:t>
            </a:r>
          </a:p>
          <a:p>
            <a:pPr fontAlgn="base"/>
            <a:r>
              <a:rPr lang="en-US" dirty="0" smtClean="0"/>
              <a:t>Antenatal </a:t>
            </a:r>
            <a:r>
              <a:rPr lang="en-US" dirty="0"/>
              <a:t>syphilis screening and treatment </a:t>
            </a:r>
            <a:endParaRPr lang="en-US" dirty="0" smtClean="0"/>
          </a:p>
          <a:p>
            <a:pPr fontAlgn="base"/>
            <a:r>
              <a:rPr lang="en-US" dirty="0" smtClean="0"/>
              <a:t>Condom </a:t>
            </a:r>
            <a:r>
              <a:rPr lang="en-US" dirty="0"/>
              <a:t>promotion and risk reduction </a:t>
            </a:r>
            <a:r>
              <a:rPr lang="en-US" dirty="0" err="1"/>
              <a:t>counselling</a:t>
            </a:r>
            <a:r>
              <a:rPr lang="en-US" dirty="0"/>
              <a:t>” with increased emphasis on the role of STI clinics in identifying and </a:t>
            </a:r>
            <a:r>
              <a:rPr lang="en-US" dirty="0" err="1"/>
              <a:t>counselling</a:t>
            </a:r>
            <a:r>
              <a:rPr lang="en-US" dirty="0"/>
              <a:t> HIV-infected persons and in diagnosing and managing their </a:t>
            </a:r>
            <a:r>
              <a:rPr lang="en-US" dirty="0" smtClean="0"/>
              <a:t>STIS. </a:t>
            </a:r>
          </a:p>
          <a:p>
            <a:pPr fontAlgn="base">
              <a:buNone/>
            </a:pPr>
            <a:endParaRPr lang="en-US" b="1" dirty="0" smtClean="0"/>
          </a:p>
          <a:p>
            <a:pPr fontAlgn="base">
              <a:buNone/>
            </a:pPr>
            <a:endParaRPr lang="en-US" b="1" dirty="0" smtClean="0"/>
          </a:p>
          <a:p>
            <a:pPr fontAlgn="base">
              <a:buNone/>
            </a:pPr>
            <a:r>
              <a:rPr lang="en-US" b="1" dirty="0" smtClean="0"/>
              <a:t>Are </a:t>
            </a:r>
            <a:r>
              <a:rPr lang="en-US" b="1" dirty="0" smtClean="0"/>
              <a:t>we providing a friendly non- </a:t>
            </a:r>
            <a:r>
              <a:rPr lang="en-US" b="1" dirty="0" err="1" smtClean="0"/>
              <a:t>stigmatising</a:t>
            </a:r>
            <a:r>
              <a:rPr lang="en-US" b="1" dirty="0" smtClean="0"/>
              <a:t> STI services in Sri Lanka ?</a:t>
            </a:r>
            <a:r>
              <a:rPr lang="en-US" dirty="0" smtClean="0"/>
              <a:t> </a:t>
            </a:r>
          </a:p>
          <a:p>
            <a:pPr fontAlgn="base">
              <a:buNone/>
            </a:pPr>
            <a:endParaRPr lang="en-US" baseline="30000" dirty="0" smtClean="0"/>
          </a:p>
          <a:p>
            <a:pPr fontAlgn="base">
              <a:buNone/>
            </a:pPr>
            <a:r>
              <a:rPr lang="en-US" dirty="0"/>
              <a:t> </a:t>
            </a:r>
            <a:r>
              <a:rPr lang="en-US" b="1" dirty="0" smtClean="0"/>
              <a:t>Do the people know about the services and do the other specialties refer necessary patients to us? </a:t>
            </a:r>
          </a:p>
          <a:p>
            <a:pPr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services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Services providing care for sexually transmitted infections are one of the key entry points for HIV prevention. Patients seeking such care are a key target population for prevention</a:t>
            </a:r>
          </a:p>
          <a:p>
            <a:r>
              <a:rPr lang="en-US" dirty="0" smtClean="0"/>
              <a:t>Counseling and voluntary and confidential testing for HIV is done for all patients.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main stakeholder for the prevention and control of ST/HIV in Sri Lanka is the National STD/AIDS control </a:t>
            </a:r>
            <a:r>
              <a:rPr lang="en-US" dirty="0" err="1" smtClean="0"/>
              <a:t>programme</a:t>
            </a:r>
            <a:r>
              <a:rPr lang="en-US" dirty="0" smtClean="0"/>
              <a:t> ( NSACP) </a:t>
            </a:r>
          </a:p>
          <a:p>
            <a:r>
              <a:rPr lang="en-US" dirty="0" smtClean="0"/>
              <a:t>Other government and non- </a:t>
            </a:r>
            <a:r>
              <a:rPr lang="en-US" dirty="0" err="1" smtClean="0"/>
              <a:t>goernmental</a:t>
            </a:r>
            <a:r>
              <a:rPr lang="en-US" dirty="0" smtClean="0"/>
              <a:t> </a:t>
            </a:r>
            <a:r>
              <a:rPr lang="en-US" dirty="0" err="1" smtClean="0"/>
              <a:t>organisations</a:t>
            </a:r>
            <a:r>
              <a:rPr lang="en-US" dirty="0" smtClean="0"/>
              <a:t> do play a big role in all the activities. </a:t>
            </a:r>
            <a:r>
              <a:rPr lang="en-US" dirty="0" err="1" smtClean="0"/>
              <a:t>Eg</a:t>
            </a:r>
            <a:r>
              <a:rPr lang="en-US" dirty="0" smtClean="0"/>
              <a:t>- FHB, HEB, NBTS,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Control efforts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dirty="0" smtClean="0"/>
              <a:t>Appropriate epidemiologic targets should be set (</a:t>
            </a:r>
            <a:r>
              <a:rPr lang="en-US" dirty="0" err="1" smtClean="0"/>
              <a:t>eg</a:t>
            </a:r>
            <a:r>
              <a:rPr lang="en-US" dirty="0" smtClean="0"/>
              <a:t>- elimination of congenital syphilis, end AIDS IN 2030) </a:t>
            </a:r>
          </a:p>
          <a:p>
            <a:pPr fontAlgn="base"/>
            <a:r>
              <a:rPr lang="en-US" dirty="0" smtClean="0"/>
              <a:t>Primary prevention and access to means of prevention </a:t>
            </a:r>
          </a:p>
          <a:p>
            <a:pPr fontAlgn="base"/>
            <a:r>
              <a:rPr lang="en-US" dirty="0" smtClean="0"/>
              <a:t>Provision of effective clinical services to shorten the duration of infectivity</a:t>
            </a:r>
          </a:p>
          <a:p>
            <a:pPr fontAlgn="base"/>
            <a:r>
              <a:rPr lang="en-US" dirty="0" smtClean="0"/>
              <a:t>An “enabling environment” for prevention</a:t>
            </a:r>
          </a:p>
          <a:p>
            <a:pPr fontAlgn="base"/>
            <a:r>
              <a:rPr lang="en-US" dirty="0" smtClean="0"/>
              <a:t>Reliable data to guide </a:t>
            </a:r>
            <a:r>
              <a:rPr lang="en-US" dirty="0" smtClean="0"/>
              <a:t>decision-making</a:t>
            </a:r>
          </a:p>
          <a:p>
            <a:pPr fontAlgn="base"/>
            <a:r>
              <a:rPr lang="en-US" dirty="0" smtClean="0"/>
              <a:t>Testing facilities should be available at other health care facilities also as STD services may be </a:t>
            </a:r>
            <a:r>
              <a:rPr lang="en-US" dirty="0" err="1" smtClean="0"/>
              <a:t>stigmatised</a:t>
            </a:r>
            <a:r>
              <a:rPr lang="en-US" dirty="0" smtClean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Public health approaches in STI prevention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Promotion of safer sexual </a:t>
            </a:r>
            <a:r>
              <a:rPr lang="en-US" dirty="0" err="1" smtClean="0"/>
              <a:t>behaviour</a:t>
            </a:r>
            <a:r>
              <a:rPr lang="en-US" dirty="0" smtClean="0"/>
              <a:t>;</a:t>
            </a:r>
          </a:p>
          <a:p>
            <a:r>
              <a:rPr lang="en-US" dirty="0" smtClean="0"/>
              <a:t>Promotion of early health-care-seeking </a:t>
            </a:r>
            <a:r>
              <a:rPr lang="en-US" dirty="0" err="1" smtClean="0"/>
              <a:t>behaviour</a:t>
            </a:r>
            <a:r>
              <a:rPr lang="en-US" dirty="0" smtClean="0"/>
              <a:t>;</a:t>
            </a:r>
          </a:p>
          <a:p>
            <a:r>
              <a:rPr lang="en-US" dirty="0" smtClean="0"/>
              <a:t>Introduction of prevention and care activities across all primary health-care </a:t>
            </a:r>
            <a:r>
              <a:rPr lang="en-US" dirty="0" err="1" smtClean="0"/>
              <a:t>programmes</a:t>
            </a:r>
            <a:r>
              <a:rPr lang="en-US" dirty="0" smtClean="0"/>
              <a:t>, </a:t>
            </a:r>
          </a:p>
          <a:p>
            <a:r>
              <a:rPr lang="en-US" dirty="0" smtClean="0"/>
              <a:t>  Integration of sexual health reproductive health and HIV </a:t>
            </a:r>
            <a:r>
              <a:rPr lang="en-US" dirty="0" err="1" smtClean="0"/>
              <a:t>programmes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Comprehensive approach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comprehensive approach to case management that encompasses  identification of the sexually transmitted infections syndrome</a:t>
            </a:r>
          </a:p>
          <a:p>
            <a:r>
              <a:rPr lang="en-US" dirty="0" smtClean="0"/>
              <a:t>Appropriate antimicrobial treatment for the syndrome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Education and </a:t>
            </a:r>
            <a:r>
              <a:rPr lang="en-US" dirty="0" err="1" smtClean="0"/>
              <a:t>counselling</a:t>
            </a:r>
            <a:r>
              <a:rPr lang="en-US" dirty="0" smtClean="0"/>
              <a:t> on ways to avoid or reduce risk of infection with sexually transmitted pathogens, including HIV</a:t>
            </a:r>
          </a:p>
          <a:p>
            <a:r>
              <a:rPr lang="en-US" dirty="0" smtClean="0"/>
              <a:t>Promotion of the correct and consistent use of condoms</a:t>
            </a:r>
          </a:p>
          <a:p>
            <a:r>
              <a:rPr lang="en-US" dirty="0" smtClean="0"/>
              <a:t>Partner notification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Best practices in management of STIs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Always it is best to follow a guideline specific to the country. That guideline should be based on accepted guidelines ( CDC  WHO BHIVA..etc)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Approaches to treatment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Therapeutic goals </a:t>
            </a:r>
          </a:p>
          <a:p>
            <a:endParaRPr lang="en-US" dirty="0" smtClean="0"/>
          </a:p>
          <a:p>
            <a:r>
              <a:rPr lang="en-US" dirty="0" smtClean="0"/>
              <a:t>Strategies </a:t>
            </a:r>
          </a:p>
          <a:p>
            <a:endParaRPr lang="en-US" dirty="0" smtClean="0"/>
          </a:p>
          <a:p>
            <a:r>
              <a:rPr lang="en-US" dirty="0" smtClean="0"/>
              <a:t>Practices 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smtClean="0"/>
              <a:t>Therapeutic goals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Biological cure or eradication of the causative pathogen </a:t>
            </a:r>
            <a:r>
              <a:rPr lang="en-US" dirty="0" smtClean="0"/>
              <a:t>– </a:t>
            </a:r>
            <a:r>
              <a:rPr lang="en-US" dirty="0" err="1" smtClean="0"/>
              <a:t>eg</a:t>
            </a:r>
            <a:r>
              <a:rPr lang="en-US" dirty="0" smtClean="0"/>
              <a:t>- is the norm for </a:t>
            </a:r>
            <a:r>
              <a:rPr lang="en-US" dirty="0" err="1" smtClean="0"/>
              <a:t>chlamydia</a:t>
            </a:r>
            <a:r>
              <a:rPr lang="en-US" dirty="0" smtClean="0"/>
              <a:t> </a:t>
            </a:r>
            <a:r>
              <a:rPr lang="en-US" dirty="0" err="1" smtClean="0"/>
              <a:t>gonorrhoea</a:t>
            </a:r>
            <a:r>
              <a:rPr lang="en-US" dirty="0" smtClean="0"/>
              <a:t> </a:t>
            </a:r>
            <a:r>
              <a:rPr lang="en-US" dirty="0" err="1" smtClean="0"/>
              <a:t>trichomoniasis</a:t>
            </a:r>
            <a:r>
              <a:rPr lang="en-US" dirty="0" smtClean="0"/>
              <a:t> </a:t>
            </a:r>
            <a:r>
              <a:rPr lang="en-US" dirty="0" err="1" smtClean="0"/>
              <a:t>chancroid</a:t>
            </a:r>
            <a:r>
              <a:rPr lang="en-US" dirty="0" smtClean="0"/>
              <a:t> syphilis </a:t>
            </a:r>
          </a:p>
          <a:p>
            <a:pPr>
              <a:buNone/>
            </a:pPr>
            <a:r>
              <a:rPr lang="en-US" dirty="0" smtClean="0"/>
              <a:t>( difficult to document)</a:t>
            </a:r>
          </a:p>
          <a:p>
            <a:r>
              <a:rPr lang="en-US" b="1" dirty="0" smtClean="0"/>
              <a:t>In viral STIs the goal is amelioration of clinical manifestations and prevention of </a:t>
            </a:r>
            <a:r>
              <a:rPr lang="en-US" b="1" dirty="0" err="1" smtClean="0"/>
              <a:t>sequelae</a:t>
            </a:r>
            <a:r>
              <a:rPr lang="en-US" b="1" dirty="0" smtClean="0"/>
              <a:t>  </a:t>
            </a:r>
            <a:r>
              <a:rPr lang="en-US" dirty="0" err="1" smtClean="0"/>
              <a:t>eg</a:t>
            </a:r>
            <a:r>
              <a:rPr lang="en-US" dirty="0" smtClean="0"/>
              <a:t>- HPV, HSV, </a:t>
            </a:r>
            <a:r>
              <a:rPr lang="en-US" dirty="0" err="1" smtClean="0"/>
              <a:t>Hep</a:t>
            </a:r>
            <a:r>
              <a:rPr lang="en-US" dirty="0" smtClean="0"/>
              <a:t> B, HIV </a:t>
            </a:r>
          </a:p>
          <a:p>
            <a:r>
              <a:rPr lang="en-US" dirty="0" smtClean="0"/>
              <a:t>Prevention of transmission </a:t>
            </a:r>
          </a:p>
          <a:p>
            <a:r>
              <a:rPr lang="en-US" dirty="0" smtClean="0"/>
              <a:t>Community based prevention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2800" dirty="0" smtClean="0"/>
              <a:t>R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= (</a:t>
            </a:r>
            <a:r>
              <a:rPr lang="el-GR" sz="2800" dirty="0" smtClean="0"/>
              <a:t>β</a:t>
            </a:r>
            <a:r>
              <a:rPr lang="en-US" sz="2800" dirty="0" smtClean="0"/>
              <a:t>CD)</a:t>
            </a:r>
            <a:br>
              <a:rPr lang="en-US" sz="2800" dirty="0" smtClean="0"/>
            </a:br>
            <a:r>
              <a:rPr lang="en-US" sz="2800" dirty="0" smtClean="0"/>
              <a:t>reproductive rate of infection in the community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Curative treatment =  shortens duration of D</a:t>
            </a:r>
          </a:p>
          <a:p>
            <a:r>
              <a:rPr lang="en-US" dirty="0" smtClean="0"/>
              <a:t>Suppressive antiviral therapy reduces </a:t>
            </a:r>
            <a:r>
              <a:rPr lang="en-US" dirty="0" err="1" smtClean="0"/>
              <a:t>transmisssion</a:t>
            </a:r>
            <a:r>
              <a:rPr lang="en-US" dirty="0" smtClean="0"/>
              <a:t>= </a:t>
            </a:r>
            <a:r>
              <a:rPr lang="el-GR" dirty="0" smtClean="0"/>
              <a:t>β</a:t>
            </a:r>
            <a:endParaRPr lang="en-US" dirty="0" smtClean="0"/>
          </a:p>
          <a:p>
            <a:r>
              <a:rPr lang="en-US" dirty="0" smtClean="0"/>
              <a:t>Both reduces the R</a:t>
            </a:r>
            <a:r>
              <a:rPr lang="en-US" baseline="-25000" dirty="0" smtClean="0"/>
              <a:t>0</a:t>
            </a:r>
          </a:p>
          <a:p>
            <a:pPr>
              <a:buNone/>
            </a:pPr>
            <a:r>
              <a:rPr lang="en-US" b="1" dirty="0" smtClean="0"/>
              <a:t>Biomedical interventions on index patients is secondary prevention at individual level but primary prevention at population level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Clinical interventions for the management and control of STIs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US" dirty="0" smtClean="0"/>
              <a:t>Clinical interventions can be broadly categorized as </a:t>
            </a:r>
          </a:p>
          <a:p>
            <a:pPr fontAlgn="base"/>
            <a:r>
              <a:rPr lang="en-US" dirty="0" smtClean="0"/>
              <a:t>STI management approaches for symptomatic patients</a:t>
            </a:r>
          </a:p>
          <a:p>
            <a:pPr fontAlgn="base"/>
            <a:r>
              <a:rPr lang="en-US" b="1" dirty="0" smtClean="0"/>
              <a:t>Screening for asymptomatic infections </a:t>
            </a:r>
            <a:r>
              <a:rPr lang="en-US" dirty="0" smtClean="0"/>
              <a:t>( this is a very important aspect as most of the STI s including HIV are asymptomatic for most of the time in their natural history) </a:t>
            </a:r>
          </a:p>
          <a:p>
            <a:pPr fontAlgn="base"/>
            <a:r>
              <a:rPr lang="en-US" dirty="0" smtClean="0"/>
              <a:t>Partner screening, contact tracing, contact treatment and proper management. </a:t>
            </a:r>
          </a:p>
          <a:p>
            <a:pPr fontAlgn="base"/>
            <a:r>
              <a:rPr lang="en-US" dirty="0" smtClean="0"/>
              <a:t>All should be supported by appropriate efforts to educate, counsel and provide the means, such as condoms, to prevent infection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Interventions to prevent neonatal infections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Sexually transmitted infections are associated with congenital and </a:t>
            </a:r>
            <a:r>
              <a:rPr lang="en-US" dirty="0" err="1" smtClean="0"/>
              <a:t>perinatal</a:t>
            </a:r>
            <a:r>
              <a:rPr lang="en-US" dirty="0" smtClean="0"/>
              <a:t> infections in neonates, </a:t>
            </a:r>
          </a:p>
          <a:p>
            <a:r>
              <a:rPr lang="en-US" dirty="0" smtClean="0"/>
              <a:t>In pregnant women with untreated early syphilis, 25% of pregnancies result in stillbirth and 14% in neonatal death  an overall </a:t>
            </a:r>
            <a:r>
              <a:rPr lang="en-US" dirty="0" err="1" smtClean="0"/>
              <a:t>perinatal</a:t>
            </a:r>
            <a:r>
              <a:rPr lang="en-US" dirty="0" smtClean="0"/>
              <a:t> mortality of about 40%. </a:t>
            </a:r>
          </a:p>
          <a:p>
            <a:r>
              <a:rPr lang="en-US" dirty="0" smtClean="0"/>
              <a:t>Untreated </a:t>
            </a:r>
            <a:r>
              <a:rPr lang="en-US" dirty="0" err="1" smtClean="0"/>
              <a:t>gonococcal</a:t>
            </a:r>
            <a:r>
              <a:rPr lang="en-US" dirty="0" smtClean="0"/>
              <a:t> infection result in spontaneous abortions , premature deliveries and </a:t>
            </a:r>
            <a:r>
              <a:rPr lang="en-US" dirty="0" err="1" smtClean="0"/>
              <a:t>perinatal</a:t>
            </a:r>
            <a:r>
              <a:rPr lang="en-US" dirty="0" smtClean="0"/>
              <a:t> deaths . </a:t>
            </a:r>
          </a:p>
          <a:p>
            <a:r>
              <a:rPr lang="en-US" dirty="0" smtClean="0"/>
              <a:t>In the absence of treatment,  infants born to mothers with untreated </a:t>
            </a:r>
            <a:r>
              <a:rPr lang="en-US" dirty="0" err="1" smtClean="0"/>
              <a:t>gonorrhoea</a:t>
            </a:r>
            <a:r>
              <a:rPr lang="en-US" dirty="0" smtClean="0"/>
              <a:t> and  untreated </a:t>
            </a:r>
            <a:r>
              <a:rPr lang="en-US" dirty="0" err="1" smtClean="0"/>
              <a:t>chlamydial</a:t>
            </a:r>
            <a:r>
              <a:rPr lang="en-US" dirty="0" smtClean="0"/>
              <a:t> infection  can  develop </a:t>
            </a:r>
            <a:r>
              <a:rPr lang="en-US" dirty="0" err="1" smtClean="0"/>
              <a:t>ophthalmia</a:t>
            </a:r>
            <a:r>
              <a:rPr lang="en-US" dirty="0" smtClean="0"/>
              <a:t> </a:t>
            </a:r>
            <a:r>
              <a:rPr lang="en-US" dirty="0" err="1" smtClean="0"/>
              <a:t>neonatorum</a:t>
            </a:r>
            <a:r>
              <a:rPr lang="en-US" dirty="0" smtClean="0"/>
              <a:t>, which can lead to blindness .</a:t>
            </a:r>
          </a:p>
          <a:p>
            <a:r>
              <a:rPr lang="en-US" dirty="0" smtClean="0"/>
              <a:t>So, screening of mothers for STI/HIV is very important to provide effective </a:t>
            </a:r>
            <a:r>
              <a:rPr lang="en-US" dirty="0" err="1" smtClean="0"/>
              <a:t>traetment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An Ideal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 smtClean="0"/>
              <a:t>Overall goal should be </a:t>
            </a:r>
            <a:r>
              <a:rPr lang="en-US" dirty="0" smtClean="0"/>
              <a:t>one for all stakeholders </a:t>
            </a:r>
            <a:r>
              <a:rPr lang="en-US" dirty="0" smtClean="0"/>
              <a:t>, not based on personal interests</a:t>
            </a:r>
          </a:p>
          <a:p>
            <a:pPr fontAlgn="base"/>
            <a:r>
              <a:rPr lang="en-US" dirty="0" smtClean="0"/>
              <a:t>Scientific knowledge should be used to  design and implement public health programs focusing on STI and HIV prevention. </a:t>
            </a:r>
          </a:p>
          <a:p>
            <a:pPr fontAlgn="base"/>
            <a:r>
              <a:rPr lang="en-US" dirty="0" smtClean="0"/>
              <a:t>To have an effective program in place, it should be  monitored with clear definitions and targets</a:t>
            </a:r>
          </a:p>
          <a:p>
            <a:pPr fontAlgn="base">
              <a:buNone/>
            </a:pPr>
            <a:r>
              <a:rPr lang="en-US" b="1" dirty="0" smtClean="0"/>
              <a:t>Are we running a good program? </a:t>
            </a:r>
            <a:r>
              <a:rPr lang="en-US" b="1" dirty="0" smtClean="0"/>
              <a:t>This question should be answered </a:t>
            </a:r>
            <a:r>
              <a:rPr lang="en-US" b="1" dirty="0" smtClean="0"/>
              <a:t>periodically 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en-US" dirty="0" smtClean="0"/>
              <a:t>Management of STIs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800" dirty="0" smtClean="0"/>
              <a:t>STI case management aims to provide rapid and effective treatment to patients presenting with symptoms to break the chain of infection.</a:t>
            </a:r>
          </a:p>
          <a:p>
            <a:pPr fontAlgn="base"/>
            <a:r>
              <a:rPr lang="en-US" sz="2800" dirty="0" smtClean="0"/>
              <a:t>Easy tolerable inexpensive effective regimens appropriate for the country should be given </a:t>
            </a:r>
          </a:p>
          <a:p>
            <a:pPr fontAlgn="base"/>
            <a:r>
              <a:rPr lang="en-US" sz="2800" dirty="0" smtClean="0"/>
              <a:t>Shortening the duration of infectivity is an important objective in the control of STI epidemics.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dirty="0" err="1" smtClean="0"/>
              <a:t>Syndromic</a:t>
            </a:r>
            <a:r>
              <a:rPr lang="en-US" dirty="0" smtClean="0"/>
              <a:t> approach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>
              <a:buNone/>
            </a:pPr>
            <a:r>
              <a:rPr lang="en-US" sz="3600" b="1" dirty="0" err="1" smtClean="0"/>
              <a:t>Syndromic</a:t>
            </a:r>
            <a:r>
              <a:rPr lang="en-US" sz="3600" b="1" dirty="0" smtClean="0"/>
              <a:t> management of cases is a  well identified way of treating STIs and prevent further transmission specially in resource poor settings</a:t>
            </a:r>
          </a:p>
          <a:p>
            <a:pPr fontAlgn="base"/>
            <a:endParaRPr lang="en-US" sz="3400" dirty="0" smtClean="0"/>
          </a:p>
          <a:p>
            <a:pPr fontAlgn="base"/>
            <a:r>
              <a:rPr lang="en-US" sz="3400" dirty="0" smtClean="0"/>
              <a:t> There is strong evidence that </a:t>
            </a:r>
            <a:r>
              <a:rPr lang="en-US" sz="3400" dirty="0" err="1" smtClean="0"/>
              <a:t>syndromic</a:t>
            </a:r>
            <a:r>
              <a:rPr lang="en-US" sz="3400" dirty="0" smtClean="0"/>
              <a:t> case management is an effective approach for patients with urethral discharge and genital ulcers.</a:t>
            </a:r>
          </a:p>
          <a:p>
            <a:pPr fontAlgn="base"/>
            <a:r>
              <a:rPr lang="en-US" sz="3400" dirty="0" smtClean="0"/>
              <a:t> It has advantages over previous approaches (Etiologic and clinical diagnosis) in most service delivery settings</a:t>
            </a:r>
          </a:p>
          <a:p>
            <a:pPr fontAlgn="base"/>
            <a:r>
              <a:rPr lang="en-US" sz="3400" dirty="0" err="1" smtClean="0"/>
              <a:t>Syndromic</a:t>
            </a:r>
            <a:r>
              <a:rPr lang="en-US" sz="3400" dirty="0" smtClean="0"/>
              <a:t> case management also performs well for common vaginal infections although it is not designed to detect asymptomatic cervical infections.</a:t>
            </a:r>
          </a:p>
          <a:p>
            <a:pPr fontAlgn="base"/>
            <a:r>
              <a:rPr lang="en-US" sz="3400" b="1" dirty="0" smtClean="0"/>
              <a:t> STI screening and case finding are time-tested approaches for identifying asymptomatic infections.</a:t>
            </a:r>
          </a:p>
          <a:p>
            <a:pPr fontAlgn="base"/>
            <a:r>
              <a:rPr lang="en-US" sz="3400" dirty="0" smtClean="0"/>
              <a:t> Although feasible, screening to detect cervical infection remains problematic since sensitive tests like </a:t>
            </a:r>
            <a:r>
              <a:rPr lang="en-US" sz="3400" dirty="0" err="1" smtClean="0"/>
              <a:t>chlamydia</a:t>
            </a:r>
            <a:r>
              <a:rPr lang="en-US" sz="3400" dirty="0" smtClean="0"/>
              <a:t> and </a:t>
            </a:r>
            <a:r>
              <a:rPr lang="en-US" sz="3400" dirty="0" err="1" smtClean="0"/>
              <a:t>gonorrhoea</a:t>
            </a:r>
            <a:r>
              <a:rPr lang="en-US" sz="3400" dirty="0" smtClean="0"/>
              <a:t> remain too expensive for widespread use.</a:t>
            </a:r>
            <a:br>
              <a:rPr lang="en-US" sz="3400" dirty="0" smtClean="0"/>
            </a:br>
            <a:endParaRPr lang="en-US" sz="3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dirty="0" smtClean="0"/>
              <a:t>Expedited partner therapy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 smtClean="0"/>
              <a:t>Breaking the chain of infection also involves treating as many sexual partners of people with STIs as can be identified. </a:t>
            </a:r>
          </a:p>
          <a:p>
            <a:pPr fontAlgn="base"/>
            <a:r>
              <a:rPr lang="en-US" dirty="0" smtClean="0"/>
              <a:t>Several partner treatment strategies have been described with success rates as high as 30–50% (of index patients).</a:t>
            </a:r>
          </a:p>
          <a:p>
            <a:pPr fontAlgn="base">
              <a:buNone/>
            </a:pPr>
            <a:endParaRPr lang="en-US" dirty="0" smtClean="0"/>
          </a:p>
          <a:p>
            <a:pPr fontAlgn="base"/>
            <a:endParaRPr lang="en-US" baseline="30000" dirty="0" smtClean="0"/>
          </a:p>
          <a:p>
            <a:pPr>
              <a:buNone/>
            </a:pPr>
            <a:r>
              <a:rPr lang="en-US" b="1" dirty="0" smtClean="0"/>
              <a:t>What is our position? High time to have a guideline on contact tracing and management based on evidence from the country after research. A team for contact tracing should be available in each clinic.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en-US" dirty="0" smtClean="0"/>
              <a:t>Concurrent infections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Concurrent therapy for undiagnosed STIs ( </a:t>
            </a:r>
            <a:r>
              <a:rPr lang="en-US" dirty="0" err="1" smtClean="0"/>
              <a:t>eg</a:t>
            </a:r>
            <a:r>
              <a:rPr lang="en-US" dirty="0" smtClean="0"/>
              <a:t>- GC and Chlamydia)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Post treatment follow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Clearly laid down in the guidelines 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dirty="0" smtClean="0"/>
              <a:t>Rescreening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Specially for subpopulations with high risk </a:t>
            </a:r>
            <a:r>
              <a:rPr lang="en-US" dirty="0" err="1" smtClean="0"/>
              <a:t>behaviour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Epidemiologic targeting and presumptive treatment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US" dirty="0" smtClean="0"/>
              <a:t>Other interventions aim to interrupt transmission through </a:t>
            </a:r>
            <a:r>
              <a:rPr lang="en-US" b="1" dirty="0" smtClean="0"/>
              <a:t>epidemiologic targeting </a:t>
            </a:r>
            <a:r>
              <a:rPr lang="en-US" dirty="0" smtClean="0"/>
              <a:t>and </a:t>
            </a:r>
            <a:r>
              <a:rPr lang="en-US" b="1" dirty="0" smtClean="0"/>
              <a:t>presumptive treatment. </a:t>
            </a:r>
          </a:p>
          <a:p>
            <a:pPr fontAlgn="base"/>
            <a:r>
              <a:rPr lang="en-US" dirty="0" smtClean="0"/>
              <a:t>Asking STI patients about the location of recent contacts can help to direct prevention efforts to epidemiologically important “hot-spots” where incidence may be high.  </a:t>
            </a:r>
          </a:p>
          <a:p>
            <a:pPr fontAlgn="base"/>
            <a:r>
              <a:rPr lang="en-US" dirty="0" smtClean="0"/>
              <a:t>Presumptive treatment has been used to rapidly reduce STI prevalence among populations at highest risk, such as sex workers.</a:t>
            </a:r>
            <a:r>
              <a:rPr lang="en-US" baseline="300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Core groups and sexual net 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Core groups are defined as those with a high enough sexual partner change and who maintain endemic foci of STIs</a:t>
            </a:r>
          </a:p>
          <a:p>
            <a:r>
              <a:rPr lang="en-US" sz="3400" dirty="0" smtClean="0"/>
              <a:t>When these populations are hard to reach, the gravity is more</a:t>
            </a:r>
          </a:p>
          <a:p>
            <a:r>
              <a:rPr lang="en-US" sz="3400" dirty="0" smtClean="0"/>
              <a:t>Targeting prevention efforts to the core- groups is cost effective </a:t>
            </a:r>
          </a:p>
          <a:p>
            <a:r>
              <a:rPr lang="en-US" sz="3400" dirty="0" smtClean="0"/>
              <a:t>But this is practically difficult</a:t>
            </a:r>
          </a:p>
          <a:p>
            <a:r>
              <a:rPr lang="en-US" sz="3400" dirty="0" smtClean="0"/>
              <a:t>In Sri Lanka, under the global fund, NGOs are given the main task of reaching them through peer educators</a:t>
            </a:r>
          </a:p>
          <a:p>
            <a:r>
              <a:rPr lang="en-US" sz="3400" dirty="0" smtClean="0"/>
              <a:t>Overtime, we have </a:t>
            </a:r>
            <a:r>
              <a:rPr lang="en-US" sz="3400" dirty="0" err="1" smtClean="0"/>
              <a:t>realised</a:t>
            </a:r>
            <a:r>
              <a:rPr lang="en-US" sz="3400" dirty="0" smtClean="0"/>
              <a:t> that there are many subsets of populations not reached by them when studying the present local scenario.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New technologies for a strengthened response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Opportunities for innovative methods for the prevention, care and surveillance of sexually transmitted infections will result from technological advances in diagnostics, treatment, vaccines, and barrier methods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diagnostics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New point-of-care rapid </a:t>
            </a:r>
            <a:r>
              <a:rPr lang="en-US" dirty="0" err="1" smtClean="0"/>
              <a:t>treponemal</a:t>
            </a:r>
            <a:r>
              <a:rPr lang="en-US" dirty="0" smtClean="0"/>
              <a:t> tests enable screening for syphilis at community level and thus provision of treatment without delay.</a:t>
            </a:r>
          </a:p>
          <a:p>
            <a:r>
              <a:rPr lang="en-US" dirty="0" smtClean="0"/>
              <a:t>Nucleic acid amplification tests can be used to monitor infection trends and guide the adaptation of treatment protocols. </a:t>
            </a:r>
          </a:p>
          <a:p>
            <a:r>
              <a:rPr lang="en-US" dirty="0" smtClean="0"/>
              <a:t>Some tests can be used on easy-to-collect specimens, such as urine and self-administered vaginal swabs. ( high cost is the limiting factor) </a:t>
            </a:r>
          </a:p>
          <a:p>
            <a:r>
              <a:rPr lang="en-US" dirty="0" smtClean="0"/>
              <a:t> A new generation of cheap, rapid diagnostic tests for </a:t>
            </a:r>
            <a:r>
              <a:rPr lang="en-US" dirty="0" err="1" smtClean="0"/>
              <a:t>chlamydial</a:t>
            </a:r>
            <a:r>
              <a:rPr lang="en-US" dirty="0" smtClean="0"/>
              <a:t> infection is under development.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The STD/AIDS control </a:t>
            </a:r>
            <a:r>
              <a:rPr lang="en-US" dirty="0" err="1" smtClean="0"/>
              <a:t>programme</a:t>
            </a:r>
            <a:r>
              <a:rPr lang="en-US" dirty="0" smtClean="0"/>
              <a:t> in Sri Lanka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 is also a STI. In many parts of the world these two programs are not integrated. The HIV programs are highly funded while the STI s get neglected. </a:t>
            </a:r>
            <a:r>
              <a:rPr lang="en-US" b="1" dirty="0" smtClean="0"/>
              <a:t>But in Sri Lanka, we have managed to keep these two together as well as the public health specialists and program managers in the same </a:t>
            </a:r>
            <a:r>
              <a:rPr lang="en-US" b="1" dirty="0" err="1" smtClean="0"/>
              <a:t>programme</a:t>
            </a:r>
            <a:r>
              <a:rPr lang="en-US" b="1" dirty="0" smtClean="0"/>
              <a:t>. </a:t>
            </a:r>
            <a:endParaRPr lang="en-US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STI Vaccines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Several STDs can be effectively prevented through pre-exposure vaccination with widely available vaccines, including HAV, HBV, and HPV. </a:t>
            </a:r>
          </a:p>
          <a:p>
            <a:r>
              <a:rPr lang="en-US" dirty="0" smtClean="0"/>
              <a:t>Vaccines for other STDs (e.g., HIV and HSV) are under development or are undergoing clinical trials. </a:t>
            </a:r>
          </a:p>
          <a:p>
            <a:r>
              <a:rPr lang="en-US" dirty="0" smtClean="0"/>
              <a:t>HPV vaccine was recently introduced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Quadrivalent</a:t>
            </a:r>
            <a:r>
              <a:rPr lang="en-US" dirty="0" smtClean="0"/>
              <a:t> vaccine – </a:t>
            </a:r>
            <a:r>
              <a:rPr lang="en-US" dirty="0" err="1" smtClean="0"/>
              <a:t>Gardasil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Bivalent vaccine-  </a:t>
            </a:r>
            <a:r>
              <a:rPr lang="en-US" dirty="0" err="1" smtClean="0"/>
              <a:t>Cervarix</a:t>
            </a:r>
            <a:r>
              <a:rPr lang="en-US" dirty="0" smtClean="0"/>
              <a:t> </a:t>
            </a:r>
          </a:p>
          <a:p>
            <a:pPr marL="514350" indent="-514350">
              <a:buNone/>
            </a:pPr>
            <a:r>
              <a:rPr lang="en-US" b="1" u="sng" dirty="0" smtClean="0"/>
              <a:t>Not included in EPI. Available in private sector</a:t>
            </a:r>
          </a:p>
          <a:p>
            <a:pPr marL="514350" indent="-514350">
              <a:buNone/>
            </a:pPr>
            <a:endParaRPr lang="en-US" dirty="0" smtClean="0"/>
          </a:p>
          <a:p>
            <a:r>
              <a:rPr lang="en-US" dirty="0" smtClean="0"/>
              <a:t>A preventive vaccine against hepatitis B virus has been available since 1982. Countries should put in place  plans for the prevention of hepatitis B and scale up</a:t>
            </a:r>
          </a:p>
          <a:p>
            <a:r>
              <a:rPr lang="en-US" dirty="0" smtClean="0"/>
              <a:t>the inclusion of the existing vaccine in immunization </a:t>
            </a:r>
            <a:r>
              <a:rPr lang="en-US" dirty="0" err="1" smtClean="0"/>
              <a:t>programmes</a:t>
            </a:r>
            <a:r>
              <a:rPr lang="en-US" dirty="0" smtClean="0"/>
              <a:t> in order to ensure that all children in all countries are immunized, and that all sexually active adults at high risk of hepatitis B virus infection have access to the vaccine.  </a:t>
            </a:r>
          </a:p>
          <a:p>
            <a:pPr>
              <a:buNone/>
            </a:pPr>
            <a:r>
              <a:rPr lang="en-US" b="1" u="sng" dirty="0" smtClean="0"/>
              <a:t>Included in EPI in Sri Lanka</a:t>
            </a:r>
            <a:endParaRPr lang="en-US" b="1" u="sng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Therapeutics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Efficacious medicines should be available at a cheaper rate.</a:t>
            </a:r>
          </a:p>
          <a:p>
            <a:r>
              <a:rPr lang="en-US" dirty="0" smtClean="0"/>
              <a:t>Single dose administrations are more effective.</a:t>
            </a:r>
          </a:p>
          <a:p>
            <a:r>
              <a:rPr lang="en-US" dirty="0" smtClean="0"/>
              <a:t>Penicillin is the mainstay of treatment for syphilis but should be given in injection 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en-US" dirty="0" smtClean="0"/>
              <a:t>Topical </a:t>
            </a:r>
            <a:r>
              <a:rPr lang="en-US" dirty="0" err="1" smtClean="0"/>
              <a:t>microbicides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Classsified</a:t>
            </a:r>
            <a:r>
              <a:rPr lang="en-US" dirty="0" smtClean="0"/>
              <a:t> according to their mode of action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Non specific antimicrobial agents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Non specific/specific attachment/fusion/entry inhibitors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Intracellular replication inhibitors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Unspecified mechanism </a:t>
            </a:r>
          </a:p>
          <a:p>
            <a:pPr marL="514350" indent="-514350">
              <a:buNone/>
            </a:pPr>
            <a:r>
              <a:rPr lang="en-US" dirty="0" err="1" smtClean="0"/>
              <a:t>Nonoxynol</a:t>
            </a:r>
            <a:r>
              <a:rPr lang="en-US" dirty="0" smtClean="0"/>
              <a:t> 9 was one of the first but later had doubts on increasing transmission due to inflammation </a:t>
            </a:r>
          </a:p>
          <a:p>
            <a:pPr marL="514350" indent="-514350">
              <a:buNone/>
            </a:pPr>
            <a:r>
              <a:rPr lang="en-US" dirty="0" err="1" smtClean="0"/>
              <a:t>Tenofovir</a:t>
            </a:r>
            <a:r>
              <a:rPr lang="en-US" dirty="0" smtClean="0"/>
              <a:t> gel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en-US" dirty="0" smtClean="0"/>
              <a:t>Fundamental characteristics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Efficacious </a:t>
            </a:r>
          </a:p>
          <a:p>
            <a:r>
              <a:rPr lang="en-US" dirty="0" smtClean="0"/>
              <a:t>Nontoxic</a:t>
            </a:r>
          </a:p>
          <a:p>
            <a:r>
              <a:rPr lang="en-US" dirty="0" err="1" smtClean="0"/>
              <a:t>Accepatble</a:t>
            </a:r>
            <a:r>
              <a:rPr lang="en-US" dirty="0" smtClean="0"/>
              <a:t> </a:t>
            </a:r>
          </a:p>
          <a:p>
            <a:r>
              <a:rPr lang="en-US" dirty="0" smtClean="0"/>
              <a:t>Heat stable</a:t>
            </a:r>
          </a:p>
          <a:p>
            <a:r>
              <a:rPr lang="en-US" dirty="0" smtClean="0"/>
              <a:t>Readily </a:t>
            </a:r>
            <a:r>
              <a:rPr lang="en-US" dirty="0" err="1" smtClean="0"/>
              <a:t>commercialised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Better if they are </a:t>
            </a:r>
          </a:p>
          <a:p>
            <a:r>
              <a:rPr lang="en-US" dirty="0" smtClean="0"/>
              <a:t>Active against other STIs</a:t>
            </a:r>
          </a:p>
          <a:p>
            <a:r>
              <a:rPr lang="en-US" dirty="0" smtClean="0"/>
              <a:t>Contraceptive effect</a:t>
            </a:r>
          </a:p>
          <a:p>
            <a:r>
              <a:rPr lang="en-US" dirty="0" err="1" smtClean="0"/>
              <a:t>Noncoitally</a:t>
            </a:r>
            <a:r>
              <a:rPr lang="en-US" dirty="0" smtClean="0"/>
              <a:t> dependant </a:t>
            </a:r>
          </a:p>
          <a:p>
            <a:r>
              <a:rPr lang="en-US" dirty="0" smtClean="0"/>
              <a:t>Low cost</a:t>
            </a:r>
          </a:p>
          <a:p>
            <a:r>
              <a:rPr lang="en-US" dirty="0" smtClean="0"/>
              <a:t>Discreet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Some important  points on HIV prevention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 smtClean="0"/>
              <a:t>A relatively new area for STI/HIV clinical services is identification and early intervention with people living with HIV, particularly those recently infected.</a:t>
            </a:r>
          </a:p>
          <a:p>
            <a:pPr fontAlgn="base">
              <a:buNone/>
            </a:pPr>
            <a:r>
              <a:rPr lang="en-US" b="1" dirty="0" smtClean="0"/>
              <a:t>In Sri Lanka we started treating all the patients who are identified with HIV irrespective of the CD4 count  </a:t>
            </a:r>
          </a:p>
          <a:p>
            <a:pPr fontAlgn="base"/>
            <a:r>
              <a:rPr lang="en-US" dirty="0" smtClean="0"/>
              <a:t>Early HIV testing and </a:t>
            </a:r>
            <a:r>
              <a:rPr lang="en-US" dirty="0" err="1" smtClean="0"/>
              <a:t>counselling</a:t>
            </a:r>
            <a:r>
              <a:rPr lang="en-US" dirty="0" smtClean="0"/>
              <a:t> of STI patients, detection of acute HIV infection and regular STI screening and treatment should be done to reduce genital viral load.</a:t>
            </a:r>
            <a:endParaRPr lang="en-US" baseline="30000" dirty="0" smtClean="0"/>
          </a:p>
          <a:p>
            <a:pPr fontAlgn="base">
              <a:buNone/>
            </a:pPr>
            <a:r>
              <a:rPr lang="en-US" sz="4200" b="1" dirty="0" smtClean="0"/>
              <a:t> It is important that clinical interventions be seen as an extension of prevention work in the community  </a:t>
            </a:r>
          </a:p>
          <a:p>
            <a:pPr fontAlgn="base"/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Post exposure prophylaxis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Post exposure ( occupational) </a:t>
            </a:r>
            <a:r>
              <a:rPr lang="en-US" b="1" dirty="0" smtClean="0"/>
              <a:t>PEP</a:t>
            </a:r>
          </a:p>
          <a:p>
            <a:endParaRPr lang="en-US" dirty="0" smtClean="0"/>
          </a:p>
          <a:p>
            <a:r>
              <a:rPr lang="en-US" dirty="0" smtClean="0"/>
              <a:t>Post exposure ( sexual) </a:t>
            </a:r>
            <a:r>
              <a:rPr lang="en-US" b="1" dirty="0" smtClean="0"/>
              <a:t>PEPSE 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We use three drugs in combination to use in above two situations </a:t>
            </a:r>
            <a:endParaRPr lang="en-US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en-US" dirty="0" smtClean="0"/>
              <a:t>Pre exposure prophylaxis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 exposure prophylaxis is a method to reduce transmission of HIV </a:t>
            </a:r>
          </a:p>
          <a:p>
            <a:r>
              <a:rPr lang="en-US" dirty="0" smtClean="0"/>
              <a:t>It has many aspects to consider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Resistance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Identification of subjects </a:t>
            </a:r>
          </a:p>
          <a:p>
            <a:pPr>
              <a:buNone/>
            </a:pPr>
            <a:r>
              <a:rPr lang="en-US" dirty="0" smtClean="0"/>
              <a:t>To whom? </a:t>
            </a:r>
          </a:p>
          <a:p>
            <a:pPr>
              <a:buNone/>
            </a:pPr>
            <a:r>
              <a:rPr lang="en-US" b="1" dirty="0" smtClean="0"/>
              <a:t>HIV negative sexual partners of high risk groups ( evaluation is necessary) </a:t>
            </a:r>
          </a:p>
          <a:p>
            <a:pPr>
              <a:buNone/>
            </a:pPr>
            <a:r>
              <a:rPr lang="en-US" dirty="0" smtClean="0"/>
              <a:t>? </a:t>
            </a:r>
            <a:r>
              <a:rPr lang="en-US" dirty="0" err="1" smtClean="0"/>
              <a:t>Sero</a:t>
            </a:r>
            <a:r>
              <a:rPr lang="en-US" dirty="0" smtClean="0"/>
              <a:t> discordant couples in monogamous relationships </a:t>
            </a:r>
          </a:p>
          <a:p>
            <a:pPr>
              <a:buNone/>
            </a:pPr>
            <a:r>
              <a:rPr lang="en-US" dirty="0" smtClean="0"/>
              <a:t>Research has shown that it will not increase risky sexual </a:t>
            </a:r>
            <a:r>
              <a:rPr lang="en-US" dirty="0" err="1" smtClean="0"/>
              <a:t>behaviour</a:t>
            </a:r>
            <a:r>
              <a:rPr lang="en-US" dirty="0" smtClean="0"/>
              <a:t> contrary to the popular belief 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Universal testing of pregnant mothers for STIs and HIV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We have started </a:t>
            </a:r>
            <a:r>
              <a:rPr lang="en-US" dirty="0" smtClean="0"/>
              <a:t>HIV testing </a:t>
            </a:r>
            <a:r>
              <a:rPr lang="en-US" dirty="0" smtClean="0"/>
              <a:t>in 10 districts and will be implemented island wide</a:t>
            </a:r>
          </a:p>
          <a:p>
            <a:r>
              <a:rPr lang="en-US" dirty="0" smtClean="0"/>
              <a:t>VDRL test is done in all pregnant mothers</a:t>
            </a:r>
          </a:p>
          <a:p>
            <a:r>
              <a:rPr lang="en-US" dirty="0" smtClean="0"/>
              <a:t>We may be missing VDRL non reactive mothers</a:t>
            </a:r>
          </a:p>
          <a:p>
            <a:r>
              <a:rPr lang="en-US" dirty="0" smtClean="0"/>
              <a:t>Ideally TPPA should be done as the screening and VDRL should be used to monitor the response 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smtClean="0"/>
              <a:t>Management of sexual abuse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Screening for STIs ( both victim and the assailant) </a:t>
            </a:r>
          </a:p>
          <a:p>
            <a:r>
              <a:rPr lang="en-US" dirty="0" smtClean="0"/>
              <a:t>Giving </a:t>
            </a:r>
            <a:r>
              <a:rPr lang="en-US" dirty="0" err="1" smtClean="0"/>
              <a:t>tretament</a:t>
            </a:r>
            <a:r>
              <a:rPr lang="en-US" dirty="0" smtClean="0"/>
              <a:t> / epidemiological treatment 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Prophylaxis for HIV and STIs after sexual abuse ( best practice)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PEP for HIV</a:t>
            </a:r>
          </a:p>
          <a:p>
            <a:r>
              <a:rPr lang="en-US" dirty="0" smtClean="0"/>
              <a:t>Post exposure prophylaxis with hepatitis B immunoglobulin( HBIG) if not previously vaccinated </a:t>
            </a:r>
          </a:p>
          <a:p>
            <a:r>
              <a:rPr lang="en-US" dirty="0" smtClean="0"/>
              <a:t> Chlamydia, BV, GC, </a:t>
            </a:r>
            <a:r>
              <a:rPr lang="en-US" dirty="0" err="1" smtClean="0"/>
              <a:t>Trichomoniasis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Strategies for HIV/STI prevention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 </a:t>
            </a:r>
            <a:r>
              <a:rPr lang="en-US" dirty="0" err="1" smtClean="0"/>
              <a:t>Jayadarie</a:t>
            </a:r>
            <a:r>
              <a:rPr lang="en-US" dirty="0" smtClean="0"/>
              <a:t> </a:t>
            </a:r>
            <a:r>
              <a:rPr lang="en-US" dirty="0" err="1" smtClean="0"/>
              <a:t>Ranatunga</a:t>
            </a:r>
            <a:endParaRPr lang="en-US" dirty="0" smtClean="0"/>
          </a:p>
          <a:p>
            <a:r>
              <a:rPr lang="en-US" dirty="0" smtClean="0"/>
              <a:t>Consultant </a:t>
            </a:r>
            <a:r>
              <a:rPr lang="en-US" dirty="0" err="1" smtClean="0"/>
              <a:t>Venereologist</a:t>
            </a:r>
            <a:endParaRPr lang="en-US" dirty="0" smtClean="0"/>
          </a:p>
          <a:p>
            <a:r>
              <a:rPr lang="en-US" dirty="0" smtClean="0"/>
              <a:t>Teaching Hospital/</a:t>
            </a:r>
            <a:r>
              <a:rPr lang="en-US" dirty="0" err="1" smtClean="0"/>
              <a:t>Ragama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Program science in STI/HIV Prevention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fontAlgn="base"/>
            <a:endParaRPr lang="en-US" dirty="0" smtClean="0"/>
          </a:p>
          <a:p>
            <a:pPr fontAlgn="base"/>
            <a:r>
              <a:rPr lang="en-US" sz="11200" dirty="0" smtClean="0"/>
              <a:t>“</a:t>
            </a:r>
            <a:r>
              <a:rPr lang="en-US" sz="11200" dirty="0"/>
              <a:t>Program Science” is a relatively new construct that has emerged to help address the</a:t>
            </a:r>
            <a:r>
              <a:rPr lang="en-US" sz="11200" b="1" u="sng" dirty="0"/>
              <a:t> gap between the domains of public health programs and scientific </a:t>
            </a:r>
            <a:r>
              <a:rPr lang="en-US" sz="11200" b="1" u="sng" dirty="0" smtClean="0"/>
              <a:t> facts</a:t>
            </a:r>
          </a:p>
          <a:p>
            <a:pPr fontAlgn="base"/>
            <a:endParaRPr lang="en-US" sz="11200" dirty="0" smtClean="0"/>
          </a:p>
          <a:p>
            <a:pPr fontAlgn="base"/>
            <a:endParaRPr lang="en-US" sz="11200" dirty="0" smtClean="0"/>
          </a:p>
          <a:p>
            <a:pPr fontAlgn="base"/>
            <a:r>
              <a:rPr lang="en-US" sz="11200" dirty="0" smtClean="0"/>
              <a:t>So that, the programs should run with the clinical specialists and public </a:t>
            </a:r>
            <a:r>
              <a:rPr lang="en-US" sz="11200" dirty="0" err="1" smtClean="0"/>
              <a:t>helath</a:t>
            </a:r>
            <a:r>
              <a:rPr lang="en-US" sz="11200" dirty="0" smtClean="0"/>
              <a:t> specialists with program managers</a:t>
            </a:r>
          </a:p>
          <a:p>
            <a:pPr fontAlgn="base">
              <a:buNone/>
            </a:pPr>
            <a:endParaRPr lang="en-US" sz="11200" dirty="0" smtClean="0"/>
          </a:p>
          <a:p>
            <a:pPr fontAlgn="base"/>
            <a:r>
              <a:rPr lang="en-US" sz="11200" dirty="0" smtClean="0"/>
              <a:t>Scientific research is a must to be incorporated</a:t>
            </a:r>
          </a:p>
          <a:p>
            <a:pPr fontAlgn="base"/>
            <a:endParaRPr lang="en-US" sz="11200" dirty="0" smtClean="0"/>
          </a:p>
          <a:p>
            <a:pPr fontAlgn="base">
              <a:buNone/>
            </a:pPr>
            <a:endParaRPr lang="en-US" sz="4400" dirty="0" smtClean="0"/>
          </a:p>
          <a:p>
            <a:pPr fontAlgn="base">
              <a:buNone/>
            </a:pPr>
            <a:endParaRPr lang="en-US" sz="4400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/>
          </a:solidFill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4800" dirty="0" smtClean="0"/>
              <a:t>THANK YOU 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burden of STIs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Millions of </a:t>
            </a:r>
            <a:r>
              <a:rPr lang="en-US" dirty="0" smtClean="0"/>
              <a:t>people acquire a sexually transmitted infection</a:t>
            </a:r>
          </a:p>
          <a:p>
            <a:pPr>
              <a:buNone/>
            </a:pPr>
            <a:r>
              <a:rPr lang="en-US" dirty="0" smtClean="0"/>
              <a:t>(STI), including the human immunodeficiency virus (HIV), </a:t>
            </a:r>
          </a:p>
          <a:p>
            <a:pPr>
              <a:buNone/>
            </a:pPr>
            <a:r>
              <a:rPr lang="en-US" dirty="0" smtClean="0"/>
              <a:t>     Resulting </a:t>
            </a:r>
            <a:r>
              <a:rPr lang="en-US" dirty="0" smtClean="0"/>
              <a:t>in </a:t>
            </a:r>
            <a:r>
              <a:rPr lang="en-US" b="1" dirty="0" smtClean="0"/>
              <a:t>acute symptoms, chronic infection, and serious delayed consequences such as infertility, ectopic pregnancy, cervical cancer, and the untimely deaths of infants and adults.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presence of a STI greatly increases the risk of acquiring or transmitting HIV.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Efforts to control the spread of STIs have lost momentum</a:t>
            </a:r>
          </a:p>
          <a:p>
            <a:pPr>
              <a:buNone/>
            </a:pPr>
            <a:r>
              <a:rPr lang="en-US" dirty="0" smtClean="0"/>
              <a:t>      in the past five years as the focus has shifted to HIV therapeutics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Burden of STI/HIV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It is estimated that more than 340 million new cases of curable sexually transmitted infections, namely those due to </a:t>
            </a:r>
            <a:r>
              <a:rPr lang="en-US" i="1" dirty="0" err="1" smtClean="0"/>
              <a:t>Treponema</a:t>
            </a:r>
            <a:r>
              <a:rPr lang="en-US" i="1" dirty="0" smtClean="0"/>
              <a:t> </a:t>
            </a:r>
            <a:r>
              <a:rPr lang="en-US" i="1" dirty="0" err="1" smtClean="0"/>
              <a:t>pallidum</a:t>
            </a:r>
            <a:r>
              <a:rPr lang="en-US" i="1" dirty="0" smtClean="0"/>
              <a:t> (syphilis), </a:t>
            </a:r>
            <a:r>
              <a:rPr lang="en-US" i="1" dirty="0" err="1" smtClean="0"/>
              <a:t>Neisseria</a:t>
            </a:r>
            <a:r>
              <a:rPr lang="en-US" i="1" dirty="0" smtClean="0"/>
              <a:t> </a:t>
            </a:r>
            <a:r>
              <a:rPr lang="en-US" i="1" dirty="0" err="1" smtClean="0"/>
              <a:t>gonorrhoeae</a:t>
            </a:r>
            <a:r>
              <a:rPr lang="en-US" i="1" dirty="0" smtClean="0"/>
              <a:t>, Chlamydia </a:t>
            </a:r>
            <a:r>
              <a:rPr lang="en-US" i="1" dirty="0" err="1" smtClean="0"/>
              <a:t>trachomatis</a:t>
            </a:r>
            <a:r>
              <a:rPr lang="en-US" i="1" dirty="0" smtClean="0"/>
              <a:t> and </a:t>
            </a:r>
            <a:r>
              <a:rPr lang="en-US" i="1" dirty="0" err="1" smtClean="0"/>
              <a:t>Trichomonas</a:t>
            </a:r>
            <a:r>
              <a:rPr lang="en-US" i="1" dirty="0" smtClean="0"/>
              <a:t> </a:t>
            </a:r>
            <a:r>
              <a:rPr lang="en-US" i="1" dirty="0" err="1" smtClean="0"/>
              <a:t>vaginalis</a:t>
            </a:r>
            <a:r>
              <a:rPr lang="en-US" i="1" dirty="0" smtClean="0"/>
              <a:t>, occur </a:t>
            </a:r>
            <a:r>
              <a:rPr lang="en-US" dirty="0" smtClean="0"/>
              <a:t>every year throughout the world in men and women aged 15–49 years, with the largest proportion in the region of south and south-east Asia, followed by sub Saharan Africa,</a:t>
            </a:r>
          </a:p>
          <a:p>
            <a:endParaRPr lang="en-US" dirty="0" smtClean="0"/>
          </a:p>
          <a:p>
            <a:r>
              <a:rPr lang="en-US" dirty="0" smtClean="0"/>
              <a:t>Millions of viral sexually transmitted infections also occur annually, attributable mainly to HIV, human </a:t>
            </a:r>
            <a:r>
              <a:rPr lang="en-US" dirty="0" err="1" smtClean="0"/>
              <a:t>herpesviruses</a:t>
            </a:r>
            <a:r>
              <a:rPr lang="en-US" dirty="0" smtClean="0"/>
              <a:t>, human </a:t>
            </a:r>
            <a:r>
              <a:rPr lang="en-US" dirty="0" err="1" smtClean="0"/>
              <a:t>papilloma</a:t>
            </a:r>
            <a:r>
              <a:rPr lang="en-US" dirty="0" smtClean="0"/>
              <a:t> viruses and hepatitis B virus.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Globally, all these infections constitute a huge health and economic burden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the STIs should be </a:t>
            </a:r>
            <a:r>
              <a:rPr lang="en-US" dirty="0" smtClean="0"/>
              <a:t>prevented and treated promptly 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Reduce the acute symptoms and chronic complications </a:t>
            </a:r>
          </a:p>
          <a:p>
            <a:endParaRPr lang="en-US" dirty="0" smtClean="0"/>
          </a:p>
          <a:p>
            <a:r>
              <a:rPr lang="en-US" dirty="0" smtClean="0"/>
              <a:t>The Millennium Development Goal 6, target 7 calls on nations to have halted and begun to reverse the spread</a:t>
            </a:r>
          </a:p>
          <a:p>
            <a:pPr>
              <a:buNone/>
            </a:pPr>
            <a:r>
              <a:rPr lang="en-US" dirty="0" smtClean="0"/>
              <a:t>of HIV/AIDS by 2015.  it is demonstrated that treatment</a:t>
            </a:r>
          </a:p>
          <a:p>
            <a:pPr>
              <a:buNone/>
            </a:pPr>
            <a:r>
              <a:rPr lang="en-US" dirty="0" smtClean="0"/>
              <a:t>of sexually transmitted infections could reduce the sexual transmission of HIV in a highly cost-effective manner. </a:t>
            </a:r>
          </a:p>
          <a:p>
            <a:endParaRPr lang="en-US" dirty="0" smtClean="0"/>
          </a:p>
          <a:p>
            <a:r>
              <a:rPr lang="en-US" dirty="0" smtClean="0"/>
              <a:t>Trials have shown that Improved </a:t>
            </a:r>
            <a:r>
              <a:rPr lang="en-US" dirty="0" err="1" smtClean="0"/>
              <a:t>syndromic</a:t>
            </a:r>
            <a:r>
              <a:rPr lang="en-US" dirty="0" smtClean="0"/>
              <a:t> management of such infections reduced HIV incidence by  a significant proportion.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prevent serious complications in women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Sexually transmitted infections are the main preventable cause of infertility, particularly in women. Between 10% and 40% of women with untreated </a:t>
            </a:r>
            <a:r>
              <a:rPr lang="en-US" dirty="0" err="1" smtClean="0"/>
              <a:t>chlamydial</a:t>
            </a:r>
            <a:r>
              <a:rPr lang="en-US" dirty="0" smtClean="0"/>
              <a:t> infection develop symptomatic pelvic inflammatory disease. </a:t>
            </a:r>
          </a:p>
          <a:p>
            <a:r>
              <a:rPr lang="en-US" dirty="0" smtClean="0"/>
              <a:t>Post-infection tubal damage is responsible for 30% to 40% of cases of female infertility. </a:t>
            </a:r>
          </a:p>
          <a:p>
            <a:r>
              <a:rPr lang="en-US" dirty="0" smtClean="0"/>
              <a:t>40% to 50% of ectopic pregnancies can be attributed to previous pelvic inflammatory disease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2658</Words>
  <Application>Microsoft Office PowerPoint</Application>
  <PresentationFormat>On-screen Show (4:3)</PresentationFormat>
  <Paragraphs>306</Paragraphs>
  <Slides>51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Best practices in prevention and management of STIs and HIV </vt:lpstr>
      <vt:lpstr>Slide 2</vt:lpstr>
      <vt:lpstr>An Ideal program </vt:lpstr>
      <vt:lpstr>The STD/AIDS control programme in Sri Lanka </vt:lpstr>
      <vt:lpstr>Strategies for HIV/STI prevention </vt:lpstr>
      <vt:lpstr>The burden of STIs </vt:lpstr>
      <vt:lpstr>Burden of STI/HIV </vt:lpstr>
      <vt:lpstr>Why the STIs should be prevented and treated promptly ?  </vt:lpstr>
      <vt:lpstr>To prevent serious complications in women </vt:lpstr>
      <vt:lpstr>STIs and HIV </vt:lpstr>
      <vt:lpstr>What is STI control? </vt:lpstr>
      <vt:lpstr>STI control strategy </vt:lpstr>
      <vt:lpstr>Strategies </vt:lpstr>
      <vt:lpstr>Strategies  ( technical content) ….</vt:lpstr>
      <vt:lpstr>Standard STI/HIV control Interventions</vt:lpstr>
      <vt:lpstr>Condom promotion (correct and consistent)  </vt:lpstr>
      <vt:lpstr>Challenges </vt:lpstr>
      <vt:lpstr>What other strategies to undertake? </vt:lpstr>
      <vt:lpstr>Integrated services </vt:lpstr>
      <vt:lpstr>Control efforts </vt:lpstr>
      <vt:lpstr>Public health approaches in STI prevention </vt:lpstr>
      <vt:lpstr>Comprehensive approach </vt:lpstr>
      <vt:lpstr>Slide 23</vt:lpstr>
      <vt:lpstr>Slide 24</vt:lpstr>
      <vt:lpstr>Approaches to treatment </vt:lpstr>
      <vt:lpstr>Therapeutic goals </vt:lpstr>
      <vt:lpstr>R0 = (βCD) reproductive rate of infection in the community </vt:lpstr>
      <vt:lpstr>Clinical interventions for the management and control of STIs</vt:lpstr>
      <vt:lpstr>Interventions to prevent neonatal infections </vt:lpstr>
      <vt:lpstr>Management of STIs </vt:lpstr>
      <vt:lpstr>Syndromic approach </vt:lpstr>
      <vt:lpstr>Expedited partner therapy </vt:lpstr>
      <vt:lpstr>Concurrent infections </vt:lpstr>
      <vt:lpstr>Post treatment follow up</vt:lpstr>
      <vt:lpstr>Rescreening </vt:lpstr>
      <vt:lpstr>Epidemiologic targeting and presumptive treatment </vt:lpstr>
      <vt:lpstr>Core groups and sexual net works </vt:lpstr>
      <vt:lpstr> New technologies for a strengthened response </vt:lpstr>
      <vt:lpstr>Rapid diagnostics </vt:lpstr>
      <vt:lpstr>STI Vaccines </vt:lpstr>
      <vt:lpstr>Therapeutics </vt:lpstr>
      <vt:lpstr>Topical microbicides </vt:lpstr>
      <vt:lpstr>Fundamental characteristics </vt:lpstr>
      <vt:lpstr>Some important  points on HIV prevention </vt:lpstr>
      <vt:lpstr>Post exposure prophylaxis </vt:lpstr>
      <vt:lpstr>Pre exposure prophylaxis </vt:lpstr>
      <vt:lpstr>Universal testing of pregnant mothers for STIs and HIV </vt:lpstr>
      <vt:lpstr>Management of sexual abuse </vt:lpstr>
      <vt:lpstr> Prophylaxis for HIV and STIs after sexual abuse ( best practice)  </vt:lpstr>
      <vt:lpstr>Program science in STI/HIV Prevention </vt:lpstr>
      <vt:lpstr>Slide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in management of STIs and HIV </dc:title>
  <dc:creator>User</dc:creator>
  <cp:lastModifiedBy>User</cp:lastModifiedBy>
  <cp:revision>129</cp:revision>
  <dcterms:created xsi:type="dcterms:W3CDTF">2016-05-10T10:17:30Z</dcterms:created>
  <dcterms:modified xsi:type="dcterms:W3CDTF">2016-08-29T06:00:55Z</dcterms:modified>
</cp:coreProperties>
</file>