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67"/>
  </p:notesMasterIdLst>
  <p:handoutMasterIdLst>
    <p:handoutMasterId r:id="rId68"/>
  </p:handoutMasterIdLst>
  <p:sldIdLst>
    <p:sldId id="256" r:id="rId2"/>
    <p:sldId id="311" r:id="rId3"/>
    <p:sldId id="353" r:id="rId4"/>
    <p:sldId id="351" r:id="rId5"/>
    <p:sldId id="313" r:id="rId6"/>
    <p:sldId id="307" r:id="rId7"/>
    <p:sldId id="402" r:id="rId8"/>
    <p:sldId id="400" r:id="rId9"/>
    <p:sldId id="276" r:id="rId10"/>
    <p:sldId id="314" r:id="rId11"/>
    <p:sldId id="283" r:id="rId12"/>
    <p:sldId id="284" r:id="rId13"/>
    <p:sldId id="302" r:id="rId14"/>
    <p:sldId id="382" r:id="rId15"/>
    <p:sldId id="316" r:id="rId16"/>
    <p:sldId id="359" r:id="rId17"/>
    <p:sldId id="425" r:id="rId18"/>
    <p:sldId id="384" r:id="rId19"/>
    <p:sldId id="393" r:id="rId20"/>
    <p:sldId id="386" r:id="rId21"/>
    <p:sldId id="399" r:id="rId22"/>
    <p:sldId id="390" r:id="rId23"/>
    <p:sldId id="391" r:id="rId24"/>
    <p:sldId id="392" r:id="rId25"/>
    <p:sldId id="401" r:id="rId26"/>
    <p:sldId id="417" r:id="rId27"/>
    <p:sldId id="344" r:id="rId28"/>
    <p:sldId id="346" r:id="rId29"/>
    <p:sldId id="347" r:id="rId30"/>
    <p:sldId id="403" r:id="rId31"/>
    <p:sldId id="348" r:id="rId32"/>
    <p:sldId id="349" r:id="rId33"/>
    <p:sldId id="341" r:id="rId34"/>
    <p:sldId id="342" r:id="rId35"/>
    <p:sldId id="424" r:id="rId36"/>
    <p:sldId id="337" r:id="rId37"/>
    <p:sldId id="407" r:id="rId38"/>
    <p:sldId id="395" r:id="rId39"/>
    <p:sldId id="350" r:id="rId40"/>
    <p:sldId id="396" r:id="rId41"/>
    <p:sldId id="404" r:id="rId42"/>
    <p:sldId id="355" r:id="rId43"/>
    <p:sldId id="321" r:id="rId44"/>
    <p:sldId id="326" r:id="rId45"/>
    <p:sldId id="328" r:id="rId46"/>
    <p:sldId id="263" r:id="rId47"/>
    <p:sldId id="288" r:id="rId48"/>
    <p:sldId id="343" r:id="rId49"/>
    <p:sldId id="380" r:id="rId50"/>
    <p:sldId id="269" r:id="rId51"/>
    <p:sldId id="377" r:id="rId52"/>
    <p:sldId id="423" r:id="rId53"/>
    <p:sldId id="412" r:id="rId54"/>
    <p:sldId id="413" r:id="rId55"/>
    <p:sldId id="414" r:id="rId56"/>
    <p:sldId id="370" r:id="rId57"/>
    <p:sldId id="372" r:id="rId58"/>
    <p:sldId id="373" r:id="rId59"/>
    <p:sldId id="416" r:id="rId60"/>
    <p:sldId id="374" r:id="rId61"/>
    <p:sldId id="421" r:id="rId62"/>
    <p:sldId id="410" r:id="rId63"/>
    <p:sldId id="419" r:id="rId64"/>
    <p:sldId id="420" r:id="rId65"/>
    <p:sldId id="422"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4A68C3-3190-4AC0-A34B-21D1A9519526}" type="datetimeFigureOut">
              <a:rPr lang="en-US" smtClean="0"/>
              <a:t>8/20/2018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F0432C-3AFE-4959-99C6-775EB49154C9}" type="slidenum">
              <a:rPr lang="en-US" smtClean="0"/>
              <a:t>‹#›</a:t>
            </a:fld>
            <a:endParaRPr lang="en-US"/>
          </a:p>
        </p:txBody>
      </p:sp>
    </p:spTree>
    <p:extLst>
      <p:ext uri="{BB962C8B-B14F-4D97-AF65-F5344CB8AC3E}">
        <p14:creationId xmlns:p14="http://schemas.microsoft.com/office/powerpoint/2010/main" val="676611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215186-F0EA-4B10-9864-0E0E009E6C25}" type="datetimeFigureOut">
              <a:rPr lang="en-US" smtClean="0"/>
              <a:pPr/>
              <a:t>8/20/2018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0A8867-45F2-4A8E-BF36-2BD939D1BAED}" type="slidenum">
              <a:rPr lang="en-US" smtClean="0"/>
              <a:pPr/>
              <a:t>‹#›</a:t>
            </a:fld>
            <a:endParaRPr lang="en-US"/>
          </a:p>
        </p:txBody>
      </p:sp>
    </p:spTree>
    <p:extLst>
      <p:ext uri="{BB962C8B-B14F-4D97-AF65-F5344CB8AC3E}">
        <p14:creationId xmlns:p14="http://schemas.microsoft.com/office/powerpoint/2010/main" val="2005896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DAA287F7-48A2-482C-9303-1E2A33EC6A0A}" type="slidenum">
              <a:rPr lang="en-ZA" smtClean="0"/>
              <a:pPr/>
              <a:t>19</a:t>
            </a:fld>
            <a:endParaRPr lang="en-ZA"/>
          </a:p>
        </p:txBody>
      </p:sp>
    </p:spTree>
    <p:extLst>
      <p:ext uri="{BB962C8B-B14F-4D97-AF65-F5344CB8AC3E}">
        <p14:creationId xmlns:p14="http://schemas.microsoft.com/office/powerpoint/2010/main" val="228896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729D9F8-A39D-4BCE-B281-EA34D0BBC93F}" type="slidenum">
              <a:rPr lang="en-US"/>
              <a:pPr/>
              <a:t>23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223630" y="4344025"/>
            <a:ext cx="6336196" cy="4114488"/>
          </a:xfrm>
          <a:noFill/>
          <a:ln/>
        </p:spPr>
        <p:txBody>
          <a:bodyPr/>
          <a:lstStyle/>
          <a:p>
            <a:pPr eaLnBrk="1" hangingPunct="1"/>
            <a:endParaRPr lang="en-US" sz="1000" dirty="0" smtClean="0"/>
          </a:p>
        </p:txBody>
      </p:sp>
    </p:spTree>
    <p:extLst>
      <p:ext uri="{BB962C8B-B14F-4D97-AF65-F5344CB8AC3E}">
        <p14:creationId xmlns:p14="http://schemas.microsoft.com/office/powerpoint/2010/main" val="796572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is based on the 2013 NYS AIDS Institute guideline for </a:t>
            </a:r>
            <a:r>
              <a:rPr lang="en-US" baseline="0" dirty="0" err="1" smtClean="0"/>
              <a:t>nPEP</a:t>
            </a:r>
            <a:r>
              <a:rPr lang="en-US" baseline="0" dirty="0" smtClean="0"/>
              <a:t>.  The CDC has an occupational exposure prophylaxis guideline from 2013, which also lists </a:t>
            </a:r>
            <a:r>
              <a:rPr lang="en-US" baseline="0" dirty="0" err="1" smtClean="0"/>
              <a:t>tenofovir</a:t>
            </a:r>
            <a:r>
              <a:rPr lang="en-US" baseline="0" dirty="0" smtClean="0"/>
              <a:t>/</a:t>
            </a:r>
            <a:r>
              <a:rPr lang="en-US" baseline="0" dirty="0" err="1" smtClean="0"/>
              <a:t>emtricitabine</a:t>
            </a:r>
            <a:r>
              <a:rPr lang="en-US" baseline="0" dirty="0" smtClean="0"/>
              <a:t> and </a:t>
            </a:r>
            <a:r>
              <a:rPr lang="en-US" baseline="0" dirty="0" err="1" smtClean="0"/>
              <a:t>raltegravir</a:t>
            </a:r>
            <a:r>
              <a:rPr lang="en-US" baseline="0" dirty="0" smtClean="0"/>
              <a:t> as the preferred PEP regimen. </a:t>
            </a:r>
            <a:endParaRPr lang="en-US" dirty="0"/>
          </a:p>
        </p:txBody>
      </p:sp>
      <p:sp>
        <p:nvSpPr>
          <p:cNvPr id="4" name="Slide Number Placeholder 3"/>
          <p:cNvSpPr>
            <a:spLocks noGrp="1"/>
          </p:cNvSpPr>
          <p:nvPr>
            <p:ph type="sldNum" sz="quarter" idx="10"/>
          </p:nvPr>
        </p:nvSpPr>
        <p:spPr/>
        <p:txBody>
          <a:bodyPr/>
          <a:lstStyle/>
          <a:p>
            <a:fld id="{E07B51E4-A5D7-F44E-9533-5044EF0B2493}" type="slidenum">
              <a:rPr lang="en-US" smtClean="0"/>
              <a:pPr/>
              <a:t>24</a:t>
            </a:fld>
            <a:endParaRPr lang="en-US"/>
          </a:p>
        </p:txBody>
      </p:sp>
    </p:spTree>
    <p:extLst>
      <p:ext uri="{BB962C8B-B14F-4D97-AF65-F5344CB8AC3E}">
        <p14:creationId xmlns:p14="http://schemas.microsoft.com/office/powerpoint/2010/main" val="3904695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3C3C7AB7-5CD4-4DA9-B59A-0A15BB1E26D7}" type="datetimeFigureOut">
              <a:rPr lang="en-US" smtClean="0"/>
              <a:pPr/>
              <a:t>8/20/2018</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276233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C7AB7-5CD4-4DA9-B59A-0A15BB1E26D7}"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14865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C7AB7-5CD4-4DA9-B59A-0A15BB1E26D7}"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41414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C7AB7-5CD4-4DA9-B59A-0A15BB1E26D7}"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6376E-F40C-4595-AC3D-FB0C2C008DBA}"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940699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C7AB7-5CD4-4DA9-B59A-0A15BB1E26D7}"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3008159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3C7AB7-5CD4-4DA9-B59A-0A15BB1E26D7}" type="datetimeFigureOut">
              <a:rPr lang="en-US" smtClean="0"/>
              <a:pPr/>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548543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3C7AB7-5CD4-4DA9-B59A-0A15BB1E26D7}" type="datetimeFigureOut">
              <a:rPr lang="en-US" smtClean="0"/>
              <a:pPr/>
              <a:t>8/20/2018</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2593342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3C7AB7-5CD4-4DA9-B59A-0A15BB1E26D7}"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27026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3C7AB7-5CD4-4DA9-B59A-0A15BB1E26D7}"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209810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3C3C7AB7-5CD4-4DA9-B59A-0A15BB1E26D7}" type="datetimeFigureOut">
              <a:rPr lang="en-US" smtClean="0"/>
              <a:pPr/>
              <a:t>8/20/2018</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81604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3C7AB7-5CD4-4DA9-B59A-0A15BB1E26D7}"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227437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3C7AB7-5CD4-4DA9-B59A-0A15BB1E26D7}"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105691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3C7AB7-5CD4-4DA9-B59A-0A15BB1E26D7}" type="datetimeFigureOut">
              <a:rPr lang="en-US" smtClean="0"/>
              <a:pPr/>
              <a:t>8/20/2018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289537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3C7AB7-5CD4-4DA9-B59A-0A15BB1E26D7}" type="datetimeFigureOut">
              <a:rPr lang="en-US" smtClean="0"/>
              <a:pPr/>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5132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C7AB7-5CD4-4DA9-B59A-0A15BB1E26D7}" type="datetimeFigureOut">
              <a:rPr lang="en-US" smtClean="0"/>
              <a:pPr/>
              <a:t>8/20/2018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363582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C7AB7-5CD4-4DA9-B59A-0A15BB1E26D7}"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408540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C7AB7-5CD4-4DA9-B59A-0A15BB1E26D7}"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6376E-F40C-4595-AC3D-FB0C2C008DBA}" type="slidenum">
              <a:rPr lang="en-US" smtClean="0"/>
              <a:pPr/>
              <a:t>‹#›</a:t>
            </a:fld>
            <a:endParaRPr lang="en-US"/>
          </a:p>
        </p:txBody>
      </p:sp>
    </p:spTree>
    <p:extLst>
      <p:ext uri="{BB962C8B-B14F-4D97-AF65-F5344CB8AC3E}">
        <p14:creationId xmlns:p14="http://schemas.microsoft.com/office/powerpoint/2010/main" val="161848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3C7AB7-5CD4-4DA9-B59A-0A15BB1E26D7}" type="datetimeFigureOut">
              <a:rPr lang="en-US" smtClean="0"/>
              <a:pPr/>
              <a:t>8/20/2018</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E6376E-F40C-4595-AC3D-FB0C2C008DBA}" type="slidenum">
              <a:rPr lang="en-US" smtClean="0"/>
              <a:pPr/>
              <a:t>‹#›</a:t>
            </a:fld>
            <a:endParaRPr lang="en-US"/>
          </a:p>
        </p:txBody>
      </p:sp>
    </p:spTree>
    <p:extLst>
      <p:ext uri="{BB962C8B-B14F-4D97-AF65-F5344CB8AC3E}">
        <p14:creationId xmlns:p14="http://schemas.microsoft.com/office/powerpoint/2010/main" val="263538628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14300" dist="38100" dir="2700000" algn="tl">
              <a:srgbClr val="000000">
                <a:alpha val="26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27000" dist="38100" dir="2700000" algn="tl">
              <a:srgbClr val="000000">
                <a:alpha val="33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27000" dist="38100" dir="2700000" algn="tl">
              <a:srgbClr val="000000">
                <a:alpha val="33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27000" dist="38100" dir="2700000" algn="tl">
              <a:srgbClr val="000000">
                <a:alpha val="33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27000" dist="38100" dir="2700000" algn="tl">
              <a:srgbClr val="000000">
                <a:alpha val="33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27000" dist="38100" dir="2700000" algn="tl">
              <a:srgbClr val="000000">
                <a:alpha val="33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cdc.gov/hiv/pdf/prepguidelines2014.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hyperlink" Target="https://www.cancer.gov/Common/PopUps/popDefinition.aspx?id=CDR0000767621&amp;version=Patient&amp;language=English" TargetMode="External"/><Relationship Id="rId2" Type="http://schemas.openxmlformats.org/officeDocument/2006/relationships/hyperlink" Target="https://www.cancer.gov/Common/PopUps/popDefinition.aspx?id=CDR0000661954&amp;version=Patient&amp;language=English" TargetMode="External"/><Relationship Id="rId1" Type="http://schemas.openxmlformats.org/officeDocument/2006/relationships/slideLayout" Target="../slideLayouts/slideLayout2.xml"/><Relationship Id="rId6" Type="http://schemas.openxmlformats.org/officeDocument/2006/relationships/hyperlink" Target="https://www.cancer.gov/Common/PopUps/popDefinition.aspx?id=CDR0000444973&amp;version=Patient&amp;language=English" TargetMode="External"/><Relationship Id="rId5" Type="http://schemas.openxmlformats.org/officeDocument/2006/relationships/hyperlink" Target="https://www.cancer.gov/Common/PopUps/popDefinition.aspx?id=CDR0000753083&amp;version=Patient&amp;language=English" TargetMode="External"/><Relationship Id="rId4" Type="http://schemas.openxmlformats.org/officeDocument/2006/relationships/hyperlink" Target="https://www.cancer.gov/Common/PopUps/popDefinition.aspx?id=CDR0000658364&amp;version=Patient&amp;language=English"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hyperlink" Target="https://www.aids.gov/hiv-aids-basics/prevention/reduce-your-risk/pre-exposure-prophylaxi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x.doi.org/10.7774/cevr.2016.5.1.6" TargetMode="External"/><Relationship Id="rId2" Type="http://schemas.openxmlformats.org/officeDocument/2006/relationships/hyperlink" Target="https://www.ncbi.nlm.nih.gov/pmc/articles/PMC4742600/"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niaid.nih.gov/diseases" TargetMode="External"/><Relationship Id="rId2" Type="http://schemas.openxmlformats.org/officeDocument/2006/relationships/hyperlink" Target="http://www.cochrane.org/.../STI_topical-microbicides-for-prevention-of-sexually-transmitted"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Prevention strategies in STI care </a:t>
            </a:r>
            <a:endParaRPr lang="en-US" dirty="0"/>
          </a:p>
        </p:txBody>
      </p:sp>
      <p:sp>
        <p:nvSpPr>
          <p:cNvPr id="3" name="Subtitle 2"/>
          <p:cNvSpPr>
            <a:spLocks noGrp="1"/>
          </p:cNvSpPr>
          <p:nvPr>
            <p:ph type="subTitle" idx="1"/>
          </p:nvPr>
        </p:nvSpPr>
        <p:spPr/>
        <p:txBody>
          <a:bodyPr/>
          <a:lstStyle/>
          <a:p>
            <a:r>
              <a:rPr lang="en-US" dirty="0" err="1" smtClean="0"/>
              <a:t>Dr</a:t>
            </a:r>
            <a:r>
              <a:rPr lang="en-US" dirty="0" smtClean="0"/>
              <a:t> </a:t>
            </a:r>
            <a:r>
              <a:rPr lang="en-US" dirty="0" err="1" smtClean="0"/>
              <a:t>Jayadarie</a:t>
            </a:r>
            <a:r>
              <a:rPr lang="en-US" dirty="0" smtClean="0"/>
              <a:t> </a:t>
            </a:r>
            <a:r>
              <a:rPr lang="en-US" dirty="0" err="1" smtClean="0"/>
              <a:t>Ranatunga</a:t>
            </a:r>
            <a:endParaRPr lang="en-US" dirty="0" smtClean="0"/>
          </a:p>
          <a:p>
            <a:r>
              <a:rPr lang="en-US" dirty="0" smtClean="0"/>
              <a:t>Consultant </a:t>
            </a:r>
            <a:r>
              <a:rPr lang="en-US" dirty="0" err="1" smtClean="0"/>
              <a:t>Venereologist</a:t>
            </a:r>
            <a:endParaRPr lang="en-US" dirty="0" smtClean="0"/>
          </a:p>
          <a:p>
            <a:r>
              <a:rPr lang="en-US" dirty="0" smtClean="0"/>
              <a:t>Teaching Hospital/ </a:t>
            </a:r>
            <a:r>
              <a:rPr lang="en-US" dirty="0" err="1" smtClean="0"/>
              <a:t>Ragama</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interventions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Aims at changing individual level modifiable factors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Increased infectivity or increased susceptibility </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Intervention may be biological or behavioral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level interventions </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Most evaluated type of intervention  </a:t>
            </a:r>
          </a:p>
          <a:p>
            <a:r>
              <a:rPr lang="en-US" dirty="0" smtClean="0"/>
              <a:t>Because GLIs work with a group – typically 6-12 people/group –Have been shown to be effective in many risk groups </a:t>
            </a:r>
          </a:p>
          <a:p>
            <a:r>
              <a:rPr lang="en-US" dirty="0" smtClean="0"/>
              <a:t>The group members need to have enough in common for the intervention to be relevant </a:t>
            </a:r>
          </a:p>
          <a:p>
            <a:r>
              <a:rPr lang="en-US" dirty="0" smtClean="0"/>
              <a:t>Youth  </a:t>
            </a:r>
          </a:p>
          <a:p>
            <a:r>
              <a:rPr lang="en-US" dirty="0" smtClean="0"/>
              <a:t>Men who have sex with men (MSM) </a:t>
            </a:r>
          </a:p>
          <a:p>
            <a:r>
              <a:rPr lang="en-US" dirty="0" smtClean="0"/>
              <a:t>Injection drug users (IDUs) </a:t>
            </a:r>
          </a:p>
          <a:p>
            <a:r>
              <a:rPr lang="en-US" dirty="0" smtClean="0"/>
              <a:t>Persons living with HIV </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level interventions </a:t>
            </a:r>
            <a:endParaRPr lang="en-US" dirty="0"/>
          </a:p>
        </p:txBody>
      </p:sp>
      <p:sp>
        <p:nvSpPr>
          <p:cNvPr id="3" name="Content Placeholder 2"/>
          <p:cNvSpPr>
            <a:spLocks noGrp="1"/>
          </p:cNvSpPr>
          <p:nvPr>
            <p:ph idx="1"/>
          </p:nvPr>
        </p:nvSpPr>
        <p:spPr/>
        <p:txBody>
          <a:bodyPr>
            <a:normAutofit/>
          </a:bodyPr>
          <a:lstStyle/>
          <a:p>
            <a:r>
              <a:rPr lang="en-US" dirty="0" smtClean="0"/>
              <a:t>The reach is very extensive</a:t>
            </a:r>
          </a:p>
          <a:p>
            <a:r>
              <a:rPr lang="en-US" b="1" dirty="0" smtClean="0"/>
              <a:t>Goals </a:t>
            </a:r>
          </a:p>
          <a:p>
            <a:pPr marL="514350" indent="-514350">
              <a:buFont typeface="+mj-lt"/>
              <a:buAutoNum type="arabicPeriod"/>
            </a:pPr>
            <a:r>
              <a:rPr lang="en-US" dirty="0" smtClean="0"/>
              <a:t> Changing community norms, </a:t>
            </a:r>
          </a:p>
          <a:p>
            <a:pPr marL="514350" indent="-514350">
              <a:buFont typeface="+mj-lt"/>
              <a:buAutoNum type="arabicPeriod"/>
            </a:pPr>
            <a:r>
              <a:rPr lang="en-US" dirty="0" smtClean="0"/>
              <a:t>Reaching those that do not come into services /clinics for care, </a:t>
            </a:r>
          </a:p>
          <a:p>
            <a:pPr marL="514350" indent="-514350">
              <a:buFont typeface="+mj-lt"/>
              <a:buAutoNum type="arabicPeriod"/>
            </a:pPr>
            <a:r>
              <a:rPr lang="en-US" dirty="0" smtClean="0"/>
              <a:t> Empower community members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Broader community level interventions </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pPr>
              <a:lnSpc>
                <a:spcPct val="200000"/>
              </a:lnSpc>
            </a:pPr>
            <a:r>
              <a:rPr lang="en-US" dirty="0" smtClean="0"/>
              <a:t>Mass media campaigns  </a:t>
            </a:r>
          </a:p>
          <a:p>
            <a:pPr>
              <a:lnSpc>
                <a:spcPct val="200000"/>
              </a:lnSpc>
            </a:pPr>
            <a:r>
              <a:rPr lang="en-US" dirty="0" smtClean="0"/>
              <a:t>Social marketing </a:t>
            </a:r>
          </a:p>
          <a:p>
            <a:pPr>
              <a:lnSpc>
                <a:spcPct val="200000"/>
              </a:lnSpc>
            </a:pPr>
            <a:r>
              <a:rPr lang="en-US" dirty="0" smtClean="0"/>
              <a:t>Community mobilization </a:t>
            </a:r>
          </a:p>
          <a:p>
            <a:pPr>
              <a:lnSpc>
                <a:spcPct val="200000"/>
              </a:lnSpc>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interventions </a:t>
            </a:r>
            <a:endParaRPr lang="en-US" dirty="0"/>
          </a:p>
        </p:txBody>
      </p:sp>
      <p:sp>
        <p:nvSpPr>
          <p:cNvPr id="3" name="Content Placeholder 2"/>
          <p:cNvSpPr>
            <a:spLocks noGrp="1"/>
          </p:cNvSpPr>
          <p:nvPr>
            <p:ph idx="1"/>
          </p:nvPr>
        </p:nvSpPr>
        <p:spPr/>
        <p:txBody>
          <a:bodyPr>
            <a:noAutofit/>
          </a:bodyPr>
          <a:lstStyle/>
          <a:p>
            <a:pPr>
              <a:buNone/>
            </a:pPr>
            <a:r>
              <a:rPr lang="en-US" dirty="0" smtClean="0"/>
              <a:t>Prevention efforts must  be  addressed as part of a broader effort to end social inequality or to promote social change</a:t>
            </a:r>
            <a:r>
              <a:rPr lang="en-US" dirty="0" smtClean="0"/>
              <a:t>.</a:t>
            </a:r>
            <a:endParaRPr lang="en-US" dirty="0" smtClean="0"/>
          </a:p>
          <a:p>
            <a:r>
              <a:rPr lang="en-US" dirty="0" smtClean="0"/>
              <a:t>Community </a:t>
            </a:r>
            <a:r>
              <a:rPr lang="en-US" dirty="0" err="1" smtClean="0"/>
              <a:t>mobilisation</a:t>
            </a:r>
            <a:r>
              <a:rPr lang="en-US" dirty="0" smtClean="0"/>
              <a:t> </a:t>
            </a:r>
          </a:p>
          <a:p>
            <a:r>
              <a:rPr lang="en-US" dirty="0" smtClean="0"/>
              <a:t>Integration of HIV services with STI and reproductive health services or more broader sexual health services </a:t>
            </a:r>
          </a:p>
          <a:p>
            <a:r>
              <a:rPr lang="en-US" dirty="0" smtClean="0"/>
              <a:t>Changing of laws and policies </a:t>
            </a:r>
          </a:p>
          <a:p>
            <a:r>
              <a:rPr lang="en-US" dirty="0" smtClean="0"/>
              <a:t>Economic and educational interventions </a:t>
            </a:r>
          </a:p>
          <a:p>
            <a:pPr>
              <a:buNone/>
            </a:pPr>
            <a:endParaRPr lang="en-US" dirty="0" smtClean="0"/>
          </a:p>
          <a:p>
            <a:pPr>
              <a:buNone/>
            </a:pPr>
            <a:r>
              <a:rPr lang="en-US" dirty="0" smtClean="0"/>
              <a:t> </a:t>
            </a:r>
            <a:r>
              <a:rPr lang="en-US" b="1" dirty="0" smtClean="0"/>
              <a:t>it is well  understood that structural interventions are difficult to implement but long lasting than individual interventions  </a:t>
            </a:r>
            <a:br>
              <a:rPr lang="en-US" b="1" dirty="0" smtClean="0"/>
            </a:b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t>
            </a:r>
            <a:r>
              <a:rPr lang="en-US" dirty="0" err="1" smtClean="0"/>
              <a:t>vs</a:t>
            </a:r>
            <a:r>
              <a:rPr lang="en-US" dirty="0" smtClean="0"/>
              <a:t> structural </a:t>
            </a:r>
            <a:endParaRPr lang="en-US" dirty="0"/>
          </a:p>
        </p:txBody>
      </p:sp>
      <p:sp>
        <p:nvSpPr>
          <p:cNvPr id="3" name="Content Placeholder 2"/>
          <p:cNvSpPr>
            <a:spLocks noGrp="1"/>
          </p:cNvSpPr>
          <p:nvPr>
            <p:ph idx="1"/>
          </p:nvPr>
        </p:nvSpPr>
        <p:spPr/>
        <p:txBody>
          <a:bodyPr/>
          <a:lstStyle/>
          <a:p>
            <a:r>
              <a:rPr lang="en-US" dirty="0" smtClean="0"/>
              <a:t>Individual-focused approaches assume that the relationship between individuals and society is one in which individuals have considerable autonomy to make and act on their choices, </a:t>
            </a:r>
          </a:p>
          <a:p>
            <a:r>
              <a:rPr lang="en-US" dirty="0" smtClean="0"/>
              <a:t>Structural approaches view individual agency as constrained or shaped by social structures.</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Biomedical interventions </a:t>
            </a:r>
            <a:endParaRPr lang="en-US" dirty="0"/>
          </a:p>
        </p:txBody>
      </p:sp>
      <p:sp>
        <p:nvSpPr>
          <p:cNvPr id="3" name="Content Placeholder 2"/>
          <p:cNvSpPr>
            <a:spLocks noGrp="1"/>
          </p:cNvSpPr>
          <p:nvPr>
            <p:ph idx="1"/>
          </p:nvPr>
        </p:nvSpPr>
        <p:spPr/>
        <p:txBody>
          <a:bodyPr>
            <a:normAutofit fontScale="47500" lnSpcReduction="20000"/>
          </a:bodyPr>
          <a:lstStyle/>
          <a:p>
            <a:r>
              <a:rPr lang="en-US" sz="5100" dirty="0" err="1" smtClean="0"/>
              <a:t>PrEP</a:t>
            </a:r>
            <a:endParaRPr lang="en-US" sz="5100" dirty="0" smtClean="0"/>
          </a:p>
          <a:p>
            <a:r>
              <a:rPr lang="en-US" sz="5100" dirty="0" smtClean="0"/>
              <a:t>Post-exposure prophylaxis</a:t>
            </a:r>
          </a:p>
          <a:p>
            <a:r>
              <a:rPr lang="en-US" sz="5100" dirty="0" smtClean="0"/>
              <a:t>Treatment as prevention</a:t>
            </a:r>
          </a:p>
          <a:p>
            <a:r>
              <a:rPr lang="en-US" sz="5100" dirty="0" smtClean="0"/>
              <a:t>Suppressive therapy for HSV </a:t>
            </a:r>
          </a:p>
          <a:p>
            <a:r>
              <a:rPr lang="en-US" sz="5100" dirty="0" smtClean="0"/>
              <a:t>Diagnosis and treatment of sexually transmitted infections</a:t>
            </a:r>
          </a:p>
          <a:p>
            <a:r>
              <a:rPr lang="en-US" sz="5100" dirty="0" smtClean="0"/>
              <a:t>Prevention of mother-to-child transmission of HIV</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Biomedical interventions </a:t>
            </a:r>
            <a:endParaRPr lang="en-US" dirty="0"/>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89726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dirty="0" smtClean="0"/>
              <a:t>Pre exposure prophylaxis (</a:t>
            </a:r>
            <a:r>
              <a:rPr lang="en-US" dirty="0" err="1" smtClean="0"/>
              <a:t>PrEP</a:t>
            </a:r>
            <a:r>
              <a:rPr lang="en-US" dirty="0" smtClean="0"/>
              <a:t>) </a:t>
            </a:r>
            <a:endParaRPr lang="en-US" sz="2700" dirty="0"/>
          </a:p>
        </p:txBody>
      </p:sp>
      <p:sp>
        <p:nvSpPr>
          <p:cNvPr id="3" name="Content Placeholder 2"/>
          <p:cNvSpPr>
            <a:spLocks noGrp="1"/>
          </p:cNvSpPr>
          <p:nvPr>
            <p:ph idx="1"/>
          </p:nvPr>
        </p:nvSpPr>
        <p:spPr/>
        <p:txBody>
          <a:bodyPr>
            <a:normAutofit fontScale="85000" lnSpcReduction="10000"/>
          </a:bodyPr>
          <a:lstStyle/>
          <a:p>
            <a:r>
              <a:rPr lang="en-US" dirty="0" smtClean="0"/>
              <a:t> Is an HIV prevention intervention whereby an HIV-negative individual takes antiretroviral medications (ARVs) regularly in order to reduce their risk of contracting HIV.</a:t>
            </a:r>
          </a:p>
          <a:p>
            <a:r>
              <a:rPr lang="en-US" dirty="0" smtClean="0"/>
              <a:t> An example medication for </a:t>
            </a:r>
            <a:r>
              <a:rPr lang="en-US" dirty="0" err="1" smtClean="0"/>
              <a:t>PrEP</a:t>
            </a:r>
            <a:r>
              <a:rPr lang="en-US" dirty="0" smtClean="0"/>
              <a:t> is </a:t>
            </a:r>
            <a:r>
              <a:rPr lang="en-US" dirty="0" err="1" smtClean="0"/>
              <a:t>Truvada</a:t>
            </a:r>
            <a:r>
              <a:rPr lang="en-US" dirty="0" smtClean="0"/>
              <a:t>, an ARV containing </a:t>
            </a:r>
            <a:r>
              <a:rPr lang="en-US" dirty="0" err="1" smtClean="0"/>
              <a:t>tenofovir</a:t>
            </a:r>
            <a:r>
              <a:rPr lang="en-US" dirty="0" smtClean="0"/>
              <a:t> </a:t>
            </a:r>
            <a:r>
              <a:rPr lang="en-US" dirty="0" err="1" smtClean="0"/>
              <a:t>disoproxil</a:t>
            </a:r>
            <a:r>
              <a:rPr lang="en-US" dirty="0" smtClean="0"/>
              <a:t> </a:t>
            </a:r>
            <a:r>
              <a:rPr lang="en-US" dirty="0" err="1" smtClean="0"/>
              <a:t>fumarate</a:t>
            </a:r>
            <a:r>
              <a:rPr lang="en-US" dirty="0" smtClean="0"/>
              <a:t> and </a:t>
            </a:r>
            <a:r>
              <a:rPr lang="en-US" dirty="0" err="1" smtClean="0"/>
              <a:t>emtricitabine</a:t>
            </a:r>
            <a:r>
              <a:rPr lang="en-US" dirty="0" smtClean="0"/>
              <a:t> (TDF/FTC). </a:t>
            </a:r>
          </a:p>
          <a:p>
            <a:r>
              <a:rPr lang="en-US" dirty="0" err="1" smtClean="0"/>
              <a:t>Truvada</a:t>
            </a:r>
            <a:r>
              <a:rPr lang="en-US" dirty="0" smtClean="0"/>
              <a:t> was approved as </a:t>
            </a:r>
            <a:r>
              <a:rPr lang="en-US" dirty="0" err="1" smtClean="0"/>
              <a:t>PrEP</a:t>
            </a:r>
            <a:r>
              <a:rPr lang="en-US" dirty="0" smtClean="0"/>
              <a:t> by the United States Food and Drug Administration (USFDA) in 2012. </a:t>
            </a:r>
          </a:p>
          <a:p>
            <a:r>
              <a:rPr lang="en-US" dirty="0" smtClean="0"/>
              <a:t>Clinical trials have shown that </a:t>
            </a:r>
            <a:r>
              <a:rPr lang="en-US" dirty="0" err="1" smtClean="0"/>
              <a:t>PrEP</a:t>
            </a:r>
            <a:r>
              <a:rPr lang="en-US" dirty="0" smtClean="0"/>
              <a:t> reduced risk of HIV acquisition by 44% to 80%.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1"/>
          <p:cNvSpPr>
            <a:spLocks noChangeArrowheads="1"/>
          </p:cNvSpPr>
          <p:nvPr/>
        </p:nvSpPr>
        <p:spPr bwMode="auto">
          <a:xfrm>
            <a:off x="4618271" y="6479600"/>
            <a:ext cx="17584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600" b="1" dirty="0">
                <a:solidFill>
                  <a:srgbClr val="000000"/>
                </a:solidFill>
                <a:latin typeface="Arial" pitchFamily="34" charset="0"/>
                <a:cs typeface="Arial" pitchFamily="34" charset="0"/>
              </a:rPr>
              <a:t> </a:t>
            </a:r>
            <a:r>
              <a:rPr lang="en-US" sz="1600" b="1" dirty="0" smtClean="0">
                <a:solidFill>
                  <a:srgbClr val="000000"/>
                </a:solidFill>
                <a:latin typeface="Arial" pitchFamily="34" charset="0"/>
                <a:cs typeface="Arial" pitchFamily="34" charset="0"/>
              </a:rPr>
              <a:t>Effectiveness (%)</a:t>
            </a:r>
            <a:endParaRPr lang="en-US" b="1" dirty="0">
              <a:solidFill>
                <a:srgbClr val="FFFFFF"/>
              </a:solidFill>
              <a:latin typeface="Arial" pitchFamily="34" charset="0"/>
              <a:cs typeface="Arial" pitchFamily="34" charset="0"/>
            </a:endParaRPr>
          </a:p>
        </p:txBody>
      </p:sp>
      <p:sp>
        <p:nvSpPr>
          <p:cNvPr id="10" name="Rectangle 47"/>
          <p:cNvSpPr>
            <a:spLocks noChangeArrowheads="1"/>
          </p:cNvSpPr>
          <p:nvPr/>
        </p:nvSpPr>
        <p:spPr bwMode="auto">
          <a:xfrm>
            <a:off x="488070" y="688260"/>
            <a:ext cx="6123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200" dirty="0">
                <a:solidFill>
                  <a:srgbClr val="000000"/>
                </a:solidFill>
                <a:latin typeface="Arial" panose="020B0604020202020204" pitchFamily="34" charset="0"/>
                <a:cs typeface="Arial" pitchFamily="34" charset="0"/>
              </a:rPr>
              <a:t> </a:t>
            </a:r>
            <a:r>
              <a:rPr lang="en-US" sz="1600" b="1" u="sng" dirty="0">
                <a:solidFill>
                  <a:srgbClr val="000000"/>
                </a:solidFill>
                <a:latin typeface="Arial" pitchFamily="34" charset="0"/>
                <a:cs typeface="Arial" pitchFamily="34" charset="0"/>
              </a:rPr>
              <a:t>Study</a:t>
            </a:r>
            <a:endParaRPr lang="en-US" sz="1400" b="1" u="sng" dirty="0">
              <a:solidFill>
                <a:srgbClr val="FFFFFF"/>
              </a:solidFill>
              <a:latin typeface="Arial" pitchFamily="34" charset="0"/>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797200787"/>
              </p:ext>
            </p:extLst>
          </p:nvPr>
        </p:nvGraphicFramePr>
        <p:xfrm>
          <a:off x="2270036" y="6170380"/>
          <a:ext cx="5614466" cy="528320"/>
        </p:xfrm>
        <a:graphic>
          <a:graphicData uri="http://schemas.openxmlformats.org/drawingml/2006/table">
            <a:tbl>
              <a:tblPr firstRow="1" bandRow="1">
                <a:tableStyleId>{5C22544A-7EE6-4342-B048-85BDC9FD1C3A}</a:tableStyleId>
              </a:tblPr>
              <a:tblGrid>
                <a:gridCol w="215941"/>
                <a:gridCol w="215941"/>
                <a:gridCol w="215941"/>
                <a:gridCol w="215941"/>
                <a:gridCol w="215941"/>
                <a:gridCol w="215941"/>
                <a:gridCol w="215941"/>
                <a:gridCol w="215941"/>
                <a:gridCol w="215941"/>
                <a:gridCol w="215941"/>
                <a:gridCol w="215941"/>
                <a:gridCol w="215941"/>
                <a:gridCol w="215941"/>
                <a:gridCol w="215941"/>
                <a:gridCol w="215941"/>
                <a:gridCol w="215941"/>
                <a:gridCol w="215941"/>
                <a:gridCol w="215941"/>
                <a:gridCol w="215941"/>
                <a:gridCol w="215941"/>
                <a:gridCol w="215941"/>
                <a:gridCol w="215941"/>
                <a:gridCol w="215941"/>
                <a:gridCol w="215941"/>
                <a:gridCol w="215941"/>
                <a:gridCol w="215941"/>
              </a:tblGrid>
              <a:tr h="0">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44016">
                <a:tc gridSpan="2">
                  <a:txBody>
                    <a:bodyPr/>
                    <a:lstStyle/>
                    <a:p>
                      <a:pPr algn="ct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ZA" sz="1050" dirty="0" smtClean="0"/>
                        <a:t>-130</a:t>
                      </a: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ZA" sz="1050" dirty="0" smtClean="0"/>
                        <a:t>-60</a:t>
                      </a: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ZA" sz="1050" dirty="0" smtClean="0"/>
                        <a:t>-40</a:t>
                      </a: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ZA" sz="1050" dirty="0" smtClean="0"/>
                        <a:t>-20</a:t>
                      </a: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ZA" sz="1050" dirty="0" smtClean="0"/>
                        <a:t>0</a:t>
                      </a: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ZA" sz="1050" dirty="0" smtClean="0"/>
                        <a:t>20</a:t>
                      </a: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ZA" sz="1050" dirty="0" smtClean="0"/>
                        <a:t>40</a:t>
                      </a: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ZA" sz="1050" dirty="0" smtClean="0"/>
                        <a:t>60</a:t>
                      </a: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ZA" sz="1050" dirty="0" smtClean="0"/>
                        <a:t>80</a:t>
                      </a: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ZA" sz="1050" dirty="0" smtClean="0"/>
                        <a:t>100</a:t>
                      </a: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2" name="Straight Connector 11"/>
          <p:cNvCxnSpPr/>
          <p:nvPr/>
        </p:nvCxnSpPr>
        <p:spPr>
          <a:xfrm>
            <a:off x="5500712" y="948197"/>
            <a:ext cx="0" cy="52947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Line 27"/>
          <p:cNvSpPr>
            <a:spLocks noChangeShapeType="1"/>
          </p:cNvSpPr>
          <p:nvPr/>
        </p:nvSpPr>
        <p:spPr bwMode="auto">
          <a:xfrm flipH="1" flipV="1">
            <a:off x="7664480" y="951055"/>
            <a:ext cx="0" cy="530666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ZA" sz="1050">
              <a:solidFill>
                <a:srgbClr val="FFFFFF"/>
              </a:solidFill>
              <a:latin typeface="Arial" panose="020B0604020202020204" pitchFamily="34" charset="0"/>
              <a:cs typeface="Arial" panose="020B0604020202020204" pitchFamily="34" charset="0"/>
            </a:endParaRPr>
          </a:p>
        </p:txBody>
      </p:sp>
      <p:sp>
        <p:nvSpPr>
          <p:cNvPr id="14" name="Rectangle 48"/>
          <p:cNvSpPr>
            <a:spLocks noChangeArrowheads="1"/>
          </p:cNvSpPr>
          <p:nvPr/>
        </p:nvSpPr>
        <p:spPr bwMode="auto">
          <a:xfrm>
            <a:off x="7680893" y="741878"/>
            <a:ext cx="1282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a:solidFill>
                  <a:srgbClr val="000000"/>
                </a:solidFill>
                <a:latin typeface="Arial" panose="020B0604020202020204" pitchFamily="34" charset="0"/>
                <a:cs typeface="Arial" panose="020B0604020202020204" pitchFamily="34" charset="0"/>
              </a:rPr>
              <a:t> </a:t>
            </a:r>
            <a:r>
              <a:rPr lang="en-US" sz="1400" b="1" u="sng" dirty="0">
                <a:solidFill>
                  <a:srgbClr val="000000"/>
                </a:solidFill>
                <a:latin typeface="Arial" panose="020B0604020202020204" pitchFamily="34" charset="0"/>
                <a:cs typeface="Arial" panose="020B0604020202020204" pitchFamily="34" charset="0"/>
              </a:rPr>
              <a:t>Effect size (CI)</a:t>
            </a:r>
          </a:p>
        </p:txBody>
      </p:sp>
      <p:grpSp>
        <p:nvGrpSpPr>
          <p:cNvPr id="2" name="Group 14"/>
          <p:cNvGrpSpPr/>
          <p:nvPr/>
        </p:nvGrpSpPr>
        <p:grpSpPr>
          <a:xfrm>
            <a:off x="534211" y="5455679"/>
            <a:ext cx="8348935" cy="384721"/>
            <a:chOff x="159622" y="5914991"/>
            <a:chExt cx="8348935" cy="384721"/>
          </a:xfrm>
        </p:grpSpPr>
        <p:sp>
          <p:nvSpPr>
            <p:cNvPr id="16" name="Line 63"/>
            <p:cNvSpPr>
              <a:spLocks noChangeShapeType="1"/>
            </p:cNvSpPr>
            <p:nvPr/>
          </p:nvSpPr>
          <p:spPr bwMode="auto">
            <a:xfrm>
              <a:off x="4675424" y="6089861"/>
              <a:ext cx="1324474" cy="4203"/>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ZA" sz="2000">
                <a:solidFill>
                  <a:srgbClr val="FFFFFF"/>
                </a:solidFill>
                <a:latin typeface="Arial" panose="020B0604020202020204" pitchFamily="34" charset="0"/>
                <a:cs typeface="Arial" pitchFamily="34" charset="0"/>
              </a:endParaRPr>
            </a:p>
          </p:txBody>
        </p:sp>
        <p:sp>
          <p:nvSpPr>
            <p:cNvPr id="17" name="Rectangle 64"/>
            <p:cNvSpPr>
              <a:spLocks noChangeArrowheads="1"/>
            </p:cNvSpPr>
            <p:nvPr/>
          </p:nvSpPr>
          <p:spPr bwMode="auto">
            <a:xfrm>
              <a:off x="5406417" y="6046962"/>
              <a:ext cx="90000" cy="90000"/>
            </a:xfrm>
            <a:prstGeom prst="rect">
              <a:avLst/>
            </a:prstGeom>
            <a:solidFill>
              <a:srgbClr val="4FA5AE"/>
            </a:solidFill>
            <a:ln w="4763">
              <a:solidFill>
                <a:srgbClr val="000000"/>
              </a:solidFill>
              <a:miter lim="800000"/>
              <a:headEnd/>
              <a:tailEnd/>
            </a:ln>
          </p:spPr>
          <p:txBody>
            <a:bodyPr/>
            <a:lstStyle/>
            <a:p>
              <a:pPr fontAlgn="base">
                <a:spcBef>
                  <a:spcPct val="0"/>
                </a:spcBef>
                <a:spcAft>
                  <a:spcPct val="0"/>
                </a:spcAft>
              </a:pPr>
              <a:endParaRPr lang="en-US" sz="2000">
                <a:solidFill>
                  <a:srgbClr val="FFFFFF"/>
                </a:solidFill>
                <a:latin typeface="Arial" panose="020B0604020202020204" pitchFamily="34" charset="0"/>
                <a:cs typeface="Arial" pitchFamily="34" charset="0"/>
              </a:endParaRPr>
            </a:p>
          </p:txBody>
        </p:sp>
        <p:sp>
          <p:nvSpPr>
            <p:cNvPr id="18" name="Rectangle 62"/>
            <p:cNvSpPr>
              <a:spLocks noChangeArrowheads="1"/>
            </p:cNvSpPr>
            <p:nvPr/>
          </p:nvSpPr>
          <p:spPr bwMode="auto">
            <a:xfrm>
              <a:off x="159622" y="5914991"/>
              <a:ext cx="4416636"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en-US" sz="1400" b="1" dirty="0" smtClean="0">
                  <a:solidFill>
                    <a:schemeClr val="accent1"/>
                  </a:solidFill>
                  <a:latin typeface="Arial" panose="020B0604020202020204" pitchFamily="34" charset="0"/>
                  <a:cs typeface="Arial" pitchFamily="34" charset="0"/>
                </a:rPr>
                <a:t>MTN003/VOICE – daily Tenofovir gel</a:t>
              </a:r>
              <a:endParaRPr lang="en-US" sz="1400" b="1" dirty="0">
                <a:solidFill>
                  <a:schemeClr val="accent1"/>
                </a:solidFill>
                <a:latin typeface="Arial" pitchFamily="34" charset="0"/>
                <a:cs typeface="Arial" pitchFamily="34" charset="0"/>
              </a:endParaRPr>
            </a:p>
            <a:p>
              <a:pPr fontAlgn="base">
                <a:spcBef>
                  <a:spcPct val="0"/>
                </a:spcBef>
                <a:spcAft>
                  <a:spcPct val="0"/>
                </a:spcAft>
              </a:pPr>
              <a:r>
                <a:rPr lang="en-US" sz="1100" dirty="0" smtClean="0">
                  <a:solidFill>
                    <a:schemeClr val="accent1"/>
                  </a:solidFill>
                  <a:latin typeface="Arial" pitchFamily="34" charset="0"/>
                  <a:cs typeface="Arial" pitchFamily="34" charset="0"/>
                </a:rPr>
                <a:t>(</a:t>
              </a:r>
              <a:r>
                <a:rPr lang="en-US" sz="1100" dirty="0">
                  <a:solidFill>
                    <a:schemeClr val="accent1"/>
                  </a:solidFill>
                  <a:latin typeface="Arial" pitchFamily="34" charset="0"/>
                  <a:cs typeface="Arial" pitchFamily="34" charset="0"/>
                </a:rPr>
                <a:t>W</a:t>
              </a:r>
              <a:r>
                <a:rPr lang="en-US" sz="1100" dirty="0" smtClean="0">
                  <a:solidFill>
                    <a:schemeClr val="accent1"/>
                  </a:solidFill>
                  <a:latin typeface="Arial" pitchFamily="34" charset="0"/>
                  <a:cs typeface="Arial" pitchFamily="34" charset="0"/>
                </a:rPr>
                <a:t>omen – South Africa, Uganda, Zimbabwe)</a:t>
              </a:r>
              <a:endParaRPr lang="en-US" dirty="0">
                <a:solidFill>
                  <a:schemeClr val="accent1"/>
                </a:solidFill>
                <a:latin typeface="Arial" pitchFamily="34" charset="0"/>
                <a:cs typeface="Arial" pitchFamily="34" charset="0"/>
              </a:endParaRPr>
            </a:p>
          </p:txBody>
        </p:sp>
        <p:sp>
          <p:nvSpPr>
            <p:cNvPr id="19" name="Rectangle 57"/>
            <p:cNvSpPr>
              <a:spLocks noChangeArrowheads="1"/>
            </p:cNvSpPr>
            <p:nvPr/>
          </p:nvSpPr>
          <p:spPr bwMode="auto">
            <a:xfrm>
              <a:off x="7424927" y="6007324"/>
              <a:ext cx="10836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chemeClr val="accent1"/>
                  </a:solidFill>
                  <a:latin typeface="Arial" panose="020B0604020202020204" pitchFamily="34" charset="0"/>
                  <a:cs typeface="Arial" panose="020B0604020202020204" pitchFamily="34" charset="0"/>
                </a:rPr>
                <a:t>15%</a:t>
              </a:r>
              <a:r>
                <a:rPr lang="en-US" sz="1400" dirty="0" smtClean="0">
                  <a:solidFill>
                    <a:schemeClr val="accent1"/>
                  </a:solidFill>
                  <a:latin typeface="Arial" panose="020B0604020202020204" pitchFamily="34" charset="0"/>
                  <a:cs typeface="Arial" panose="020B0604020202020204" pitchFamily="34" charset="0"/>
                </a:rPr>
                <a:t> (-21</a:t>
              </a:r>
              <a:r>
                <a:rPr lang="en-US" sz="1400" dirty="0">
                  <a:solidFill>
                    <a:schemeClr val="accent1"/>
                  </a:solidFill>
                  <a:latin typeface="Arial" panose="020B0604020202020204" pitchFamily="34" charset="0"/>
                  <a:cs typeface="Arial" panose="020B0604020202020204" pitchFamily="34" charset="0"/>
                </a:rPr>
                <a:t>; </a:t>
              </a:r>
              <a:r>
                <a:rPr lang="en-US" sz="1400" dirty="0" smtClean="0">
                  <a:solidFill>
                    <a:schemeClr val="accent1"/>
                  </a:solidFill>
                  <a:latin typeface="Arial" panose="020B0604020202020204" pitchFamily="34" charset="0"/>
                  <a:cs typeface="Arial" panose="020B0604020202020204" pitchFamily="34" charset="0"/>
                </a:rPr>
                <a:t>40</a:t>
              </a:r>
              <a:r>
                <a:rPr lang="en-US" sz="1400" dirty="0" smtClean="0">
                  <a:solidFill>
                    <a:srgbClr val="000000"/>
                  </a:solidFill>
                  <a:latin typeface="Arial" panose="020B0604020202020204" pitchFamily="34" charset="0"/>
                  <a:cs typeface="Arial" panose="020B0604020202020204" pitchFamily="34" charset="0"/>
                </a:rPr>
                <a:t>)</a:t>
              </a:r>
              <a:endParaRPr lang="en-US" sz="1400" dirty="0">
                <a:solidFill>
                  <a:srgbClr val="FFFFFF"/>
                </a:solidFill>
                <a:latin typeface="Arial" panose="020B0604020202020204" pitchFamily="34" charset="0"/>
                <a:cs typeface="Arial" panose="020B0604020202020204" pitchFamily="34" charset="0"/>
              </a:endParaRPr>
            </a:p>
          </p:txBody>
        </p:sp>
      </p:grpSp>
      <p:grpSp>
        <p:nvGrpSpPr>
          <p:cNvPr id="3" name="Group 19"/>
          <p:cNvGrpSpPr/>
          <p:nvPr/>
        </p:nvGrpSpPr>
        <p:grpSpPr>
          <a:xfrm>
            <a:off x="519783" y="5039259"/>
            <a:ext cx="8190238" cy="384721"/>
            <a:chOff x="159622" y="5394546"/>
            <a:chExt cx="8190238" cy="384721"/>
          </a:xfrm>
        </p:grpSpPr>
        <p:sp>
          <p:nvSpPr>
            <p:cNvPr id="21" name="Line 63"/>
            <p:cNvSpPr>
              <a:spLocks noChangeShapeType="1"/>
            </p:cNvSpPr>
            <p:nvPr/>
          </p:nvSpPr>
          <p:spPr bwMode="auto">
            <a:xfrm flipV="1">
              <a:off x="5295956" y="5569682"/>
              <a:ext cx="11680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ZA" sz="2000">
                <a:solidFill>
                  <a:srgbClr val="FFFFFF"/>
                </a:solidFill>
                <a:latin typeface="Arial" panose="020B0604020202020204" pitchFamily="34" charset="0"/>
                <a:cs typeface="Arial" pitchFamily="34" charset="0"/>
              </a:endParaRPr>
            </a:p>
          </p:txBody>
        </p:sp>
        <p:sp>
          <p:nvSpPr>
            <p:cNvPr id="22" name="Rectangle 64"/>
            <p:cNvSpPr>
              <a:spLocks noChangeArrowheads="1"/>
            </p:cNvSpPr>
            <p:nvPr/>
          </p:nvSpPr>
          <p:spPr bwMode="auto">
            <a:xfrm>
              <a:off x="5909957" y="5526517"/>
              <a:ext cx="90000" cy="90000"/>
            </a:xfrm>
            <a:prstGeom prst="rect">
              <a:avLst/>
            </a:prstGeom>
            <a:solidFill>
              <a:srgbClr val="4FA5AE"/>
            </a:solidFill>
            <a:ln w="4763">
              <a:solidFill>
                <a:srgbClr val="000000"/>
              </a:solidFill>
              <a:miter lim="800000"/>
              <a:headEnd/>
              <a:tailEnd/>
            </a:ln>
          </p:spPr>
          <p:txBody>
            <a:bodyPr/>
            <a:lstStyle/>
            <a:p>
              <a:pPr fontAlgn="base">
                <a:spcBef>
                  <a:spcPct val="0"/>
                </a:spcBef>
                <a:spcAft>
                  <a:spcPct val="0"/>
                </a:spcAft>
              </a:pPr>
              <a:endParaRPr lang="en-US" sz="2000">
                <a:solidFill>
                  <a:srgbClr val="FFFFFF"/>
                </a:solidFill>
                <a:latin typeface="Arial" panose="020B0604020202020204" pitchFamily="34" charset="0"/>
                <a:cs typeface="Arial" pitchFamily="34" charset="0"/>
              </a:endParaRPr>
            </a:p>
          </p:txBody>
        </p:sp>
        <p:sp>
          <p:nvSpPr>
            <p:cNvPr id="23" name="Rectangle 62"/>
            <p:cNvSpPr>
              <a:spLocks noChangeArrowheads="1"/>
            </p:cNvSpPr>
            <p:nvPr/>
          </p:nvSpPr>
          <p:spPr bwMode="auto">
            <a:xfrm>
              <a:off x="159622" y="5394546"/>
              <a:ext cx="3425426"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en-US" sz="1400" b="1" dirty="0" smtClean="0">
                  <a:solidFill>
                    <a:schemeClr val="accent1"/>
                  </a:solidFill>
                  <a:latin typeface="Arial" panose="020B0604020202020204" pitchFamily="34" charset="0"/>
                  <a:cs typeface="Arial" pitchFamily="34" charset="0"/>
                </a:rPr>
                <a:t>CAPRISA 004 – coital Tenofovir gel</a:t>
              </a:r>
              <a:endParaRPr lang="en-US" sz="1400" b="1" dirty="0">
                <a:solidFill>
                  <a:schemeClr val="accent1"/>
                </a:solidFill>
                <a:latin typeface="Arial" pitchFamily="34" charset="0"/>
                <a:cs typeface="Arial" pitchFamily="34" charset="0"/>
              </a:endParaRPr>
            </a:p>
            <a:p>
              <a:pPr fontAlgn="base">
                <a:spcBef>
                  <a:spcPct val="0"/>
                </a:spcBef>
                <a:spcAft>
                  <a:spcPct val="0"/>
                </a:spcAft>
              </a:pPr>
              <a:r>
                <a:rPr lang="en-US" sz="1100" dirty="0" smtClean="0">
                  <a:solidFill>
                    <a:schemeClr val="accent1"/>
                  </a:solidFill>
                  <a:latin typeface="Arial" pitchFamily="34" charset="0"/>
                  <a:cs typeface="Arial" pitchFamily="34" charset="0"/>
                </a:rPr>
                <a:t>(</a:t>
              </a:r>
              <a:r>
                <a:rPr lang="en-US" sz="1100" dirty="0">
                  <a:solidFill>
                    <a:schemeClr val="accent1"/>
                  </a:solidFill>
                  <a:latin typeface="Arial" pitchFamily="34" charset="0"/>
                  <a:cs typeface="Arial" pitchFamily="34" charset="0"/>
                </a:rPr>
                <a:t>W</a:t>
              </a:r>
              <a:r>
                <a:rPr lang="en-US" sz="1100" dirty="0" smtClean="0">
                  <a:solidFill>
                    <a:schemeClr val="accent1"/>
                  </a:solidFill>
                  <a:latin typeface="Arial" pitchFamily="34" charset="0"/>
                  <a:cs typeface="Arial" pitchFamily="34" charset="0"/>
                </a:rPr>
                <a:t>omen – South Africa)</a:t>
              </a:r>
              <a:endParaRPr lang="en-US" dirty="0">
                <a:solidFill>
                  <a:schemeClr val="accent1"/>
                </a:solidFill>
                <a:latin typeface="Arial" pitchFamily="34" charset="0"/>
                <a:cs typeface="Arial" pitchFamily="34" charset="0"/>
              </a:endParaRPr>
            </a:p>
          </p:txBody>
        </p:sp>
        <p:sp>
          <p:nvSpPr>
            <p:cNvPr id="24" name="Rectangle 65"/>
            <p:cNvSpPr>
              <a:spLocks noChangeArrowheads="1"/>
            </p:cNvSpPr>
            <p:nvPr/>
          </p:nvSpPr>
          <p:spPr bwMode="auto">
            <a:xfrm>
              <a:off x="7424927" y="5486879"/>
              <a:ext cx="92493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a:solidFill>
                    <a:schemeClr val="accent1"/>
                  </a:solidFill>
                  <a:latin typeface="Arial" panose="020B0604020202020204" pitchFamily="34" charset="0"/>
                  <a:cs typeface="Arial" panose="020B0604020202020204" pitchFamily="34" charset="0"/>
                </a:rPr>
                <a:t>39% </a:t>
              </a:r>
              <a:r>
                <a:rPr lang="en-US" sz="1400" dirty="0">
                  <a:solidFill>
                    <a:schemeClr val="accent1"/>
                  </a:solidFill>
                  <a:latin typeface="Arial" panose="020B0604020202020204" pitchFamily="34" charset="0"/>
                  <a:cs typeface="Arial" panose="020B0604020202020204" pitchFamily="34" charset="0"/>
                </a:rPr>
                <a:t>(6; 60</a:t>
              </a:r>
              <a:r>
                <a:rPr lang="en-US" sz="1400" dirty="0">
                  <a:solidFill>
                    <a:srgbClr val="4FA5AE"/>
                  </a:solidFill>
                  <a:latin typeface="Arial" panose="020B0604020202020204" pitchFamily="34" charset="0"/>
                  <a:cs typeface="Arial" panose="020B0604020202020204" pitchFamily="34" charset="0"/>
                </a:rPr>
                <a:t>)</a:t>
              </a:r>
            </a:p>
          </p:txBody>
        </p:sp>
      </p:grpSp>
      <p:grpSp>
        <p:nvGrpSpPr>
          <p:cNvPr id="5" name="Group 39"/>
          <p:cNvGrpSpPr/>
          <p:nvPr/>
        </p:nvGrpSpPr>
        <p:grpSpPr>
          <a:xfrm>
            <a:off x="519783" y="3677141"/>
            <a:ext cx="8249549" cy="384721"/>
            <a:chOff x="159622" y="6435436"/>
            <a:chExt cx="8249549" cy="384721"/>
          </a:xfrm>
        </p:grpSpPr>
        <p:sp>
          <p:nvSpPr>
            <p:cNvPr id="41" name="Line 63"/>
            <p:cNvSpPr>
              <a:spLocks noChangeShapeType="1"/>
            </p:cNvSpPr>
            <p:nvPr/>
          </p:nvSpPr>
          <p:spPr bwMode="auto">
            <a:xfrm flipV="1">
              <a:off x="4009041" y="6612407"/>
              <a:ext cx="2060812"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ZA" sz="2000">
                <a:solidFill>
                  <a:srgbClr val="FFFFFF"/>
                </a:solidFill>
                <a:latin typeface="Arial" panose="020B0604020202020204" pitchFamily="34" charset="0"/>
                <a:cs typeface="Arial" pitchFamily="34" charset="0"/>
              </a:endParaRPr>
            </a:p>
          </p:txBody>
        </p:sp>
        <p:sp>
          <p:nvSpPr>
            <p:cNvPr id="42" name="Rectangle 64"/>
            <p:cNvSpPr>
              <a:spLocks noChangeArrowheads="1"/>
            </p:cNvSpPr>
            <p:nvPr/>
          </p:nvSpPr>
          <p:spPr bwMode="auto">
            <a:xfrm>
              <a:off x="5205956" y="6567407"/>
              <a:ext cx="90000" cy="90000"/>
            </a:xfrm>
            <a:prstGeom prst="rect">
              <a:avLst/>
            </a:prstGeom>
            <a:solidFill>
              <a:srgbClr val="000000"/>
            </a:solidFill>
            <a:ln w="4763">
              <a:solidFill>
                <a:srgbClr val="000000"/>
              </a:solidFill>
              <a:miter lim="800000"/>
              <a:headEnd/>
              <a:tailEnd/>
            </a:ln>
          </p:spPr>
          <p:txBody>
            <a:bodyPr/>
            <a:lstStyle/>
            <a:p>
              <a:pPr fontAlgn="base">
                <a:spcBef>
                  <a:spcPct val="0"/>
                </a:spcBef>
                <a:spcAft>
                  <a:spcPct val="0"/>
                </a:spcAft>
              </a:pPr>
              <a:endParaRPr lang="en-US" sz="2000">
                <a:solidFill>
                  <a:srgbClr val="FFFFFF"/>
                </a:solidFill>
                <a:latin typeface="Arial" panose="020B0604020202020204" pitchFamily="34" charset="0"/>
                <a:cs typeface="Arial" pitchFamily="34" charset="0"/>
              </a:endParaRPr>
            </a:p>
          </p:txBody>
        </p:sp>
        <p:sp>
          <p:nvSpPr>
            <p:cNvPr id="43" name="Rectangle 62"/>
            <p:cNvSpPr>
              <a:spLocks noChangeArrowheads="1"/>
            </p:cNvSpPr>
            <p:nvPr/>
          </p:nvSpPr>
          <p:spPr bwMode="auto">
            <a:xfrm>
              <a:off x="159622" y="6435436"/>
              <a:ext cx="4416636"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en-US" sz="1400" b="1" dirty="0" err="1" smtClean="0">
                  <a:solidFill>
                    <a:srgbClr val="000000"/>
                  </a:solidFill>
                  <a:latin typeface="Arial" panose="020B0604020202020204" pitchFamily="34" charset="0"/>
                  <a:cs typeface="Arial" pitchFamily="34" charset="0"/>
                </a:rPr>
                <a:t>FEMPrEP</a:t>
              </a:r>
              <a:r>
                <a:rPr lang="en-US" sz="1400" b="1" dirty="0" smtClean="0">
                  <a:solidFill>
                    <a:srgbClr val="000000"/>
                  </a:solidFill>
                  <a:latin typeface="Arial" pitchFamily="34" charset="0"/>
                  <a:cs typeface="Arial" pitchFamily="34" charset="0"/>
                </a:rPr>
                <a:t> – daily </a:t>
              </a:r>
              <a:r>
                <a:rPr lang="en-US" sz="1400" b="1" dirty="0" err="1" smtClean="0">
                  <a:solidFill>
                    <a:srgbClr val="000000"/>
                  </a:solidFill>
                  <a:latin typeface="Arial" pitchFamily="34" charset="0"/>
                  <a:cs typeface="Arial" pitchFamily="34" charset="0"/>
                </a:rPr>
                <a:t>Truvada</a:t>
              </a:r>
              <a:endParaRPr lang="en-US" sz="1400" b="1" dirty="0">
                <a:solidFill>
                  <a:srgbClr val="000000"/>
                </a:solidFill>
                <a:latin typeface="Arial" pitchFamily="34" charset="0"/>
                <a:cs typeface="Arial" pitchFamily="34" charset="0"/>
              </a:endParaRPr>
            </a:p>
            <a:p>
              <a:pPr fontAlgn="base">
                <a:spcBef>
                  <a:spcPct val="0"/>
                </a:spcBef>
                <a:spcAft>
                  <a:spcPct val="0"/>
                </a:spcAft>
              </a:pPr>
              <a:r>
                <a:rPr lang="en-US" sz="1100" dirty="0" smtClean="0">
                  <a:solidFill>
                    <a:srgbClr val="000000"/>
                  </a:solidFill>
                  <a:latin typeface="Arial" pitchFamily="34" charset="0"/>
                  <a:cs typeface="Arial" pitchFamily="34" charset="0"/>
                </a:rPr>
                <a:t>(</a:t>
              </a:r>
              <a:r>
                <a:rPr lang="en-US" sz="1100" dirty="0">
                  <a:solidFill>
                    <a:srgbClr val="000000"/>
                  </a:solidFill>
                  <a:latin typeface="Arial" pitchFamily="34" charset="0"/>
                  <a:cs typeface="Arial" pitchFamily="34" charset="0"/>
                </a:rPr>
                <a:t>W</a:t>
              </a:r>
              <a:r>
                <a:rPr lang="en-US" sz="1100" dirty="0" smtClean="0">
                  <a:solidFill>
                    <a:srgbClr val="000000"/>
                  </a:solidFill>
                  <a:latin typeface="Arial" pitchFamily="34" charset="0"/>
                  <a:cs typeface="Arial" pitchFamily="34" charset="0"/>
                </a:rPr>
                <a:t>omen – Kenya, South Africa, Tanzania)</a:t>
              </a:r>
              <a:endParaRPr lang="en-US" dirty="0">
                <a:solidFill>
                  <a:srgbClr val="FFFFFF"/>
                </a:solidFill>
                <a:latin typeface="Arial" pitchFamily="34" charset="0"/>
                <a:cs typeface="Arial" pitchFamily="34" charset="0"/>
              </a:endParaRPr>
            </a:p>
          </p:txBody>
        </p:sp>
        <p:sp>
          <p:nvSpPr>
            <p:cNvPr id="44" name="Rectangle 57"/>
            <p:cNvSpPr>
              <a:spLocks noChangeArrowheads="1"/>
            </p:cNvSpPr>
            <p:nvPr/>
          </p:nvSpPr>
          <p:spPr bwMode="auto">
            <a:xfrm>
              <a:off x="7424927" y="6527769"/>
              <a:ext cx="9842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latin typeface="Arial" panose="020B0604020202020204" pitchFamily="34" charset="0"/>
                  <a:cs typeface="Arial" panose="020B0604020202020204" pitchFamily="34" charset="0"/>
                </a:rPr>
                <a:t>6%</a:t>
              </a:r>
              <a:r>
                <a:rPr lang="en-US" sz="1400" dirty="0" smtClean="0">
                  <a:solidFill>
                    <a:srgbClr val="000000"/>
                  </a:solidFill>
                  <a:latin typeface="Arial" panose="020B0604020202020204" pitchFamily="34" charset="0"/>
                  <a:cs typeface="Arial" panose="020B0604020202020204" pitchFamily="34" charset="0"/>
                </a:rPr>
                <a:t> (-52; 41)</a:t>
              </a:r>
              <a:endParaRPr lang="en-US" sz="1400" dirty="0">
                <a:solidFill>
                  <a:srgbClr val="FFFFFF"/>
                </a:solidFill>
                <a:latin typeface="Arial" panose="020B0604020202020204" pitchFamily="34" charset="0"/>
                <a:cs typeface="Arial" panose="020B0604020202020204" pitchFamily="34" charset="0"/>
              </a:endParaRPr>
            </a:p>
          </p:txBody>
        </p:sp>
      </p:grpSp>
      <p:grpSp>
        <p:nvGrpSpPr>
          <p:cNvPr id="6" name="Group 44"/>
          <p:cNvGrpSpPr/>
          <p:nvPr/>
        </p:nvGrpSpPr>
        <p:grpSpPr>
          <a:xfrm>
            <a:off x="519783" y="4124473"/>
            <a:ext cx="8308860" cy="384721"/>
            <a:chOff x="159622" y="7359507"/>
            <a:chExt cx="8308860" cy="384721"/>
          </a:xfrm>
        </p:grpSpPr>
        <p:sp>
          <p:nvSpPr>
            <p:cNvPr id="46" name="Line 63"/>
            <p:cNvSpPr>
              <a:spLocks noChangeShapeType="1"/>
            </p:cNvSpPr>
            <p:nvPr/>
          </p:nvSpPr>
          <p:spPr bwMode="auto">
            <a:xfrm flipV="1">
              <a:off x="4127154" y="7526040"/>
              <a:ext cx="1628148"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ZA" sz="2000">
                <a:solidFill>
                  <a:srgbClr val="FFFFFF"/>
                </a:solidFill>
                <a:latin typeface="Arial" panose="020B0604020202020204" pitchFamily="34" charset="0"/>
                <a:cs typeface="Arial" pitchFamily="34" charset="0"/>
              </a:endParaRPr>
            </a:p>
          </p:txBody>
        </p:sp>
        <p:sp>
          <p:nvSpPr>
            <p:cNvPr id="47" name="Rectangle 64"/>
            <p:cNvSpPr>
              <a:spLocks noChangeArrowheads="1"/>
            </p:cNvSpPr>
            <p:nvPr/>
          </p:nvSpPr>
          <p:spPr bwMode="auto">
            <a:xfrm>
              <a:off x="4985658" y="7479937"/>
              <a:ext cx="90000" cy="90000"/>
            </a:xfrm>
            <a:prstGeom prst="rect">
              <a:avLst/>
            </a:prstGeom>
            <a:solidFill>
              <a:srgbClr val="000000"/>
            </a:solidFill>
            <a:ln w="4763">
              <a:solidFill>
                <a:srgbClr val="000000"/>
              </a:solidFill>
              <a:miter lim="800000"/>
              <a:headEnd/>
              <a:tailEnd/>
            </a:ln>
          </p:spPr>
          <p:txBody>
            <a:bodyPr/>
            <a:lstStyle/>
            <a:p>
              <a:pPr fontAlgn="base">
                <a:spcBef>
                  <a:spcPct val="0"/>
                </a:spcBef>
                <a:spcAft>
                  <a:spcPct val="0"/>
                </a:spcAft>
              </a:pPr>
              <a:endParaRPr lang="en-US" sz="2000">
                <a:solidFill>
                  <a:srgbClr val="FFFFFF"/>
                </a:solidFill>
                <a:latin typeface="Arial" panose="020B0604020202020204" pitchFamily="34" charset="0"/>
                <a:cs typeface="Arial" pitchFamily="34" charset="0"/>
              </a:endParaRPr>
            </a:p>
          </p:txBody>
        </p:sp>
        <p:sp>
          <p:nvSpPr>
            <p:cNvPr id="48" name="Rectangle 62"/>
            <p:cNvSpPr>
              <a:spLocks noChangeArrowheads="1"/>
            </p:cNvSpPr>
            <p:nvPr/>
          </p:nvSpPr>
          <p:spPr bwMode="auto">
            <a:xfrm>
              <a:off x="159622" y="7359507"/>
              <a:ext cx="4704667"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en-US" sz="1400" b="1" dirty="0" smtClean="0">
                  <a:solidFill>
                    <a:srgbClr val="000000"/>
                  </a:solidFill>
                  <a:latin typeface="Arial" panose="020B0604020202020204" pitchFamily="34" charset="0"/>
                  <a:cs typeface="Arial" pitchFamily="34" charset="0"/>
                </a:rPr>
                <a:t>MTN003/VOICE – daily </a:t>
              </a:r>
              <a:r>
                <a:rPr lang="en-US" sz="1400" b="1" dirty="0" err="1" smtClean="0">
                  <a:solidFill>
                    <a:srgbClr val="000000"/>
                  </a:solidFill>
                  <a:latin typeface="Arial" pitchFamily="34" charset="0"/>
                  <a:cs typeface="Arial" pitchFamily="34" charset="0"/>
                </a:rPr>
                <a:t>Truvada</a:t>
              </a:r>
              <a:endParaRPr lang="en-US" sz="1400" b="1" dirty="0">
                <a:solidFill>
                  <a:srgbClr val="000000"/>
                </a:solidFill>
                <a:latin typeface="Arial" pitchFamily="34" charset="0"/>
                <a:cs typeface="Arial" pitchFamily="34" charset="0"/>
              </a:endParaRPr>
            </a:p>
            <a:p>
              <a:pPr fontAlgn="base">
                <a:spcBef>
                  <a:spcPct val="0"/>
                </a:spcBef>
                <a:spcAft>
                  <a:spcPct val="0"/>
                </a:spcAft>
              </a:pPr>
              <a:r>
                <a:rPr lang="en-US" sz="1100" dirty="0" smtClean="0">
                  <a:solidFill>
                    <a:srgbClr val="000000"/>
                  </a:solidFill>
                  <a:latin typeface="Arial" pitchFamily="34" charset="0"/>
                  <a:cs typeface="Arial" pitchFamily="34" charset="0"/>
                </a:rPr>
                <a:t>(Women – South Africa, Uganda, Zimbabwe)</a:t>
              </a:r>
              <a:endParaRPr lang="en-US" dirty="0">
                <a:solidFill>
                  <a:srgbClr val="FFFFFF"/>
                </a:solidFill>
                <a:latin typeface="Arial" pitchFamily="34" charset="0"/>
                <a:cs typeface="Arial" pitchFamily="34" charset="0"/>
              </a:endParaRPr>
            </a:p>
          </p:txBody>
        </p:sp>
        <p:sp>
          <p:nvSpPr>
            <p:cNvPr id="49" name="Rectangle 57"/>
            <p:cNvSpPr>
              <a:spLocks noChangeArrowheads="1"/>
            </p:cNvSpPr>
            <p:nvPr/>
          </p:nvSpPr>
          <p:spPr bwMode="auto">
            <a:xfrm>
              <a:off x="7424927" y="7444146"/>
              <a:ext cx="104355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latin typeface="Arial" panose="020B0604020202020204" pitchFamily="34" charset="0"/>
                  <a:cs typeface="Arial" panose="020B0604020202020204" pitchFamily="34" charset="0"/>
                </a:rPr>
                <a:t>-4%</a:t>
              </a:r>
              <a:r>
                <a:rPr lang="en-US" sz="1400" dirty="0" smtClean="0">
                  <a:solidFill>
                    <a:srgbClr val="000000"/>
                  </a:solidFill>
                  <a:latin typeface="Arial" panose="020B0604020202020204" pitchFamily="34" charset="0"/>
                  <a:cs typeface="Arial" panose="020B0604020202020204" pitchFamily="34" charset="0"/>
                </a:rPr>
                <a:t> (-49; 27)</a:t>
              </a:r>
              <a:endParaRPr lang="en-US" sz="1400" dirty="0">
                <a:solidFill>
                  <a:srgbClr val="FFFFFF"/>
                </a:solidFill>
                <a:latin typeface="Arial" panose="020B0604020202020204" pitchFamily="34" charset="0"/>
                <a:cs typeface="Arial" panose="020B0604020202020204" pitchFamily="34" charset="0"/>
              </a:endParaRPr>
            </a:p>
          </p:txBody>
        </p:sp>
      </p:grpSp>
      <p:grpSp>
        <p:nvGrpSpPr>
          <p:cNvPr id="7" name="Group 2"/>
          <p:cNvGrpSpPr/>
          <p:nvPr/>
        </p:nvGrpSpPr>
        <p:grpSpPr>
          <a:xfrm>
            <a:off x="519783" y="4571807"/>
            <a:ext cx="8408247" cy="384721"/>
            <a:chOff x="391928" y="5414946"/>
            <a:chExt cx="8408247" cy="384721"/>
          </a:xfrm>
        </p:grpSpPr>
        <p:sp>
          <p:nvSpPr>
            <p:cNvPr id="51" name="Line 63"/>
            <p:cNvSpPr>
              <a:spLocks noChangeShapeType="1"/>
            </p:cNvSpPr>
            <p:nvPr/>
          </p:nvSpPr>
          <p:spPr bwMode="auto">
            <a:xfrm flipV="1">
              <a:off x="3647315" y="5591268"/>
              <a:ext cx="1808682" cy="1297"/>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ZA" sz="2400">
                <a:solidFill>
                  <a:srgbClr val="FFFFFF"/>
                </a:solidFill>
                <a:latin typeface="Arial" panose="020B0604020202020204" pitchFamily="34" charset="0"/>
                <a:cs typeface="Arial" pitchFamily="34" charset="0"/>
              </a:endParaRPr>
            </a:p>
          </p:txBody>
        </p:sp>
        <p:sp>
          <p:nvSpPr>
            <p:cNvPr id="52" name="Rectangle 64"/>
            <p:cNvSpPr>
              <a:spLocks noChangeArrowheads="1"/>
            </p:cNvSpPr>
            <p:nvPr/>
          </p:nvSpPr>
          <p:spPr bwMode="auto">
            <a:xfrm>
              <a:off x="4313297" y="5546917"/>
              <a:ext cx="90000" cy="90000"/>
            </a:xfrm>
            <a:prstGeom prst="rect">
              <a:avLst/>
            </a:prstGeom>
            <a:solidFill>
              <a:srgbClr val="000000"/>
            </a:solidFill>
            <a:ln w="4763">
              <a:solidFill>
                <a:srgbClr val="000000"/>
              </a:solidFill>
              <a:miter lim="800000"/>
              <a:headEnd/>
              <a:tailEnd/>
            </a:ln>
          </p:spPr>
          <p:txBody>
            <a:bodyPr/>
            <a:lstStyle/>
            <a:p>
              <a:pPr fontAlgn="base">
                <a:spcBef>
                  <a:spcPct val="0"/>
                </a:spcBef>
                <a:spcAft>
                  <a:spcPct val="0"/>
                </a:spcAft>
              </a:pPr>
              <a:endParaRPr lang="en-US" sz="2400">
                <a:solidFill>
                  <a:srgbClr val="FFFFFF"/>
                </a:solidFill>
                <a:latin typeface="Arial" panose="020B0604020202020204" pitchFamily="34" charset="0"/>
                <a:cs typeface="Arial" pitchFamily="34" charset="0"/>
              </a:endParaRPr>
            </a:p>
          </p:txBody>
        </p:sp>
        <p:sp>
          <p:nvSpPr>
            <p:cNvPr id="53" name="Rectangle 62"/>
            <p:cNvSpPr>
              <a:spLocks noChangeArrowheads="1"/>
            </p:cNvSpPr>
            <p:nvPr/>
          </p:nvSpPr>
          <p:spPr bwMode="auto">
            <a:xfrm>
              <a:off x="391928" y="5414946"/>
              <a:ext cx="4704667"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en-US" sz="1400" b="1" dirty="0" smtClean="0">
                  <a:solidFill>
                    <a:srgbClr val="000000"/>
                  </a:solidFill>
                  <a:latin typeface="Arial" panose="020B0604020202020204" pitchFamily="34" charset="0"/>
                  <a:cs typeface="Arial" pitchFamily="34" charset="0"/>
                </a:rPr>
                <a:t>MTN003/VOICE – daily </a:t>
              </a:r>
              <a:r>
                <a:rPr lang="en-US" sz="1400" b="1" dirty="0" err="1" smtClean="0">
                  <a:solidFill>
                    <a:srgbClr val="000000"/>
                  </a:solidFill>
                  <a:latin typeface="Arial" pitchFamily="34" charset="0"/>
                  <a:cs typeface="Arial" pitchFamily="34" charset="0"/>
                </a:rPr>
                <a:t>Viread</a:t>
              </a:r>
              <a:endParaRPr lang="en-US" sz="1400" b="1" dirty="0">
                <a:solidFill>
                  <a:srgbClr val="000000"/>
                </a:solidFill>
                <a:latin typeface="Arial" pitchFamily="34" charset="0"/>
                <a:cs typeface="Arial" pitchFamily="34" charset="0"/>
              </a:endParaRPr>
            </a:p>
            <a:p>
              <a:pPr fontAlgn="base">
                <a:spcBef>
                  <a:spcPct val="0"/>
                </a:spcBef>
                <a:spcAft>
                  <a:spcPct val="0"/>
                </a:spcAft>
              </a:pPr>
              <a:r>
                <a:rPr lang="en-US" sz="1100" dirty="0" smtClean="0">
                  <a:solidFill>
                    <a:srgbClr val="000000"/>
                  </a:solidFill>
                  <a:latin typeface="Arial" pitchFamily="34" charset="0"/>
                  <a:cs typeface="Arial" pitchFamily="34" charset="0"/>
                </a:rPr>
                <a:t>(Women </a:t>
              </a:r>
              <a:r>
                <a:rPr lang="en-US" sz="1100" dirty="0">
                  <a:solidFill>
                    <a:srgbClr val="000000"/>
                  </a:solidFill>
                  <a:latin typeface="Arial" pitchFamily="34" charset="0"/>
                  <a:cs typeface="Arial" pitchFamily="34" charset="0"/>
                </a:rPr>
                <a:t>- </a:t>
              </a:r>
              <a:r>
                <a:rPr lang="en-US" sz="1100" dirty="0" smtClean="0">
                  <a:solidFill>
                    <a:srgbClr val="000000"/>
                  </a:solidFill>
                  <a:latin typeface="Arial" pitchFamily="34" charset="0"/>
                  <a:cs typeface="Arial" pitchFamily="34" charset="0"/>
                </a:rPr>
                <a:t>South </a:t>
              </a:r>
              <a:r>
                <a:rPr lang="en-US" sz="1100" dirty="0">
                  <a:solidFill>
                    <a:srgbClr val="000000"/>
                  </a:solidFill>
                  <a:latin typeface="Arial" pitchFamily="34" charset="0"/>
                  <a:cs typeface="Arial" pitchFamily="34" charset="0"/>
                </a:rPr>
                <a:t>Africa, Uganda, Zimbabwe)</a:t>
              </a:r>
              <a:endParaRPr lang="en-US" sz="2000" dirty="0">
                <a:solidFill>
                  <a:srgbClr val="FFFFFF"/>
                </a:solidFill>
                <a:latin typeface="Arial" pitchFamily="34" charset="0"/>
                <a:cs typeface="Arial" pitchFamily="34" charset="0"/>
              </a:endParaRPr>
            </a:p>
          </p:txBody>
        </p:sp>
        <p:sp>
          <p:nvSpPr>
            <p:cNvPr id="54" name="Rectangle 69"/>
            <p:cNvSpPr>
              <a:spLocks noChangeArrowheads="1"/>
            </p:cNvSpPr>
            <p:nvPr/>
          </p:nvSpPr>
          <p:spPr bwMode="auto">
            <a:xfrm>
              <a:off x="7657233" y="5507279"/>
              <a:ext cx="11429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latin typeface="Arial" panose="020B0604020202020204" pitchFamily="34" charset="0"/>
                  <a:cs typeface="Arial" panose="020B0604020202020204" pitchFamily="34" charset="0"/>
                </a:rPr>
                <a:t>-49% </a:t>
              </a:r>
              <a:r>
                <a:rPr lang="en-US" sz="1400" dirty="0" smtClean="0">
                  <a:solidFill>
                    <a:srgbClr val="000000"/>
                  </a:solidFill>
                  <a:latin typeface="Arial" panose="020B0604020202020204" pitchFamily="34" charset="0"/>
                  <a:cs typeface="Arial" panose="020B0604020202020204" pitchFamily="34" charset="0"/>
                </a:rPr>
                <a:t>(-129; 3)</a:t>
              </a:r>
              <a:endParaRPr lang="en-US" sz="1400" dirty="0">
                <a:solidFill>
                  <a:srgbClr val="FFFFFF"/>
                </a:solidFill>
                <a:latin typeface="Arial" panose="020B0604020202020204" pitchFamily="34" charset="0"/>
                <a:cs typeface="Arial" panose="020B0604020202020204" pitchFamily="34" charset="0"/>
              </a:endParaRPr>
            </a:p>
          </p:txBody>
        </p:sp>
      </p:grpSp>
      <p:cxnSp>
        <p:nvCxnSpPr>
          <p:cNvPr id="55" name="Straight Connector 54"/>
          <p:cNvCxnSpPr/>
          <p:nvPr/>
        </p:nvCxnSpPr>
        <p:spPr>
          <a:xfrm flipH="1">
            <a:off x="3861822" y="6213153"/>
            <a:ext cx="66416" cy="118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936069" y="6242967"/>
            <a:ext cx="66416" cy="118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57"/>
          <p:cNvGrpSpPr/>
          <p:nvPr/>
        </p:nvGrpSpPr>
        <p:grpSpPr>
          <a:xfrm>
            <a:off x="534211" y="3229809"/>
            <a:ext cx="8289624" cy="384721"/>
            <a:chOff x="159622" y="4874101"/>
            <a:chExt cx="8289624" cy="384721"/>
          </a:xfrm>
        </p:grpSpPr>
        <p:cxnSp>
          <p:nvCxnSpPr>
            <p:cNvPr id="59" name="Straight Connector 99"/>
            <p:cNvCxnSpPr>
              <a:cxnSpLocks noChangeShapeType="1"/>
            </p:cNvCxnSpPr>
            <p:nvPr/>
          </p:nvCxnSpPr>
          <p:spPr bwMode="auto">
            <a:xfrm>
              <a:off x="5506240" y="5050693"/>
              <a:ext cx="985192" cy="0"/>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60" name="Rectangle 62"/>
            <p:cNvSpPr>
              <a:spLocks noChangeArrowheads="1"/>
            </p:cNvSpPr>
            <p:nvPr/>
          </p:nvSpPr>
          <p:spPr bwMode="auto">
            <a:xfrm>
              <a:off x="159622" y="4874101"/>
              <a:ext cx="3527265"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en-US" sz="1400" b="1" dirty="0" err="1" smtClean="0">
                  <a:solidFill>
                    <a:srgbClr val="000000"/>
                  </a:solidFill>
                  <a:latin typeface="Arial" panose="020B0604020202020204" pitchFamily="34" charset="0"/>
                  <a:cs typeface="Arial" pitchFamily="34" charset="0"/>
                </a:rPr>
                <a:t>iPrEx</a:t>
              </a:r>
              <a:r>
                <a:rPr lang="en-US" sz="1400" b="1" dirty="0" smtClean="0">
                  <a:solidFill>
                    <a:srgbClr val="000000"/>
                  </a:solidFill>
                  <a:latin typeface="Arial" pitchFamily="34" charset="0"/>
                  <a:cs typeface="Arial" pitchFamily="34" charset="0"/>
                </a:rPr>
                <a:t> – daily </a:t>
              </a:r>
              <a:r>
                <a:rPr lang="en-US" sz="1400" b="1" dirty="0" err="1" smtClean="0">
                  <a:solidFill>
                    <a:srgbClr val="000000"/>
                  </a:solidFill>
                  <a:latin typeface="Arial" pitchFamily="34" charset="0"/>
                  <a:cs typeface="Arial" pitchFamily="34" charset="0"/>
                </a:rPr>
                <a:t>Truvada</a:t>
              </a:r>
              <a:endParaRPr lang="en-US" b="1" dirty="0">
                <a:solidFill>
                  <a:srgbClr val="000000"/>
                </a:solidFill>
                <a:latin typeface="Arial" pitchFamily="34" charset="0"/>
                <a:cs typeface="Arial" pitchFamily="34" charset="0"/>
              </a:endParaRPr>
            </a:p>
            <a:p>
              <a:pPr fontAlgn="base">
                <a:spcBef>
                  <a:spcPct val="0"/>
                </a:spcBef>
                <a:spcAft>
                  <a:spcPct val="0"/>
                </a:spcAft>
              </a:pPr>
              <a:r>
                <a:rPr lang="en-US" sz="1100" dirty="0" smtClean="0">
                  <a:solidFill>
                    <a:srgbClr val="000000"/>
                  </a:solidFill>
                  <a:latin typeface="Arial" pitchFamily="34" charset="0"/>
                  <a:cs typeface="Arial" pitchFamily="34" charset="0"/>
                </a:rPr>
                <a:t>(MSM - America’s</a:t>
              </a:r>
              <a:r>
                <a:rPr lang="en-US" sz="1100" dirty="0">
                  <a:solidFill>
                    <a:srgbClr val="000000"/>
                  </a:solidFill>
                  <a:latin typeface="Arial" pitchFamily="34" charset="0"/>
                  <a:cs typeface="Arial" pitchFamily="34" charset="0"/>
                </a:rPr>
                <a:t>, Thailand, South Africa)</a:t>
              </a:r>
              <a:endParaRPr lang="en-US" sz="1600" dirty="0">
                <a:solidFill>
                  <a:srgbClr val="FFFFFF"/>
                </a:solidFill>
                <a:latin typeface="Arial" pitchFamily="34" charset="0"/>
                <a:cs typeface="Arial" pitchFamily="34" charset="0"/>
              </a:endParaRPr>
            </a:p>
          </p:txBody>
        </p:sp>
        <p:sp>
          <p:nvSpPr>
            <p:cNvPr id="61" name="Rectangle 64"/>
            <p:cNvSpPr>
              <a:spLocks noChangeArrowheads="1"/>
            </p:cNvSpPr>
            <p:nvPr/>
          </p:nvSpPr>
          <p:spPr bwMode="auto">
            <a:xfrm>
              <a:off x="6055168" y="5006072"/>
              <a:ext cx="90000" cy="90000"/>
            </a:xfrm>
            <a:prstGeom prst="rect">
              <a:avLst/>
            </a:prstGeom>
            <a:solidFill>
              <a:srgbClr val="000000"/>
            </a:solidFill>
            <a:ln w="4763">
              <a:solidFill>
                <a:srgbClr val="000000"/>
              </a:solidFill>
              <a:miter lim="800000"/>
              <a:headEnd/>
              <a:tailEnd/>
            </a:ln>
          </p:spPr>
          <p:txBody>
            <a:bodyPr/>
            <a:lstStyle/>
            <a:p>
              <a:pPr fontAlgn="base">
                <a:spcBef>
                  <a:spcPct val="0"/>
                </a:spcBef>
                <a:spcAft>
                  <a:spcPct val="0"/>
                </a:spcAft>
              </a:pPr>
              <a:endParaRPr lang="en-US" sz="2000">
                <a:solidFill>
                  <a:srgbClr val="FFFFFF"/>
                </a:solidFill>
                <a:latin typeface="Arial" panose="020B0604020202020204" pitchFamily="34" charset="0"/>
                <a:cs typeface="Arial" pitchFamily="34" charset="0"/>
              </a:endParaRPr>
            </a:p>
          </p:txBody>
        </p:sp>
        <p:sp>
          <p:nvSpPr>
            <p:cNvPr id="62" name="Rectangle 65"/>
            <p:cNvSpPr>
              <a:spLocks noChangeArrowheads="1"/>
            </p:cNvSpPr>
            <p:nvPr/>
          </p:nvSpPr>
          <p:spPr bwMode="auto">
            <a:xfrm>
              <a:off x="7424927" y="4966434"/>
              <a:ext cx="10243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a:solidFill>
                    <a:srgbClr val="000000"/>
                  </a:solidFill>
                  <a:latin typeface="Arial" panose="020B0604020202020204" pitchFamily="34" charset="0"/>
                  <a:cs typeface="Arial" panose="020B0604020202020204" pitchFamily="34" charset="0"/>
                </a:rPr>
                <a:t>44% </a:t>
              </a:r>
              <a:r>
                <a:rPr lang="en-US" sz="1400" dirty="0">
                  <a:solidFill>
                    <a:srgbClr val="000000"/>
                  </a:solidFill>
                  <a:latin typeface="Arial" panose="020B0604020202020204" pitchFamily="34" charset="0"/>
                  <a:cs typeface="Arial" panose="020B0604020202020204" pitchFamily="34" charset="0"/>
                </a:rPr>
                <a:t>(15; 63)</a:t>
              </a:r>
              <a:endParaRPr lang="en-US" sz="1400" dirty="0">
                <a:solidFill>
                  <a:srgbClr val="FFFFFF"/>
                </a:solidFill>
                <a:latin typeface="Arial" panose="020B0604020202020204" pitchFamily="34" charset="0"/>
                <a:cs typeface="Arial" panose="020B0604020202020204" pitchFamily="34" charset="0"/>
              </a:endParaRPr>
            </a:p>
          </p:txBody>
        </p:sp>
      </p:grpSp>
      <p:grpSp>
        <p:nvGrpSpPr>
          <p:cNvPr id="15" name="Group 62"/>
          <p:cNvGrpSpPr/>
          <p:nvPr/>
        </p:nvGrpSpPr>
        <p:grpSpPr>
          <a:xfrm>
            <a:off x="534211" y="2782477"/>
            <a:ext cx="8289624" cy="384721"/>
            <a:chOff x="159622" y="4361350"/>
            <a:chExt cx="8289624" cy="384721"/>
          </a:xfrm>
        </p:grpSpPr>
        <p:sp>
          <p:nvSpPr>
            <p:cNvPr id="64" name="Rectangle 62"/>
            <p:cNvSpPr>
              <a:spLocks noChangeArrowheads="1"/>
            </p:cNvSpPr>
            <p:nvPr/>
          </p:nvSpPr>
          <p:spPr bwMode="auto">
            <a:xfrm>
              <a:off x="159622" y="4361350"/>
              <a:ext cx="281968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latin typeface="Arial" panose="020B0604020202020204" pitchFamily="34" charset="0"/>
                  <a:cs typeface="Arial" pitchFamily="34" charset="0"/>
                </a:rPr>
                <a:t>TDF2 – daily </a:t>
              </a:r>
              <a:r>
                <a:rPr lang="en-US" sz="1400" b="1" dirty="0" err="1" smtClean="0">
                  <a:solidFill>
                    <a:srgbClr val="000000"/>
                  </a:solidFill>
                  <a:latin typeface="Arial" pitchFamily="34" charset="0"/>
                  <a:cs typeface="Arial" pitchFamily="34" charset="0"/>
                </a:rPr>
                <a:t>Truvada</a:t>
              </a:r>
              <a:endParaRPr lang="en-US" b="1" dirty="0">
                <a:solidFill>
                  <a:srgbClr val="000000"/>
                </a:solidFill>
                <a:latin typeface="Arial" pitchFamily="34" charset="0"/>
                <a:cs typeface="Arial" pitchFamily="34" charset="0"/>
              </a:endParaRPr>
            </a:p>
            <a:p>
              <a:pPr fontAlgn="base">
                <a:spcBef>
                  <a:spcPct val="0"/>
                </a:spcBef>
                <a:spcAft>
                  <a:spcPct val="0"/>
                </a:spcAft>
              </a:pPr>
              <a:r>
                <a:rPr lang="en-US" sz="1100" dirty="0" smtClean="0">
                  <a:solidFill>
                    <a:srgbClr val="000000"/>
                  </a:solidFill>
                  <a:latin typeface="Arial" pitchFamily="34" charset="0"/>
                  <a:cs typeface="Arial" pitchFamily="34" charset="0"/>
                </a:rPr>
                <a:t>(Heterosexuals  men and women- Botswana)</a:t>
              </a:r>
              <a:endParaRPr lang="en-US" sz="1600" dirty="0">
                <a:solidFill>
                  <a:srgbClr val="FFFFFF"/>
                </a:solidFill>
                <a:latin typeface="Arial" pitchFamily="34" charset="0"/>
                <a:cs typeface="Arial" pitchFamily="34" charset="0"/>
              </a:endParaRPr>
            </a:p>
          </p:txBody>
        </p:sp>
        <p:sp>
          <p:nvSpPr>
            <p:cNvPr id="65" name="Line 63"/>
            <p:cNvSpPr>
              <a:spLocks noChangeShapeType="1"/>
            </p:cNvSpPr>
            <p:nvPr/>
          </p:nvSpPr>
          <p:spPr bwMode="auto">
            <a:xfrm>
              <a:off x="5684164" y="4522052"/>
              <a:ext cx="1246502" cy="17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ZA" sz="2000">
                <a:solidFill>
                  <a:srgbClr val="FFFFFF"/>
                </a:solidFill>
                <a:latin typeface="Arial" panose="020B0604020202020204" pitchFamily="34" charset="0"/>
                <a:cs typeface="Arial" pitchFamily="34" charset="0"/>
              </a:endParaRPr>
            </a:p>
          </p:txBody>
        </p:sp>
        <p:sp>
          <p:nvSpPr>
            <p:cNvPr id="66" name="Rectangle 64"/>
            <p:cNvSpPr>
              <a:spLocks noChangeArrowheads="1"/>
            </p:cNvSpPr>
            <p:nvPr/>
          </p:nvSpPr>
          <p:spPr bwMode="auto">
            <a:xfrm>
              <a:off x="6440549" y="4477932"/>
              <a:ext cx="90000" cy="90000"/>
            </a:xfrm>
            <a:prstGeom prst="rect">
              <a:avLst/>
            </a:prstGeom>
            <a:solidFill>
              <a:srgbClr val="000000"/>
            </a:solidFill>
            <a:ln w="4763">
              <a:solidFill>
                <a:srgbClr val="000000"/>
              </a:solidFill>
              <a:miter lim="800000"/>
              <a:headEnd/>
              <a:tailEnd/>
            </a:ln>
          </p:spPr>
          <p:txBody>
            <a:bodyPr/>
            <a:lstStyle/>
            <a:p>
              <a:pPr fontAlgn="base">
                <a:spcBef>
                  <a:spcPct val="0"/>
                </a:spcBef>
                <a:spcAft>
                  <a:spcPct val="0"/>
                </a:spcAft>
              </a:pPr>
              <a:endParaRPr lang="en-US" sz="2000">
                <a:solidFill>
                  <a:srgbClr val="FFFFFF"/>
                </a:solidFill>
                <a:latin typeface="Arial" panose="020B0604020202020204" pitchFamily="34" charset="0"/>
                <a:cs typeface="Arial" pitchFamily="34" charset="0"/>
              </a:endParaRPr>
            </a:p>
          </p:txBody>
        </p:sp>
        <p:sp>
          <p:nvSpPr>
            <p:cNvPr id="67" name="Rectangle 65"/>
            <p:cNvSpPr>
              <a:spLocks noChangeArrowheads="1"/>
            </p:cNvSpPr>
            <p:nvPr/>
          </p:nvSpPr>
          <p:spPr bwMode="auto">
            <a:xfrm>
              <a:off x="7424927" y="4442141"/>
              <a:ext cx="10243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latin typeface="Arial" panose="020B0604020202020204" pitchFamily="34" charset="0"/>
                  <a:cs typeface="Arial" panose="020B0604020202020204" pitchFamily="34" charset="0"/>
                </a:rPr>
                <a:t>62% (</a:t>
              </a:r>
              <a:r>
                <a:rPr lang="en-US" sz="1400" dirty="0" smtClean="0">
                  <a:solidFill>
                    <a:srgbClr val="000000"/>
                  </a:solidFill>
                  <a:latin typeface="Arial" panose="020B0604020202020204" pitchFamily="34" charset="0"/>
                  <a:cs typeface="Arial" panose="020B0604020202020204" pitchFamily="34" charset="0"/>
                </a:rPr>
                <a:t>22; 84)</a:t>
              </a:r>
              <a:endParaRPr lang="en-US" sz="1400" dirty="0">
                <a:solidFill>
                  <a:srgbClr val="FFFFFF"/>
                </a:solidFill>
                <a:latin typeface="Arial" panose="020B0604020202020204" pitchFamily="34" charset="0"/>
                <a:cs typeface="Arial" panose="020B0604020202020204" pitchFamily="34" charset="0"/>
              </a:endParaRPr>
            </a:p>
          </p:txBody>
        </p:sp>
      </p:grpSp>
      <p:grpSp>
        <p:nvGrpSpPr>
          <p:cNvPr id="20" name="Group 67"/>
          <p:cNvGrpSpPr/>
          <p:nvPr/>
        </p:nvGrpSpPr>
        <p:grpSpPr>
          <a:xfrm>
            <a:off x="534211" y="1887813"/>
            <a:ext cx="8289624" cy="384721"/>
            <a:chOff x="159622" y="3463864"/>
            <a:chExt cx="8289624" cy="384721"/>
          </a:xfrm>
        </p:grpSpPr>
        <p:sp>
          <p:nvSpPr>
            <p:cNvPr id="69" name="Rectangle 62"/>
            <p:cNvSpPr>
              <a:spLocks noChangeArrowheads="1"/>
            </p:cNvSpPr>
            <p:nvPr/>
          </p:nvSpPr>
          <p:spPr bwMode="auto">
            <a:xfrm>
              <a:off x="159622" y="3463864"/>
              <a:ext cx="254685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latin typeface="Arial" panose="020B0604020202020204" pitchFamily="34" charset="0"/>
                  <a:cs typeface="Arial" pitchFamily="34" charset="0"/>
                </a:rPr>
                <a:t>Partners </a:t>
              </a:r>
              <a:r>
                <a:rPr lang="en-US" sz="1400" b="1" dirty="0" err="1" smtClean="0">
                  <a:solidFill>
                    <a:srgbClr val="000000"/>
                  </a:solidFill>
                  <a:latin typeface="Arial" pitchFamily="34" charset="0"/>
                  <a:cs typeface="Arial" pitchFamily="34" charset="0"/>
                </a:rPr>
                <a:t>PrEP</a:t>
              </a:r>
              <a:r>
                <a:rPr lang="en-US" sz="1400" b="1" dirty="0" smtClean="0">
                  <a:solidFill>
                    <a:srgbClr val="000000"/>
                  </a:solidFill>
                  <a:latin typeface="Arial" pitchFamily="34" charset="0"/>
                  <a:cs typeface="Arial" pitchFamily="34" charset="0"/>
                </a:rPr>
                <a:t> – daily </a:t>
              </a:r>
              <a:r>
                <a:rPr lang="en-US" sz="1400" b="1" dirty="0" err="1" smtClean="0">
                  <a:solidFill>
                    <a:srgbClr val="000000"/>
                  </a:solidFill>
                  <a:latin typeface="Arial" pitchFamily="34" charset="0"/>
                  <a:cs typeface="Arial" pitchFamily="34" charset="0"/>
                </a:rPr>
                <a:t>Truvada</a:t>
              </a:r>
              <a:endParaRPr lang="en-US" sz="1400" b="1" dirty="0">
                <a:solidFill>
                  <a:srgbClr val="000000"/>
                </a:solidFill>
                <a:latin typeface="Arial" pitchFamily="34" charset="0"/>
                <a:cs typeface="Arial" pitchFamily="34" charset="0"/>
              </a:endParaRPr>
            </a:p>
            <a:p>
              <a:pPr fontAlgn="base">
                <a:spcBef>
                  <a:spcPct val="0"/>
                </a:spcBef>
                <a:spcAft>
                  <a:spcPct val="0"/>
                </a:spcAft>
              </a:pPr>
              <a:r>
                <a:rPr lang="en-US" sz="1100" dirty="0" smtClean="0">
                  <a:solidFill>
                    <a:srgbClr val="000000"/>
                  </a:solidFill>
                  <a:latin typeface="Arial" pitchFamily="34" charset="0"/>
                  <a:cs typeface="Arial" pitchFamily="34" charset="0"/>
                </a:rPr>
                <a:t>(Discordant couples – Kenya, Uganda)</a:t>
              </a:r>
              <a:endParaRPr lang="en-US" sz="1600" dirty="0">
                <a:solidFill>
                  <a:srgbClr val="FFFFFF"/>
                </a:solidFill>
                <a:latin typeface="Arial" pitchFamily="34" charset="0"/>
                <a:cs typeface="Arial" pitchFamily="34" charset="0"/>
              </a:endParaRPr>
            </a:p>
          </p:txBody>
        </p:sp>
        <p:sp>
          <p:nvSpPr>
            <p:cNvPr id="70" name="Line 63"/>
            <p:cNvSpPr>
              <a:spLocks noChangeShapeType="1"/>
            </p:cNvSpPr>
            <p:nvPr/>
          </p:nvSpPr>
          <p:spPr bwMode="auto">
            <a:xfrm flipV="1">
              <a:off x="6363094" y="3624374"/>
              <a:ext cx="66469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ZA" sz="2000">
                <a:solidFill>
                  <a:srgbClr val="FFFFFF"/>
                </a:solidFill>
                <a:latin typeface="Arial" panose="020B0604020202020204" pitchFamily="34" charset="0"/>
                <a:cs typeface="Arial" pitchFamily="34" charset="0"/>
              </a:endParaRPr>
            </a:p>
          </p:txBody>
        </p:sp>
        <p:sp>
          <p:nvSpPr>
            <p:cNvPr id="71" name="Rectangle 64"/>
            <p:cNvSpPr>
              <a:spLocks noChangeArrowheads="1"/>
            </p:cNvSpPr>
            <p:nvPr/>
          </p:nvSpPr>
          <p:spPr bwMode="auto">
            <a:xfrm>
              <a:off x="6730729" y="3580446"/>
              <a:ext cx="90000" cy="90000"/>
            </a:xfrm>
            <a:prstGeom prst="rect">
              <a:avLst/>
            </a:prstGeom>
            <a:solidFill>
              <a:srgbClr val="000000"/>
            </a:solidFill>
            <a:ln w="4763">
              <a:solidFill>
                <a:srgbClr val="000000"/>
              </a:solidFill>
              <a:miter lim="800000"/>
              <a:headEnd/>
              <a:tailEnd/>
            </a:ln>
          </p:spPr>
          <p:txBody>
            <a:bodyPr/>
            <a:lstStyle/>
            <a:p>
              <a:pPr fontAlgn="base">
                <a:spcBef>
                  <a:spcPct val="0"/>
                </a:spcBef>
                <a:spcAft>
                  <a:spcPct val="0"/>
                </a:spcAft>
              </a:pPr>
              <a:endParaRPr lang="en-US" sz="2000">
                <a:solidFill>
                  <a:srgbClr val="FFFFFF"/>
                </a:solidFill>
                <a:latin typeface="Arial" panose="020B0604020202020204" pitchFamily="34" charset="0"/>
                <a:cs typeface="Arial" pitchFamily="34" charset="0"/>
              </a:endParaRPr>
            </a:p>
          </p:txBody>
        </p:sp>
        <p:sp>
          <p:nvSpPr>
            <p:cNvPr id="72" name="Rectangle 65"/>
            <p:cNvSpPr>
              <a:spLocks noChangeArrowheads="1"/>
            </p:cNvSpPr>
            <p:nvPr/>
          </p:nvSpPr>
          <p:spPr bwMode="auto">
            <a:xfrm>
              <a:off x="7424927" y="3544655"/>
              <a:ext cx="10243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latin typeface="Arial" panose="020B0604020202020204" pitchFamily="34" charset="0"/>
                  <a:cs typeface="Arial" panose="020B0604020202020204" pitchFamily="34" charset="0"/>
                </a:rPr>
                <a:t>75%</a:t>
              </a:r>
              <a:r>
                <a:rPr lang="en-US" sz="1400" dirty="0" smtClean="0">
                  <a:solidFill>
                    <a:srgbClr val="000000"/>
                  </a:solidFill>
                  <a:latin typeface="Arial" panose="020B0604020202020204" pitchFamily="34" charset="0"/>
                  <a:cs typeface="Arial" panose="020B0604020202020204" pitchFamily="34" charset="0"/>
                </a:rPr>
                <a:t> (55; 87)</a:t>
              </a:r>
              <a:endParaRPr lang="en-US" sz="1400" dirty="0">
                <a:solidFill>
                  <a:srgbClr val="FFFFFF"/>
                </a:solidFill>
                <a:latin typeface="Arial" panose="020B0604020202020204" pitchFamily="34" charset="0"/>
                <a:cs typeface="Arial" panose="020B0604020202020204" pitchFamily="34" charset="0"/>
              </a:endParaRPr>
            </a:p>
          </p:txBody>
        </p:sp>
      </p:grpSp>
      <p:grpSp>
        <p:nvGrpSpPr>
          <p:cNvPr id="25" name="Group 72"/>
          <p:cNvGrpSpPr/>
          <p:nvPr/>
        </p:nvGrpSpPr>
        <p:grpSpPr>
          <a:xfrm>
            <a:off x="534211" y="2335145"/>
            <a:ext cx="8289624" cy="384721"/>
            <a:chOff x="159622" y="3848599"/>
            <a:chExt cx="8289624" cy="384721"/>
          </a:xfrm>
        </p:grpSpPr>
        <p:sp>
          <p:nvSpPr>
            <p:cNvPr id="74" name="Rectangle 62"/>
            <p:cNvSpPr>
              <a:spLocks noChangeArrowheads="1"/>
            </p:cNvSpPr>
            <p:nvPr/>
          </p:nvSpPr>
          <p:spPr bwMode="auto">
            <a:xfrm>
              <a:off x="159622" y="3848599"/>
              <a:ext cx="309001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latin typeface="Arial" panose="020B0604020202020204" pitchFamily="34" charset="0"/>
                  <a:cs typeface="Arial" pitchFamily="34" charset="0"/>
                </a:rPr>
                <a:t>Partners </a:t>
              </a:r>
              <a:r>
                <a:rPr lang="en-US" sz="1400" b="1" dirty="0" err="1" smtClean="0">
                  <a:solidFill>
                    <a:srgbClr val="000000"/>
                  </a:solidFill>
                  <a:latin typeface="Arial" pitchFamily="34" charset="0"/>
                  <a:cs typeface="Arial" pitchFamily="34" charset="0"/>
                </a:rPr>
                <a:t>PrEP</a:t>
              </a:r>
              <a:r>
                <a:rPr lang="en-US" sz="1400" b="1" dirty="0" smtClean="0">
                  <a:solidFill>
                    <a:srgbClr val="000000"/>
                  </a:solidFill>
                  <a:latin typeface="Arial" pitchFamily="34" charset="0"/>
                  <a:cs typeface="Arial" pitchFamily="34" charset="0"/>
                </a:rPr>
                <a:t> – daily oral  Tenofovir</a:t>
              </a:r>
              <a:endParaRPr lang="en-US" sz="1400" b="1" dirty="0">
                <a:solidFill>
                  <a:srgbClr val="000000"/>
                </a:solidFill>
                <a:latin typeface="Arial" pitchFamily="34" charset="0"/>
                <a:cs typeface="Arial" pitchFamily="34" charset="0"/>
              </a:endParaRPr>
            </a:p>
            <a:p>
              <a:pPr fontAlgn="base">
                <a:spcBef>
                  <a:spcPct val="0"/>
                </a:spcBef>
                <a:spcAft>
                  <a:spcPct val="0"/>
                </a:spcAft>
              </a:pPr>
              <a:r>
                <a:rPr lang="en-US" sz="1100" dirty="0" smtClean="0">
                  <a:solidFill>
                    <a:srgbClr val="000000"/>
                  </a:solidFill>
                  <a:latin typeface="Arial" pitchFamily="34" charset="0"/>
                  <a:cs typeface="Arial" pitchFamily="34" charset="0"/>
                </a:rPr>
                <a:t>(Discordant couples – Kenya, Uganda)</a:t>
              </a:r>
              <a:endParaRPr lang="en-US" sz="1600" dirty="0">
                <a:solidFill>
                  <a:srgbClr val="FFFFFF"/>
                </a:solidFill>
                <a:latin typeface="Arial" pitchFamily="34" charset="0"/>
                <a:cs typeface="Arial" pitchFamily="34" charset="0"/>
              </a:endParaRPr>
            </a:p>
          </p:txBody>
        </p:sp>
        <p:sp>
          <p:nvSpPr>
            <p:cNvPr id="75" name="Line 63"/>
            <p:cNvSpPr>
              <a:spLocks noChangeShapeType="1"/>
            </p:cNvSpPr>
            <p:nvPr/>
          </p:nvSpPr>
          <p:spPr bwMode="auto">
            <a:xfrm flipV="1">
              <a:off x="6129729" y="4013200"/>
              <a:ext cx="748053" cy="16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ZA" sz="2000">
                <a:solidFill>
                  <a:srgbClr val="FFFFFF"/>
                </a:solidFill>
                <a:latin typeface="Arial" panose="020B0604020202020204" pitchFamily="34" charset="0"/>
                <a:cs typeface="Arial" pitchFamily="34" charset="0"/>
              </a:endParaRPr>
            </a:p>
          </p:txBody>
        </p:sp>
        <p:sp>
          <p:nvSpPr>
            <p:cNvPr id="76" name="Rectangle 64"/>
            <p:cNvSpPr>
              <a:spLocks noChangeArrowheads="1"/>
            </p:cNvSpPr>
            <p:nvPr/>
          </p:nvSpPr>
          <p:spPr bwMode="auto">
            <a:xfrm>
              <a:off x="6498467" y="3969029"/>
              <a:ext cx="90000" cy="90000"/>
            </a:xfrm>
            <a:prstGeom prst="rect">
              <a:avLst/>
            </a:prstGeom>
            <a:solidFill>
              <a:srgbClr val="000000"/>
            </a:solidFill>
            <a:ln w="4763">
              <a:solidFill>
                <a:srgbClr val="000000"/>
              </a:solidFill>
              <a:miter lim="800000"/>
              <a:headEnd/>
              <a:tailEnd/>
            </a:ln>
          </p:spPr>
          <p:txBody>
            <a:bodyPr/>
            <a:lstStyle/>
            <a:p>
              <a:pPr fontAlgn="base">
                <a:spcBef>
                  <a:spcPct val="0"/>
                </a:spcBef>
                <a:spcAft>
                  <a:spcPct val="0"/>
                </a:spcAft>
              </a:pPr>
              <a:endParaRPr lang="en-US" sz="2000">
                <a:solidFill>
                  <a:srgbClr val="FFFFFF"/>
                </a:solidFill>
                <a:latin typeface="Arial" panose="020B0604020202020204" pitchFamily="34" charset="0"/>
                <a:cs typeface="Arial" pitchFamily="34" charset="0"/>
              </a:endParaRPr>
            </a:p>
          </p:txBody>
        </p:sp>
        <p:sp>
          <p:nvSpPr>
            <p:cNvPr id="77" name="Rectangle 65"/>
            <p:cNvSpPr>
              <a:spLocks noChangeArrowheads="1"/>
            </p:cNvSpPr>
            <p:nvPr/>
          </p:nvSpPr>
          <p:spPr bwMode="auto">
            <a:xfrm>
              <a:off x="7424927" y="3933238"/>
              <a:ext cx="10243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rgbClr val="000000"/>
                  </a:solidFill>
                  <a:latin typeface="Arial" panose="020B0604020202020204" pitchFamily="34" charset="0"/>
                  <a:cs typeface="Arial" panose="020B0604020202020204" pitchFamily="34" charset="0"/>
                </a:rPr>
                <a:t>67%</a:t>
              </a:r>
              <a:r>
                <a:rPr lang="en-US" sz="1400" dirty="0" smtClean="0">
                  <a:solidFill>
                    <a:srgbClr val="000000"/>
                  </a:solidFill>
                  <a:latin typeface="Arial" panose="020B0604020202020204" pitchFamily="34" charset="0"/>
                  <a:cs typeface="Arial" panose="020B0604020202020204" pitchFamily="34" charset="0"/>
                </a:rPr>
                <a:t> (44; 81)</a:t>
              </a:r>
              <a:endParaRPr lang="en-US" sz="1400" dirty="0">
                <a:solidFill>
                  <a:srgbClr val="FFFFFF"/>
                </a:solidFill>
                <a:latin typeface="Arial" panose="020B0604020202020204" pitchFamily="34" charset="0"/>
                <a:cs typeface="Arial" panose="020B0604020202020204" pitchFamily="34" charset="0"/>
              </a:endParaRPr>
            </a:p>
          </p:txBody>
        </p:sp>
      </p:grpSp>
      <p:sp>
        <p:nvSpPr>
          <p:cNvPr id="78" name="Left Brace 77"/>
          <p:cNvSpPr/>
          <p:nvPr/>
        </p:nvSpPr>
        <p:spPr>
          <a:xfrm>
            <a:off x="291451" y="951056"/>
            <a:ext cx="205854" cy="403299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79" name="TextBox 78"/>
          <p:cNvSpPr txBox="1"/>
          <p:nvPr/>
        </p:nvSpPr>
        <p:spPr>
          <a:xfrm rot="16200000">
            <a:off x="-268233" y="2896910"/>
            <a:ext cx="760144" cy="246221"/>
          </a:xfrm>
          <a:prstGeom prst="rect">
            <a:avLst/>
          </a:prstGeom>
          <a:noFill/>
        </p:spPr>
        <p:txBody>
          <a:bodyPr wrap="none" rtlCol="0">
            <a:spAutoFit/>
          </a:bodyPr>
          <a:lstStyle/>
          <a:p>
            <a:pPr algn="ctr"/>
            <a:r>
              <a:rPr lang="en-ZA" sz="1000" dirty="0" smtClean="0">
                <a:latin typeface="Arial" panose="020B0604020202020204" pitchFamily="34" charset="0"/>
                <a:cs typeface="Arial" panose="020B0604020202020204" pitchFamily="34" charset="0"/>
              </a:rPr>
              <a:t>Oral </a:t>
            </a:r>
            <a:r>
              <a:rPr lang="en-ZA" sz="1000" dirty="0" err="1" smtClean="0">
                <a:latin typeface="Arial" panose="020B0604020202020204" pitchFamily="34" charset="0"/>
                <a:cs typeface="Arial" panose="020B0604020202020204" pitchFamily="34" charset="0"/>
              </a:rPr>
              <a:t>PrEP</a:t>
            </a:r>
            <a:endParaRPr lang="en-ZA" sz="1000" dirty="0">
              <a:latin typeface="Arial" panose="020B0604020202020204" pitchFamily="34" charset="0"/>
              <a:cs typeface="Arial" panose="020B0604020202020204" pitchFamily="34" charset="0"/>
            </a:endParaRPr>
          </a:p>
        </p:txBody>
      </p:sp>
      <p:sp>
        <p:nvSpPr>
          <p:cNvPr id="80" name="Left Brace 79"/>
          <p:cNvSpPr/>
          <p:nvPr/>
        </p:nvSpPr>
        <p:spPr>
          <a:xfrm>
            <a:off x="291451" y="5025122"/>
            <a:ext cx="205854" cy="124740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81" name="TextBox 80"/>
          <p:cNvSpPr txBox="1"/>
          <p:nvPr/>
        </p:nvSpPr>
        <p:spPr>
          <a:xfrm rot="16200000">
            <a:off x="-338985" y="5458088"/>
            <a:ext cx="930063" cy="246221"/>
          </a:xfrm>
          <a:prstGeom prst="rect">
            <a:avLst/>
          </a:prstGeom>
          <a:noFill/>
        </p:spPr>
        <p:txBody>
          <a:bodyPr wrap="none" rtlCol="0">
            <a:spAutoFit/>
          </a:bodyPr>
          <a:lstStyle/>
          <a:p>
            <a:pPr algn="ctr"/>
            <a:r>
              <a:rPr lang="en-ZA" sz="1000" dirty="0" smtClean="0">
                <a:latin typeface="Arial" panose="020B0604020202020204" pitchFamily="34" charset="0"/>
                <a:cs typeface="Arial" panose="020B0604020202020204" pitchFamily="34" charset="0"/>
              </a:rPr>
              <a:t>Topical </a:t>
            </a:r>
            <a:r>
              <a:rPr lang="en-ZA" sz="1000" dirty="0" err="1" smtClean="0">
                <a:latin typeface="Arial" panose="020B0604020202020204" pitchFamily="34" charset="0"/>
                <a:cs typeface="Arial" panose="020B0604020202020204" pitchFamily="34" charset="0"/>
              </a:rPr>
              <a:t>PrEP</a:t>
            </a:r>
            <a:endParaRPr lang="en-ZA" sz="1000" dirty="0">
              <a:latin typeface="Arial" panose="020B0604020202020204" pitchFamily="34" charset="0"/>
              <a:cs typeface="Arial" panose="020B0604020202020204" pitchFamily="34" charset="0"/>
            </a:endParaRPr>
          </a:p>
        </p:txBody>
      </p:sp>
      <p:grpSp>
        <p:nvGrpSpPr>
          <p:cNvPr id="26" name="Group 82"/>
          <p:cNvGrpSpPr/>
          <p:nvPr/>
        </p:nvGrpSpPr>
        <p:grpSpPr>
          <a:xfrm>
            <a:off x="527309" y="977760"/>
            <a:ext cx="8296526" cy="384721"/>
            <a:chOff x="152720" y="2896249"/>
            <a:chExt cx="8296526" cy="384721"/>
          </a:xfrm>
        </p:grpSpPr>
        <p:sp>
          <p:nvSpPr>
            <p:cNvPr id="84" name="Rectangle 62"/>
            <p:cNvSpPr>
              <a:spLocks noChangeArrowheads="1"/>
            </p:cNvSpPr>
            <p:nvPr/>
          </p:nvSpPr>
          <p:spPr bwMode="auto">
            <a:xfrm>
              <a:off x="152720" y="2896249"/>
              <a:ext cx="267784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latin typeface="Arial" panose="020B0604020202020204" pitchFamily="34" charset="0"/>
                  <a:cs typeface="Arial" pitchFamily="34" charset="0"/>
                </a:rPr>
                <a:t>IPERGAY – on demand </a:t>
              </a:r>
              <a:r>
                <a:rPr lang="en-US" sz="1400" b="1" dirty="0" err="1" smtClean="0">
                  <a:latin typeface="Arial" pitchFamily="34" charset="0"/>
                  <a:cs typeface="Arial" pitchFamily="34" charset="0"/>
                </a:rPr>
                <a:t>Truvada</a:t>
              </a:r>
              <a:endParaRPr lang="en-US" sz="1400" b="1" dirty="0">
                <a:latin typeface="Arial" pitchFamily="34" charset="0"/>
                <a:cs typeface="Arial" pitchFamily="34" charset="0"/>
              </a:endParaRPr>
            </a:p>
            <a:p>
              <a:pPr fontAlgn="base">
                <a:spcBef>
                  <a:spcPct val="0"/>
                </a:spcBef>
                <a:spcAft>
                  <a:spcPct val="0"/>
                </a:spcAft>
              </a:pPr>
              <a:r>
                <a:rPr lang="en-US" sz="1100" dirty="0" smtClean="0">
                  <a:latin typeface="Arial" pitchFamily="34" charset="0"/>
                  <a:cs typeface="Arial" pitchFamily="34" charset="0"/>
                </a:rPr>
                <a:t>(MSM – France &amp; Canada)</a:t>
              </a:r>
              <a:endParaRPr lang="en-US" sz="1600" dirty="0">
                <a:latin typeface="Arial" pitchFamily="34" charset="0"/>
                <a:cs typeface="Arial" pitchFamily="34" charset="0"/>
              </a:endParaRPr>
            </a:p>
          </p:txBody>
        </p:sp>
        <p:sp>
          <p:nvSpPr>
            <p:cNvPr id="85" name="Line 63"/>
            <p:cNvSpPr>
              <a:spLocks noChangeShapeType="1"/>
            </p:cNvSpPr>
            <p:nvPr/>
          </p:nvSpPr>
          <p:spPr bwMode="auto">
            <a:xfrm flipV="1">
              <a:off x="6009655" y="3068301"/>
              <a:ext cx="1252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ZA" sz="2000">
                <a:solidFill>
                  <a:srgbClr val="C00000"/>
                </a:solidFill>
                <a:latin typeface="Arial" panose="020B0604020202020204" pitchFamily="34" charset="0"/>
                <a:cs typeface="Arial" pitchFamily="34" charset="0"/>
              </a:endParaRPr>
            </a:p>
          </p:txBody>
        </p:sp>
        <p:sp>
          <p:nvSpPr>
            <p:cNvPr id="86" name="Rectangle 64"/>
            <p:cNvSpPr>
              <a:spLocks noChangeArrowheads="1"/>
            </p:cNvSpPr>
            <p:nvPr/>
          </p:nvSpPr>
          <p:spPr bwMode="auto">
            <a:xfrm>
              <a:off x="6946917" y="3024277"/>
              <a:ext cx="90000" cy="90000"/>
            </a:xfrm>
            <a:prstGeom prst="rect">
              <a:avLst/>
            </a:prstGeom>
            <a:solidFill>
              <a:schemeClr val="tx1"/>
            </a:solidFill>
            <a:ln w="4763">
              <a:solidFill>
                <a:srgbClr val="000000"/>
              </a:solidFill>
              <a:miter lim="800000"/>
              <a:headEnd/>
              <a:tailEnd/>
            </a:ln>
          </p:spPr>
          <p:txBody>
            <a:bodyPr/>
            <a:lstStyle/>
            <a:p>
              <a:pPr fontAlgn="base">
                <a:spcBef>
                  <a:spcPct val="0"/>
                </a:spcBef>
                <a:spcAft>
                  <a:spcPct val="0"/>
                </a:spcAft>
              </a:pPr>
              <a:endParaRPr lang="en-US" sz="2000">
                <a:solidFill>
                  <a:srgbClr val="C00000"/>
                </a:solidFill>
                <a:latin typeface="Arial" panose="020B0604020202020204" pitchFamily="34" charset="0"/>
                <a:cs typeface="Arial" pitchFamily="34" charset="0"/>
              </a:endParaRPr>
            </a:p>
          </p:txBody>
        </p:sp>
        <p:sp>
          <p:nvSpPr>
            <p:cNvPr id="87" name="Rectangle 65"/>
            <p:cNvSpPr>
              <a:spLocks noChangeArrowheads="1"/>
            </p:cNvSpPr>
            <p:nvPr/>
          </p:nvSpPr>
          <p:spPr bwMode="auto">
            <a:xfrm>
              <a:off x="7424927" y="2984735"/>
              <a:ext cx="10243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latin typeface="Arial" panose="020B0604020202020204" pitchFamily="34" charset="0"/>
                  <a:cs typeface="Arial" panose="020B0604020202020204" pitchFamily="34" charset="0"/>
                </a:rPr>
                <a:t>86%</a:t>
              </a:r>
              <a:r>
                <a:rPr lang="en-US" sz="1400" dirty="0" smtClean="0">
                  <a:latin typeface="Arial" panose="020B0604020202020204" pitchFamily="34" charset="0"/>
                  <a:cs typeface="Arial" panose="020B0604020202020204" pitchFamily="34" charset="0"/>
                </a:rPr>
                <a:t> (39; 99</a:t>
              </a:r>
              <a:r>
                <a:rPr lang="en-US" sz="1400" dirty="0" smtClean="0">
                  <a:solidFill>
                    <a:srgbClr val="C00000"/>
                  </a:solidFill>
                  <a:latin typeface="Arial" panose="020B0604020202020204" pitchFamily="34" charset="0"/>
                  <a:cs typeface="Arial" panose="020B0604020202020204" pitchFamily="34" charset="0"/>
                </a:rPr>
                <a:t>)</a:t>
              </a:r>
              <a:endParaRPr lang="en-US" sz="1400" dirty="0">
                <a:solidFill>
                  <a:srgbClr val="C00000"/>
                </a:solidFill>
                <a:latin typeface="Arial" panose="020B0604020202020204" pitchFamily="34" charset="0"/>
                <a:cs typeface="Arial" panose="020B0604020202020204" pitchFamily="34" charset="0"/>
              </a:endParaRPr>
            </a:p>
          </p:txBody>
        </p:sp>
      </p:grpSp>
      <p:grpSp>
        <p:nvGrpSpPr>
          <p:cNvPr id="27" name="Group 87"/>
          <p:cNvGrpSpPr/>
          <p:nvPr/>
        </p:nvGrpSpPr>
        <p:grpSpPr>
          <a:xfrm>
            <a:off x="534211" y="1425092"/>
            <a:ext cx="8277811" cy="384721"/>
            <a:chOff x="159622" y="3169819"/>
            <a:chExt cx="8277811" cy="384721"/>
          </a:xfrm>
        </p:grpSpPr>
        <p:sp>
          <p:nvSpPr>
            <p:cNvPr id="89" name="Rectangle 62"/>
            <p:cNvSpPr>
              <a:spLocks noChangeArrowheads="1"/>
            </p:cNvSpPr>
            <p:nvPr/>
          </p:nvSpPr>
          <p:spPr bwMode="auto">
            <a:xfrm>
              <a:off x="159622" y="3169819"/>
              <a:ext cx="236898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latin typeface="Arial" panose="020B0604020202020204" pitchFamily="34" charset="0"/>
                  <a:cs typeface="Arial" pitchFamily="34" charset="0"/>
                </a:rPr>
                <a:t>PROUD – daily oral </a:t>
              </a:r>
              <a:r>
                <a:rPr lang="en-US" sz="1400" b="1" dirty="0" err="1" smtClean="0">
                  <a:latin typeface="Arial" pitchFamily="34" charset="0"/>
                  <a:cs typeface="Arial" pitchFamily="34" charset="0"/>
                </a:rPr>
                <a:t>Truvada</a:t>
              </a:r>
              <a:endParaRPr lang="en-US" sz="1400" b="1" dirty="0">
                <a:latin typeface="Arial" pitchFamily="34" charset="0"/>
                <a:cs typeface="Arial" pitchFamily="34" charset="0"/>
              </a:endParaRPr>
            </a:p>
            <a:p>
              <a:pPr fontAlgn="base">
                <a:spcBef>
                  <a:spcPct val="0"/>
                </a:spcBef>
                <a:spcAft>
                  <a:spcPct val="0"/>
                </a:spcAft>
              </a:pPr>
              <a:r>
                <a:rPr lang="en-US" sz="1100" dirty="0" smtClean="0">
                  <a:latin typeface="Arial" pitchFamily="34" charset="0"/>
                  <a:cs typeface="Arial" pitchFamily="34" charset="0"/>
                </a:rPr>
                <a:t>(MSM – United Kingdom)</a:t>
              </a:r>
              <a:endParaRPr lang="en-US" sz="1600" dirty="0">
                <a:latin typeface="Arial" pitchFamily="34" charset="0"/>
                <a:cs typeface="Arial" pitchFamily="34" charset="0"/>
              </a:endParaRPr>
            </a:p>
          </p:txBody>
        </p:sp>
        <p:sp>
          <p:nvSpPr>
            <p:cNvPr id="90" name="Line 63"/>
            <p:cNvSpPr>
              <a:spLocks noChangeShapeType="1"/>
            </p:cNvSpPr>
            <p:nvPr/>
          </p:nvSpPr>
          <p:spPr bwMode="auto">
            <a:xfrm flipV="1">
              <a:off x="6510417" y="3342943"/>
              <a:ext cx="682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ZA" sz="2400">
                <a:solidFill>
                  <a:srgbClr val="C00000"/>
                </a:solidFill>
                <a:latin typeface="Arial" panose="020B0604020202020204" pitchFamily="34" charset="0"/>
                <a:cs typeface="Arial" pitchFamily="34" charset="0"/>
              </a:endParaRPr>
            </a:p>
          </p:txBody>
        </p:sp>
        <p:sp>
          <p:nvSpPr>
            <p:cNvPr id="91" name="Rectangle 64"/>
            <p:cNvSpPr>
              <a:spLocks noChangeArrowheads="1"/>
            </p:cNvSpPr>
            <p:nvPr/>
          </p:nvSpPr>
          <p:spPr bwMode="auto">
            <a:xfrm>
              <a:off x="6936027" y="3297943"/>
              <a:ext cx="90000" cy="90000"/>
            </a:xfrm>
            <a:prstGeom prst="rect">
              <a:avLst/>
            </a:prstGeom>
            <a:solidFill>
              <a:schemeClr val="tx1"/>
            </a:solidFill>
            <a:ln w="4763">
              <a:solidFill>
                <a:srgbClr val="000000"/>
              </a:solidFill>
              <a:miter lim="800000"/>
              <a:headEnd/>
              <a:tailEnd/>
            </a:ln>
          </p:spPr>
          <p:txBody>
            <a:bodyPr/>
            <a:lstStyle/>
            <a:p>
              <a:pPr fontAlgn="base">
                <a:spcBef>
                  <a:spcPct val="0"/>
                </a:spcBef>
                <a:spcAft>
                  <a:spcPct val="0"/>
                </a:spcAft>
              </a:pPr>
              <a:endParaRPr lang="en-US" sz="2400">
                <a:solidFill>
                  <a:srgbClr val="C00000"/>
                </a:solidFill>
                <a:latin typeface="Arial" panose="020B0604020202020204" pitchFamily="34" charset="0"/>
                <a:cs typeface="Arial" pitchFamily="34" charset="0"/>
              </a:endParaRPr>
            </a:p>
          </p:txBody>
        </p:sp>
        <p:sp>
          <p:nvSpPr>
            <p:cNvPr id="92" name="Rectangle 65"/>
            <p:cNvSpPr>
              <a:spLocks noChangeArrowheads="1"/>
            </p:cNvSpPr>
            <p:nvPr/>
          </p:nvSpPr>
          <p:spPr bwMode="auto">
            <a:xfrm>
              <a:off x="7413114" y="3258305"/>
              <a:ext cx="10243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latin typeface="Arial" panose="020B0604020202020204" pitchFamily="34" charset="0"/>
                  <a:cs typeface="Arial" panose="020B0604020202020204" pitchFamily="34" charset="0"/>
                </a:rPr>
                <a:t>86%</a:t>
              </a:r>
              <a:r>
                <a:rPr lang="en-US" sz="1400" dirty="0" smtClean="0">
                  <a:latin typeface="Arial" panose="020B0604020202020204" pitchFamily="34" charset="0"/>
                  <a:cs typeface="Arial" panose="020B0604020202020204" pitchFamily="34" charset="0"/>
                </a:rPr>
                <a:t> (62; 96)</a:t>
              </a:r>
              <a:endParaRPr lang="en-US" sz="1400" dirty="0">
                <a:latin typeface="Arial" panose="020B0604020202020204" pitchFamily="34" charset="0"/>
                <a:cs typeface="Arial" panose="020B0604020202020204" pitchFamily="34" charset="0"/>
              </a:endParaRPr>
            </a:p>
          </p:txBody>
        </p:sp>
      </p:grpSp>
      <p:sp>
        <p:nvSpPr>
          <p:cNvPr id="82" name="Title 1"/>
          <p:cNvSpPr>
            <a:spLocks noGrp="1"/>
          </p:cNvSpPr>
          <p:nvPr>
            <p:ph type="title"/>
          </p:nvPr>
        </p:nvSpPr>
        <p:spPr>
          <a:xfrm>
            <a:off x="185429" y="191126"/>
            <a:ext cx="8781734" cy="600865"/>
          </a:xfrm>
        </p:spPr>
        <p:txBody>
          <a:bodyPr>
            <a:noAutofit/>
          </a:bodyPr>
          <a:lstStyle/>
          <a:p>
            <a:pPr algn="ctr"/>
            <a:r>
              <a:rPr lang="en-ZA" sz="3600" b="1" dirty="0" smtClean="0">
                <a:solidFill>
                  <a:srgbClr val="33CCCC"/>
                </a:solidFill>
                <a:latin typeface="Segoe Condensed" panose="020B0606040200020203" pitchFamily="34" charset="0"/>
                <a:cs typeface="Arial" panose="020B0604020202020204" pitchFamily="34" charset="0"/>
              </a:rPr>
              <a:t>Overall evidence for </a:t>
            </a:r>
            <a:r>
              <a:rPr lang="en-ZA" sz="3600" b="1" dirty="0" err="1" smtClean="0">
                <a:solidFill>
                  <a:srgbClr val="33CCCC"/>
                </a:solidFill>
                <a:latin typeface="Segoe Condensed" panose="020B0606040200020203" pitchFamily="34" charset="0"/>
                <a:cs typeface="Arial" panose="020B0604020202020204" pitchFamily="34" charset="0"/>
              </a:rPr>
              <a:t>PrEP</a:t>
            </a:r>
            <a:r>
              <a:rPr lang="en-ZA" sz="3600" b="1" dirty="0" smtClean="0">
                <a:solidFill>
                  <a:srgbClr val="33CCCC"/>
                </a:solidFill>
                <a:latin typeface="Segoe Condensed" panose="020B0606040200020203" pitchFamily="34" charset="0"/>
                <a:cs typeface="Arial" panose="020B0604020202020204" pitchFamily="34" charset="0"/>
              </a:rPr>
              <a:t>- 2015</a:t>
            </a:r>
            <a:endParaRPr lang="en-ZA" sz="3600" b="1" dirty="0">
              <a:solidFill>
                <a:srgbClr val="33CCCC"/>
              </a:solidFill>
              <a:latin typeface="Segoe Condensed" panose="020B0606040200020203" pitchFamily="34" charset="0"/>
              <a:cs typeface="Arial" panose="020B0604020202020204" pitchFamily="34" charset="0"/>
            </a:endParaRPr>
          </a:p>
        </p:txBody>
      </p:sp>
      <p:grpSp>
        <p:nvGrpSpPr>
          <p:cNvPr id="28" name="Group 4"/>
          <p:cNvGrpSpPr/>
          <p:nvPr/>
        </p:nvGrpSpPr>
        <p:grpSpPr>
          <a:xfrm>
            <a:off x="555345" y="5872099"/>
            <a:ext cx="8227323" cy="384721"/>
            <a:chOff x="542302" y="5694470"/>
            <a:chExt cx="8227323" cy="384721"/>
          </a:xfrm>
        </p:grpSpPr>
        <p:sp>
          <p:nvSpPr>
            <p:cNvPr id="100" name="Rectangle 64"/>
            <p:cNvSpPr>
              <a:spLocks noChangeArrowheads="1"/>
            </p:cNvSpPr>
            <p:nvPr/>
          </p:nvSpPr>
          <p:spPr bwMode="auto">
            <a:xfrm>
              <a:off x="5476551" y="5828753"/>
              <a:ext cx="90000" cy="90000"/>
            </a:xfrm>
            <a:prstGeom prst="rect">
              <a:avLst/>
            </a:prstGeom>
            <a:solidFill>
              <a:schemeClr val="tx1"/>
            </a:solidFill>
            <a:ln w="4763">
              <a:solidFill>
                <a:srgbClr val="000000"/>
              </a:solidFill>
              <a:miter lim="800000"/>
              <a:headEnd/>
              <a:tailEnd/>
            </a:ln>
          </p:spPr>
          <p:txBody>
            <a:bodyPr/>
            <a:lstStyle/>
            <a:p>
              <a:pPr fontAlgn="base">
                <a:spcBef>
                  <a:spcPct val="0"/>
                </a:spcBef>
                <a:spcAft>
                  <a:spcPct val="0"/>
                </a:spcAft>
              </a:pPr>
              <a:endParaRPr lang="en-US" sz="2000">
                <a:solidFill>
                  <a:srgbClr val="C00000"/>
                </a:solidFill>
                <a:latin typeface="Arial" panose="020B0604020202020204" pitchFamily="34" charset="0"/>
                <a:cs typeface="Arial" pitchFamily="34" charset="0"/>
              </a:endParaRPr>
            </a:p>
          </p:txBody>
        </p:sp>
        <p:sp>
          <p:nvSpPr>
            <p:cNvPr id="101" name="Rectangle 62"/>
            <p:cNvSpPr>
              <a:spLocks noChangeArrowheads="1"/>
            </p:cNvSpPr>
            <p:nvPr/>
          </p:nvSpPr>
          <p:spPr bwMode="auto">
            <a:xfrm>
              <a:off x="542302" y="5694470"/>
              <a:ext cx="4416636"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en-US" sz="1400" b="1" dirty="0" smtClean="0">
                  <a:solidFill>
                    <a:schemeClr val="accent1"/>
                  </a:solidFill>
                  <a:latin typeface="Arial" panose="020B0604020202020204" pitchFamily="34" charset="0"/>
                  <a:cs typeface="Arial" pitchFamily="34" charset="0"/>
                </a:rPr>
                <a:t>FACTS 001– coital Tenofovir gel</a:t>
              </a:r>
              <a:endParaRPr lang="en-US" sz="1400" b="1" dirty="0">
                <a:solidFill>
                  <a:schemeClr val="accent1"/>
                </a:solidFill>
                <a:latin typeface="Arial" pitchFamily="34" charset="0"/>
                <a:cs typeface="Arial" pitchFamily="34" charset="0"/>
              </a:endParaRPr>
            </a:p>
            <a:p>
              <a:pPr fontAlgn="base">
                <a:spcBef>
                  <a:spcPct val="0"/>
                </a:spcBef>
                <a:spcAft>
                  <a:spcPct val="0"/>
                </a:spcAft>
              </a:pPr>
              <a:r>
                <a:rPr lang="en-US" sz="1100" dirty="0" smtClean="0">
                  <a:solidFill>
                    <a:schemeClr val="accent1"/>
                  </a:solidFill>
                  <a:latin typeface="Arial" pitchFamily="34" charset="0"/>
                  <a:cs typeface="Arial" pitchFamily="34" charset="0"/>
                </a:rPr>
                <a:t>(</a:t>
              </a:r>
              <a:r>
                <a:rPr lang="en-US" sz="1100" dirty="0">
                  <a:solidFill>
                    <a:schemeClr val="accent1"/>
                  </a:solidFill>
                  <a:latin typeface="Arial" pitchFamily="34" charset="0"/>
                  <a:cs typeface="Arial" pitchFamily="34" charset="0"/>
                </a:rPr>
                <a:t>W</a:t>
              </a:r>
              <a:r>
                <a:rPr lang="en-US" sz="1100" dirty="0" smtClean="0">
                  <a:solidFill>
                    <a:schemeClr val="accent1"/>
                  </a:solidFill>
                  <a:latin typeface="Arial" pitchFamily="34" charset="0"/>
                  <a:cs typeface="Arial" pitchFamily="34" charset="0"/>
                </a:rPr>
                <a:t>omen – South Africa)</a:t>
              </a:r>
              <a:endParaRPr lang="en-US" dirty="0">
                <a:solidFill>
                  <a:schemeClr val="accent1"/>
                </a:solidFill>
                <a:latin typeface="Arial" pitchFamily="34" charset="0"/>
                <a:cs typeface="Arial" pitchFamily="34" charset="0"/>
              </a:endParaRPr>
            </a:p>
          </p:txBody>
        </p:sp>
        <p:sp>
          <p:nvSpPr>
            <p:cNvPr id="102" name="Rectangle 57"/>
            <p:cNvSpPr>
              <a:spLocks noChangeArrowheads="1"/>
            </p:cNvSpPr>
            <p:nvPr/>
          </p:nvSpPr>
          <p:spPr bwMode="auto">
            <a:xfrm>
              <a:off x="7785381" y="5792962"/>
              <a:ext cx="9842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sz="1400" b="1" dirty="0" smtClean="0">
                  <a:solidFill>
                    <a:schemeClr val="accent1"/>
                  </a:solidFill>
                  <a:latin typeface="Arial" panose="020B0604020202020204" pitchFamily="34" charset="0"/>
                  <a:cs typeface="Arial" panose="020B0604020202020204" pitchFamily="34" charset="0"/>
                </a:rPr>
                <a:t>0%</a:t>
              </a:r>
              <a:r>
                <a:rPr lang="en-US" sz="1400" dirty="0" smtClean="0">
                  <a:solidFill>
                    <a:schemeClr val="accent1"/>
                  </a:solidFill>
                  <a:latin typeface="Arial" panose="020B0604020202020204" pitchFamily="34" charset="0"/>
                  <a:cs typeface="Arial" panose="020B0604020202020204" pitchFamily="34" charset="0"/>
                </a:rPr>
                <a:t> (-40, 30</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cxnSp>
          <p:nvCxnSpPr>
            <p:cNvPr id="4" name="Straight Connector 3"/>
            <p:cNvCxnSpPr/>
            <p:nvPr/>
          </p:nvCxnSpPr>
          <p:spPr>
            <a:xfrm>
              <a:off x="4666468" y="5885808"/>
              <a:ext cx="15529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2161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essential part of STI care is prevention </a:t>
            </a:r>
          </a:p>
          <a:p>
            <a:r>
              <a:rPr lang="en-US" dirty="0" smtClean="0"/>
              <a:t>Actions intended for prevention of </a:t>
            </a:r>
            <a:r>
              <a:rPr lang="en-US" b="1" dirty="0" smtClean="0"/>
              <a:t>transmission, acquisition  or complications of STI/HIV </a:t>
            </a:r>
            <a:endParaRPr lang="en-US" dirty="0" smtClean="0"/>
          </a:p>
          <a:p>
            <a:r>
              <a:rPr lang="en-US" dirty="0" smtClean="0"/>
              <a:t>HIV and STI are considered together  since they share  many aspects  including modes of transmission, </a:t>
            </a:r>
            <a:r>
              <a:rPr lang="en-US" dirty="0" err="1" smtClean="0"/>
              <a:t>behavioural</a:t>
            </a:r>
            <a:r>
              <a:rPr lang="en-US" dirty="0" smtClean="0"/>
              <a:t> and other cofactors and potential control measures</a:t>
            </a:r>
          </a:p>
          <a:p>
            <a:r>
              <a:rPr lang="en-US" dirty="0" smtClean="0"/>
              <a:t>The well established fact that  STIs enhance the transmission of HIV permits us to consider them together when prevention interventions are planned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PrEP</a:t>
            </a:r>
            <a:r>
              <a:rPr lang="en-US" dirty="0" smtClean="0"/>
              <a:t> Summary</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Effective</a:t>
            </a:r>
          </a:p>
          <a:p>
            <a:r>
              <a:rPr lang="en-US" dirty="0" smtClean="0"/>
              <a:t>FDA approved</a:t>
            </a:r>
          </a:p>
          <a:p>
            <a:r>
              <a:rPr lang="en-US" dirty="0" smtClean="0"/>
              <a:t>Well-tolerated</a:t>
            </a:r>
          </a:p>
          <a:p>
            <a:endParaRPr lang="en-US" dirty="0" smtClean="0"/>
          </a:p>
          <a:p>
            <a:pPr marL="0" indent="0">
              <a:buNone/>
            </a:pPr>
            <a:r>
              <a:rPr lang="en-US" b="1" i="1" dirty="0" smtClean="0"/>
              <a:t>Considerations </a:t>
            </a:r>
            <a:endParaRPr lang="en-US" b="1" i="1" dirty="0"/>
          </a:p>
          <a:p>
            <a:r>
              <a:rPr lang="en-US" dirty="0" smtClean="0"/>
              <a:t>Only short term evidence is available </a:t>
            </a:r>
          </a:p>
          <a:p>
            <a:r>
              <a:rPr lang="en-US" dirty="0" smtClean="0"/>
              <a:t>Daily adherence required</a:t>
            </a:r>
          </a:p>
          <a:p>
            <a:r>
              <a:rPr lang="en-US" dirty="0" smtClean="0"/>
              <a:t>Side effects</a:t>
            </a:r>
          </a:p>
          <a:p>
            <a:r>
              <a:rPr lang="en-US" dirty="0" smtClean="0"/>
              <a:t>Drug resistance in acute infection</a:t>
            </a:r>
          </a:p>
          <a:p>
            <a:r>
              <a:rPr lang="en-US" dirty="0" smtClean="0"/>
              <a:t>Non adherence to safe sex</a:t>
            </a:r>
          </a:p>
          <a:p>
            <a:r>
              <a:rPr lang="en-US" b="1" dirty="0" smtClean="0"/>
              <a:t>Cost</a:t>
            </a:r>
          </a:p>
          <a:p>
            <a:r>
              <a:rPr lang="en-US" b="1" dirty="0" smtClean="0"/>
              <a:t>Logistics</a:t>
            </a:r>
          </a:p>
          <a:p>
            <a:pPr>
              <a:buNone/>
            </a:pPr>
            <a:endParaRPr lang="en-US" dirty="0" smtClean="0"/>
          </a:p>
          <a:p>
            <a:pPr>
              <a:buNone/>
            </a:pPr>
            <a:r>
              <a:rPr lang="en-US" dirty="0" smtClean="0"/>
              <a:t>CDC: </a:t>
            </a:r>
            <a:r>
              <a:rPr lang="en-US" dirty="0" smtClean="0">
                <a:hlinkClick r:id="rId2"/>
              </a:rPr>
              <a:t>http://www.cdc.gov/hiv/pdf/prepguidelines2014.pdf</a:t>
            </a:r>
            <a:r>
              <a:rPr lang="en-US" dirty="0" smtClean="0"/>
              <a:t> </a:t>
            </a:r>
          </a:p>
          <a:p>
            <a:endParaRPr lang="en-US" dirty="0"/>
          </a:p>
        </p:txBody>
      </p:sp>
    </p:spTree>
    <p:extLst>
      <p:ext uri="{BB962C8B-B14F-4D97-AF65-F5344CB8AC3E}">
        <p14:creationId xmlns:p14="http://schemas.microsoft.com/office/powerpoint/2010/main" val="3630484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8730" y="104668"/>
            <a:ext cx="6665976" cy="6716790"/>
          </a:xfrm>
          <a:prstGeom prst="rect">
            <a:avLst/>
          </a:prstGeom>
        </p:spPr>
      </p:pic>
    </p:spTree>
    <p:extLst>
      <p:ext uri="{BB962C8B-B14F-4D97-AF65-F5344CB8AC3E}">
        <p14:creationId xmlns:p14="http://schemas.microsoft.com/office/powerpoint/2010/main" val="380951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Post- exposure prophylaxis (PEP)</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smtClean="0"/>
              <a:t>Post-exposure prophylaxis (PEP) is a biomedical HIV prevention intervention .</a:t>
            </a:r>
          </a:p>
          <a:p>
            <a:r>
              <a:rPr lang="en-US" dirty="0" smtClean="0"/>
              <a:t>individual who is HIV-negative takes ARVs following a potential exposure to HIV. </a:t>
            </a:r>
          </a:p>
          <a:p>
            <a:r>
              <a:rPr lang="en-US" dirty="0" smtClean="0"/>
              <a:t>PEP involves taking ARVs immediately following exposure – usually within 72 hours – and continues for 28 days.</a:t>
            </a:r>
          </a:p>
          <a:p>
            <a:r>
              <a:rPr lang="en-US" dirty="0" smtClean="0"/>
              <a:t> PEP does not reduce risk of HIV acquisition to zero, but is highly effective. </a:t>
            </a:r>
          </a:p>
          <a:p>
            <a:pPr>
              <a:buNone/>
            </a:pPr>
            <a:r>
              <a:rPr lang="en-US" b="1" u="sng" dirty="0" smtClean="0"/>
              <a:t>PEP has been used to reduce transmission following </a:t>
            </a:r>
          </a:p>
          <a:p>
            <a:pPr marL="514350" indent="-514350">
              <a:buFont typeface="+mj-lt"/>
              <a:buAutoNum type="arabicPeriod"/>
            </a:pPr>
            <a:r>
              <a:rPr lang="en-US" dirty="0" smtClean="0"/>
              <a:t>Occupational exposures (needle sticks, scalpel cuts, etc)   </a:t>
            </a:r>
          </a:p>
          <a:p>
            <a:pPr marL="514350" indent="-514350">
              <a:buFont typeface="+mj-lt"/>
              <a:buAutoNum type="arabicPeriod"/>
            </a:pPr>
            <a:r>
              <a:rPr lang="en-US" dirty="0" smtClean="0"/>
              <a:t>Sexual exposures (sex without a condom, condom failure, sexual assault, etc) PEPSE </a:t>
            </a:r>
          </a:p>
          <a:p>
            <a:pPr marL="514350" indent="-514350">
              <a:buFont typeface="+mj-lt"/>
              <a:buAutoNum type="arabicPeriod"/>
            </a:pPr>
            <a:r>
              <a:rPr lang="en-US" dirty="0" err="1" smtClean="0"/>
              <a:t>Percutaneous</a:t>
            </a:r>
            <a:r>
              <a:rPr lang="en-US" dirty="0" smtClean="0"/>
              <a:t> exposure from injection drug use </a:t>
            </a:r>
          </a:p>
          <a:p>
            <a:pPr marL="514350" indent="-514350">
              <a:buFont typeface="+mj-lt"/>
              <a:buAutoNum type="arabicPeriod"/>
            </a:pPr>
            <a:r>
              <a:rPr lang="en-US" dirty="0" smtClean="0"/>
              <a:t>Neonates exposed to HIV through breast milk or during birth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6200" y="0"/>
            <a:ext cx="8763000" cy="1066800"/>
          </a:xfrm>
        </p:spPr>
        <p:txBody>
          <a:bodyPr>
            <a:normAutofit/>
          </a:bodyPr>
          <a:lstStyle/>
          <a:p>
            <a:pPr eaLnBrk="1" hangingPunct="1"/>
            <a:r>
              <a:rPr lang="en-US" smtClean="0"/>
              <a:t>A comprehensive approach to PEP</a:t>
            </a:r>
          </a:p>
        </p:txBody>
      </p:sp>
      <p:sp>
        <p:nvSpPr>
          <p:cNvPr id="26628" name="Rectangle 3"/>
          <p:cNvSpPr>
            <a:spLocks noGrp="1" noChangeArrowheads="1"/>
          </p:cNvSpPr>
          <p:nvPr>
            <p:ph idx="1"/>
          </p:nvPr>
        </p:nvSpPr>
        <p:spPr>
          <a:xfrm>
            <a:off x="76200" y="1524000"/>
            <a:ext cx="7924800" cy="5334000"/>
          </a:xfrm>
        </p:spPr>
        <p:txBody>
          <a:bodyPr/>
          <a:lstStyle/>
          <a:p>
            <a:pPr eaLnBrk="1" hangingPunct="1"/>
            <a:r>
              <a:rPr lang="en-US" sz="2400" dirty="0" smtClean="0"/>
              <a:t>Integration into a comprehensive prevention program</a:t>
            </a:r>
          </a:p>
          <a:p>
            <a:pPr eaLnBrk="1" hangingPunct="1"/>
            <a:endParaRPr lang="en-US" sz="2400" dirty="0" smtClean="0"/>
          </a:p>
          <a:p>
            <a:pPr lvl="1" eaLnBrk="1" hangingPunct="1">
              <a:buNone/>
            </a:pPr>
            <a:endParaRPr lang="en-US" sz="2400" dirty="0" smtClean="0"/>
          </a:p>
          <a:p>
            <a:pPr lvl="1" eaLnBrk="1" hangingPunct="1"/>
            <a:endParaRPr lang="en-US" sz="2400" dirty="0" smtClean="0"/>
          </a:p>
          <a:p>
            <a:pPr lvl="1" eaLnBrk="1" hangingPunct="1"/>
            <a:r>
              <a:rPr lang="en-US" sz="2400" dirty="0" smtClean="0"/>
              <a:t>Prevention, care and support services</a:t>
            </a:r>
          </a:p>
          <a:p>
            <a:pPr lvl="2" eaLnBrk="1" hangingPunct="1"/>
            <a:r>
              <a:rPr lang="en-US" sz="2000" dirty="0" smtClean="0"/>
              <a:t>Adherence counseling and support</a:t>
            </a:r>
          </a:p>
          <a:p>
            <a:pPr lvl="2" eaLnBrk="1" hangingPunct="1"/>
            <a:r>
              <a:rPr lang="en-US" sz="2000" dirty="0" smtClean="0"/>
              <a:t>Risk-reduction counseling </a:t>
            </a:r>
          </a:p>
          <a:p>
            <a:pPr lvl="2" eaLnBrk="1" hangingPunct="1"/>
            <a:r>
              <a:rPr lang="en-US" sz="2000" dirty="0" smtClean="0"/>
              <a:t>Psychological counseling and trauma support</a:t>
            </a:r>
          </a:p>
          <a:p>
            <a:pPr lvl="2" eaLnBrk="1" hangingPunct="1"/>
            <a:r>
              <a:rPr lang="en-US" sz="2000" dirty="0" smtClean="0"/>
              <a:t>Mental health and addiction services</a:t>
            </a:r>
          </a:p>
          <a:p>
            <a:pPr lvl="2" eaLnBrk="1" hangingPunct="1"/>
            <a:endParaRPr lang="en-US" sz="2000" dirty="0" smtClean="0"/>
          </a:p>
          <a:p>
            <a:pPr lvl="1" eaLnBrk="1" hangingPunct="1"/>
            <a:r>
              <a:rPr lang="en-US" sz="2400" dirty="0" smtClean="0"/>
              <a:t>Advocacy to improve access</a:t>
            </a:r>
          </a:p>
        </p:txBody>
      </p:sp>
      <p:sp>
        <p:nvSpPr>
          <p:cNvPr id="4" name="Slide Number Placeholder 3"/>
          <p:cNvSpPr>
            <a:spLocks noGrp="1"/>
          </p:cNvSpPr>
          <p:nvPr>
            <p:ph type="sldNum" sz="quarter" idx="12"/>
          </p:nvPr>
        </p:nvSpPr>
        <p:spPr/>
        <p:txBody>
          <a:bodyPr/>
          <a:lstStyle/>
          <a:p>
            <a:pPr>
              <a:defRPr/>
            </a:pPr>
            <a:fld id="{6E4E454B-CE98-4B5D-9834-8BA692178529}" type="slidenum">
              <a:rPr lang="en-US"/>
              <a:pPr>
                <a:defRPr/>
              </a:pPr>
              <a:t>23</a:t>
            </a:fld>
            <a:endParaRPr lang="en-US" sz="140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nPEP</a:t>
            </a:r>
            <a:endParaRPr lang="en-US" dirty="0"/>
          </a:p>
        </p:txBody>
      </p:sp>
      <p:sp>
        <p:nvSpPr>
          <p:cNvPr id="3" name="Content Placeholder 2"/>
          <p:cNvSpPr>
            <a:spLocks noGrp="1"/>
          </p:cNvSpPr>
          <p:nvPr>
            <p:ph idx="1"/>
          </p:nvPr>
        </p:nvSpPr>
        <p:spPr/>
        <p:txBody>
          <a:bodyPr/>
          <a:lstStyle/>
          <a:p>
            <a:pPr marL="0" indent="0">
              <a:buNone/>
            </a:pPr>
            <a:r>
              <a:rPr lang="en-US" dirty="0" smtClean="0"/>
              <a:t>Non-occupational Post-exposure Prophylaxis</a:t>
            </a:r>
          </a:p>
          <a:p>
            <a:r>
              <a:rPr lang="en-US" dirty="0" smtClean="0"/>
              <a:t>High risk exposure</a:t>
            </a:r>
          </a:p>
          <a:p>
            <a:r>
              <a:rPr lang="en-US" dirty="0" smtClean="0"/>
              <a:t>As soon as possible</a:t>
            </a:r>
          </a:p>
          <a:p>
            <a:r>
              <a:rPr lang="en-US" dirty="0" smtClean="0"/>
              <a:t>Given for 28 days </a:t>
            </a:r>
          </a:p>
          <a:p>
            <a:r>
              <a:rPr lang="en-US" dirty="0" err="1" smtClean="0"/>
              <a:t>Tenofovir</a:t>
            </a:r>
            <a:r>
              <a:rPr lang="en-US" dirty="0" smtClean="0"/>
              <a:t>/</a:t>
            </a:r>
            <a:r>
              <a:rPr lang="en-US" dirty="0" err="1" smtClean="0"/>
              <a:t>emtricitabine</a:t>
            </a:r>
            <a:r>
              <a:rPr lang="en-US" dirty="0" smtClean="0"/>
              <a:t> + LPV/r / </a:t>
            </a:r>
            <a:r>
              <a:rPr lang="en-US" dirty="0" err="1" smtClean="0"/>
              <a:t>raltegravir</a:t>
            </a:r>
            <a:endParaRPr lang="en-US" dirty="0" smtClean="0"/>
          </a:p>
        </p:txBody>
      </p:sp>
      <p:sp>
        <p:nvSpPr>
          <p:cNvPr id="4" name="TextBox 3"/>
          <p:cNvSpPr txBox="1"/>
          <p:nvPr/>
        </p:nvSpPr>
        <p:spPr>
          <a:xfrm>
            <a:off x="457200" y="6126163"/>
            <a:ext cx="2336998" cy="369332"/>
          </a:xfrm>
          <a:prstGeom prst="rect">
            <a:avLst/>
          </a:prstGeom>
          <a:noFill/>
        </p:spPr>
        <p:txBody>
          <a:bodyPr wrap="none" rtlCol="0">
            <a:spAutoFit/>
          </a:bodyPr>
          <a:lstStyle/>
          <a:p>
            <a:r>
              <a:rPr lang="en-US" dirty="0" err="1" smtClean="0"/>
              <a:t>www.hivguidelines.org</a:t>
            </a:r>
            <a:endParaRPr lang="en-US" dirty="0"/>
          </a:p>
        </p:txBody>
      </p:sp>
    </p:spTree>
    <p:extLst>
      <p:ext uri="{BB962C8B-B14F-4D97-AF65-F5344CB8AC3E}">
        <p14:creationId xmlns:p14="http://schemas.microsoft.com/office/powerpoint/2010/main" val="4133482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Hepatitis B PEP</a:t>
            </a:r>
          </a:p>
        </p:txBody>
      </p:sp>
      <p:sp>
        <p:nvSpPr>
          <p:cNvPr id="110595" name="Rectangle 3"/>
          <p:cNvSpPr>
            <a:spLocks noGrp="1" noChangeArrowheads="1"/>
          </p:cNvSpPr>
          <p:nvPr>
            <p:ph idx="1"/>
          </p:nvPr>
        </p:nvSpPr>
        <p:spPr/>
        <p:txBody>
          <a:bodyPr/>
          <a:lstStyle/>
          <a:p>
            <a:pPr>
              <a:buNone/>
            </a:pPr>
            <a:endParaRPr lang="en-US" dirty="0"/>
          </a:p>
          <a:p>
            <a:r>
              <a:rPr lang="en-US" dirty="0"/>
              <a:t>Most health-care workers vaccinated against hepatitis B</a:t>
            </a:r>
          </a:p>
          <a:p>
            <a:r>
              <a:rPr lang="en-US" dirty="0"/>
              <a:t>Hepatitis B PEP: immunization + HBIG (hepatitis B Immune Globulin)</a:t>
            </a:r>
          </a:p>
          <a:p>
            <a:r>
              <a:rPr lang="en-US" dirty="0"/>
              <a:t>HBIG effective up to one week following exposure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Condoms and compatible lubricants </a:t>
            </a:r>
            <a:endParaRPr lang="en-US" dirty="0"/>
          </a:p>
        </p:txBody>
      </p:sp>
      <p:sp>
        <p:nvSpPr>
          <p:cNvPr id="3" name="Content Placeholder 2"/>
          <p:cNvSpPr>
            <a:spLocks noGrp="1"/>
          </p:cNvSpPr>
          <p:nvPr>
            <p:ph idx="1"/>
          </p:nvPr>
        </p:nvSpPr>
        <p:spPr/>
        <p:txBody>
          <a:bodyPr>
            <a:normAutofit/>
          </a:bodyPr>
          <a:lstStyle/>
          <a:p>
            <a:endParaRPr lang="en-US" dirty="0"/>
          </a:p>
          <a:p>
            <a:r>
              <a:rPr lang="en-US" dirty="0"/>
              <a:t>Male condoms are sheaths of latex or another material used during anal, vaginal, or oral sexual intercourse. </a:t>
            </a:r>
            <a:endParaRPr lang="en-US" dirty="0" smtClean="0"/>
          </a:p>
          <a:p>
            <a:r>
              <a:rPr lang="en-US" dirty="0" smtClean="0"/>
              <a:t>Condoms </a:t>
            </a:r>
            <a:r>
              <a:rPr lang="en-US" dirty="0"/>
              <a:t>create a physical barrier between the genitals and sexual fluids of the partners engaging in sexual intercourse</a:t>
            </a:r>
            <a:r>
              <a:rPr lang="en-US" dirty="0" smtClean="0"/>
              <a:t>.</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Male condom </a:t>
            </a:r>
            <a:endParaRPr lang="en-US" dirty="0"/>
          </a:p>
        </p:txBody>
      </p:sp>
      <p:sp>
        <p:nvSpPr>
          <p:cNvPr id="3" name="Content Placeholder 2"/>
          <p:cNvSpPr>
            <a:spLocks noGrp="1"/>
          </p:cNvSpPr>
          <p:nvPr>
            <p:ph idx="1"/>
          </p:nvPr>
        </p:nvSpPr>
        <p:spPr/>
        <p:txBody>
          <a:bodyPr>
            <a:normAutofit/>
          </a:bodyPr>
          <a:lstStyle/>
          <a:p>
            <a:pPr>
              <a:buNone/>
            </a:pPr>
            <a:r>
              <a:rPr lang="en-US" dirty="0" smtClean="0"/>
              <a:t>Although male condoms are having a &gt;95%  effectiveness</a:t>
            </a:r>
          </a:p>
          <a:p>
            <a:r>
              <a:rPr lang="en-US" dirty="0" smtClean="0"/>
              <a:t>Is not accepted by some populations and </a:t>
            </a:r>
          </a:p>
          <a:p>
            <a:r>
              <a:rPr lang="en-US" dirty="0" smtClean="0"/>
              <a:t>It is used only with selected partners. </a:t>
            </a:r>
          </a:p>
          <a:p>
            <a:r>
              <a:rPr lang="en-US" dirty="0" smtClean="0"/>
              <a:t>As opposed to contraception use, which varies with the cycle, protection against infection requires consistent use </a:t>
            </a:r>
          </a:p>
          <a:p>
            <a:r>
              <a:rPr lang="en-US" dirty="0" smtClean="0"/>
              <a:t>Immediate availability  is a  limiting factor.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Lubricants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u="sng" dirty="0" smtClean="0"/>
              <a:t>Lubricants </a:t>
            </a:r>
          </a:p>
          <a:p>
            <a:r>
              <a:rPr lang="en-US" dirty="0" smtClean="0"/>
              <a:t>Promoting condom use must be accompanied by emphasis on the use of appropriate lubricants. </a:t>
            </a:r>
          </a:p>
          <a:p>
            <a:r>
              <a:rPr lang="en-US" dirty="0" smtClean="0"/>
              <a:t>This is especially important for anal intercourse because the anus does not produce its own lubrication. </a:t>
            </a:r>
          </a:p>
          <a:p>
            <a:r>
              <a:rPr lang="en-US" dirty="0" smtClean="0"/>
              <a:t>Gay men and other MSM should be educated on the benefits of and need to use condom-compatible lubricants to ensure that condoms do not break. </a:t>
            </a:r>
          </a:p>
          <a:p>
            <a:r>
              <a:rPr lang="en-US" dirty="0" smtClean="0"/>
              <a:t>Many report difficulty in accessing lubricants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Female condom </a:t>
            </a:r>
            <a:endParaRPr lang="en-US" dirty="0"/>
          </a:p>
        </p:txBody>
      </p:sp>
      <p:sp>
        <p:nvSpPr>
          <p:cNvPr id="3" name="Content Placeholder 2"/>
          <p:cNvSpPr>
            <a:spLocks noGrp="1"/>
          </p:cNvSpPr>
          <p:nvPr>
            <p:ph idx="1"/>
          </p:nvPr>
        </p:nvSpPr>
        <p:spPr/>
        <p:txBody>
          <a:bodyPr>
            <a:normAutofit/>
          </a:bodyPr>
          <a:lstStyle/>
          <a:p>
            <a:r>
              <a:rPr lang="en-US" dirty="0" smtClean="0"/>
              <a:t>Use of male condoms depends on the willingness of</a:t>
            </a:r>
          </a:p>
          <a:p>
            <a:pPr>
              <a:buNone/>
            </a:pPr>
            <a:r>
              <a:rPr lang="en-US" dirty="0" smtClean="0"/>
              <a:t>    men to use them.</a:t>
            </a:r>
          </a:p>
          <a:p>
            <a:r>
              <a:rPr lang="en-US" dirty="0" smtClean="0"/>
              <a:t>The female condom provides a physical barrier that prevents exposure to genital secretions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STI/HIV control strategy  </a:t>
            </a:r>
            <a:endParaRPr lang="en-US" dirty="0"/>
          </a:p>
        </p:txBody>
      </p:sp>
      <p:sp>
        <p:nvSpPr>
          <p:cNvPr id="3" name="Content Placeholder 2"/>
          <p:cNvSpPr>
            <a:spLocks noGrp="1"/>
          </p:cNvSpPr>
          <p:nvPr>
            <p:ph idx="1"/>
          </p:nvPr>
        </p:nvSpPr>
        <p:spPr/>
        <p:txBody>
          <a:bodyPr>
            <a:normAutofit fontScale="77500" lnSpcReduction="20000"/>
          </a:bodyPr>
          <a:lstStyle/>
          <a:p>
            <a:pPr fontAlgn="base">
              <a:buNone/>
            </a:pPr>
            <a:r>
              <a:rPr lang="en-US" dirty="0" smtClean="0"/>
              <a:t>A comprehensive STI control strategy includes </a:t>
            </a:r>
          </a:p>
          <a:p>
            <a:pPr fontAlgn="base"/>
            <a:r>
              <a:rPr lang="en-US" dirty="0" smtClean="0"/>
              <a:t>Targeted community-based interventions</a:t>
            </a:r>
          </a:p>
          <a:p>
            <a:pPr fontAlgn="base"/>
            <a:r>
              <a:rPr lang="en-US" dirty="0" smtClean="0"/>
              <a:t>Promotion and provision of the means of prevention </a:t>
            </a:r>
          </a:p>
          <a:p>
            <a:pPr fontAlgn="base"/>
            <a:r>
              <a:rPr lang="en-US" dirty="0" smtClean="0"/>
              <a:t>Effective clinical services </a:t>
            </a:r>
          </a:p>
          <a:p>
            <a:pPr fontAlgn="base">
              <a:buNone/>
            </a:pPr>
            <a:endParaRPr lang="en-US" b="1" dirty="0" smtClean="0"/>
          </a:p>
          <a:p>
            <a:pPr fontAlgn="base">
              <a:buNone/>
            </a:pPr>
            <a:r>
              <a:rPr lang="en-US" b="1" dirty="0" smtClean="0"/>
              <a:t>Within an enabling environment, as well as reliable data to guide the response.</a:t>
            </a:r>
          </a:p>
          <a:p>
            <a:pPr>
              <a:buNone/>
            </a:pPr>
            <a:r>
              <a:rPr lang="en-US" dirty="0" smtClean="0"/>
              <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Female condom </a:t>
            </a:r>
            <a:endParaRPr lang="en-US" dirty="0"/>
          </a:p>
        </p:txBody>
      </p:sp>
      <p:sp>
        <p:nvSpPr>
          <p:cNvPr id="3" name="Content Placeholder 2"/>
          <p:cNvSpPr>
            <a:spLocks noGrp="1"/>
          </p:cNvSpPr>
          <p:nvPr>
            <p:ph idx="1"/>
          </p:nvPr>
        </p:nvSpPr>
        <p:spPr/>
        <p:txBody>
          <a:bodyPr>
            <a:normAutofit fontScale="92500"/>
          </a:bodyPr>
          <a:lstStyle/>
          <a:p>
            <a:endParaRPr lang="en-US" dirty="0" smtClean="0"/>
          </a:p>
          <a:p>
            <a:pPr>
              <a:buNone/>
            </a:pPr>
            <a:r>
              <a:rPr lang="en-US" dirty="0" smtClean="0"/>
              <a:t>Barriers for use </a:t>
            </a:r>
          </a:p>
          <a:p>
            <a:r>
              <a:rPr lang="en-US" dirty="0" smtClean="0"/>
              <a:t>Some clinical trials have shown , increased rates of semen exposure (detected by </a:t>
            </a:r>
            <a:r>
              <a:rPr lang="en-US" dirty="0" err="1" smtClean="0"/>
              <a:t>postcoital</a:t>
            </a:r>
            <a:r>
              <a:rPr lang="en-US" dirty="0" smtClean="0"/>
              <a:t> prostate-specific antigen test) </a:t>
            </a:r>
          </a:p>
          <a:p>
            <a:r>
              <a:rPr lang="en-US" dirty="0" smtClean="0"/>
              <a:t>Self-reported mechanical difficulties when compared with the male condom ,</a:t>
            </a:r>
            <a:r>
              <a:rPr lang="en-US" b="1" dirty="0" smtClean="0"/>
              <a:t>which suggests lower effectiveness of female condoms for prevention of transmission.</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Cervical caps and diaphragms </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r>
              <a:rPr lang="en-US" dirty="0" smtClean="0"/>
              <a:t>Cervical caps and diaphragms  with topical antimicrobial combination could be more effective than the antimicrobial product alone.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Limitations for using condoms </a:t>
            </a:r>
            <a:br>
              <a:rPr lang="en-US" dirty="0" smtClean="0"/>
            </a:br>
            <a:r>
              <a:rPr lang="en-US" b="1" dirty="0" smtClean="0"/>
              <a:t>why sex without a condom?  </a:t>
            </a:r>
            <a:endParaRPr lang="en-US" b="1" dirty="0"/>
          </a:p>
        </p:txBody>
      </p:sp>
      <p:sp>
        <p:nvSpPr>
          <p:cNvPr id="3" name="Content Placeholder 2"/>
          <p:cNvSpPr>
            <a:spLocks noGrp="1"/>
          </p:cNvSpPr>
          <p:nvPr>
            <p:ph idx="1"/>
          </p:nvPr>
        </p:nvSpPr>
        <p:spPr/>
        <p:txBody>
          <a:bodyPr>
            <a:normAutofit fontScale="70000" lnSpcReduction="20000"/>
          </a:bodyPr>
          <a:lstStyle/>
          <a:p>
            <a:endParaRPr lang="en-US" dirty="0" smtClean="0"/>
          </a:p>
          <a:p>
            <a:pPr>
              <a:buNone/>
            </a:pPr>
            <a:r>
              <a:rPr lang="en-US" dirty="0" smtClean="0"/>
              <a:t> </a:t>
            </a:r>
            <a:r>
              <a:rPr lang="en-US" u="sng" dirty="0" smtClean="0"/>
              <a:t>Reasons for not using condoms are many and varied. Some reasons include: </a:t>
            </a:r>
          </a:p>
          <a:p>
            <a:r>
              <a:rPr lang="en-US" dirty="0" smtClean="0"/>
              <a:t>Discomfort </a:t>
            </a:r>
          </a:p>
          <a:p>
            <a:r>
              <a:rPr lang="en-US" dirty="0" smtClean="0"/>
              <a:t>Inconvenience </a:t>
            </a:r>
          </a:p>
          <a:p>
            <a:r>
              <a:rPr lang="en-US" dirty="0" smtClean="0"/>
              <a:t>Reduced sexual sensation </a:t>
            </a:r>
          </a:p>
          <a:p>
            <a:r>
              <a:rPr lang="en-US" dirty="0" smtClean="0"/>
              <a:t>Reduced intimacy with their partner </a:t>
            </a:r>
          </a:p>
          <a:p>
            <a:r>
              <a:rPr lang="en-US" dirty="0" smtClean="0"/>
              <a:t>Inability to discuss condom use </a:t>
            </a:r>
          </a:p>
          <a:p>
            <a:r>
              <a:rPr lang="en-US" dirty="0" smtClean="0"/>
              <a:t>Allergy to latex </a:t>
            </a:r>
          </a:p>
          <a:p>
            <a:r>
              <a:rPr lang="en-US" dirty="0" smtClean="0"/>
              <a:t>Inability to maintain an erection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Voluntary medical male circumcision </a:t>
            </a:r>
            <a:endParaRPr lang="en-US" dirty="0"/>
          </a:p>
        </p:txBody>
      </p:sp>
      <p:sp>
        <p:nvSpPr>
          <p:cNvPr id="3" name="Content Placeholder 2"/>
          <p:cNvSpPr>
            <a:spLocks noGrp="1"/>
          </p:cNvSpPr>
          <p:nvPr>
            <p:ph idx="1"/>
          </p:nvPr>
        </p:nvSpPr>
        <p:spPr/>
        <p:txBody>
          <a:bodyPr>
            <a:normAutofit/>
          </a:bodyPr>
          <a:lstStyle/>
          <a:p>
            <a:r>
              <a:rPr lang="en-US" dirty="0" smtClean="0"/>
              <a:t>In a meta-analysis of 13 studies, most  from sub-Saharan Africa, a 58% protective effect was noted (53% for general populations and 69% for high-risk populations) </a:t>
            </a:r>
          </a:p>
          <a:p>
            <a:endParaRPr lang="en-US" dirty="0" smtClean="0"/>
          </a:p>
          <a:p>
            <a:r>
              <a:rPr lang="en-US" dirty="0" smtClean="0"/>
              <a:t>The uptake of male circumcision as a HIV prevention tool is low by men at high risk of acquiring HIV. </a:t>
            </a:r>
            <a:br>
              <a:rPr lang="en-US" dirty="0" smtClean="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Considerations…..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is strong evidence that male circumcision protects against HIV and several other STIs</a:t>
            </a:r>
          </a:p>
          <a:p>
            <a:endParaRPr lang="en-US" dirty="0" smtClean="0"/>
          </a:p>
          <a:p>
            <a:r>
              <a:rPr lang="en-US" dirty="0" smtClean="0"/>
              <a:t>The considerations are adverse effects, acceptability, risk of surgery, reduced efficacy due to early return to sex after surgery, </a:t>
            </a:r>
            <a:r>
              <a:rPr lang="en-US" dirty="0" err="1" smtClean="0"/>
              <a:t>disinhibition</a:t>
            </a:r>
            <a:r>
              <a:rPr lang="en-US" dirty="0" smtClean="0"/>
              <a:t>,  and  ethical issues.</a:t>
            </a:r>
          </a:p>
          <a:p>
            <a:pPr>
              <a:buNone/>
            </a:pPr>
            <a:r>
              <a:rPr lang="en-US" dirty="0" smtClean="0"/>
              <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Picture Placeholder 6"/>
          <p:cNvSpPr>
            <a:spLocks noGrp="1"/>
          </p:cNvSpPr>
          <p:nvPr>
            <p:ph type="pic" idx="1"/>
          </p:nvPr>
        </p:nvSpPr>
        <p:spPr/>
      </p:sp>
      <p:sp>
        <p:nvSpPr>
          <p:cNvPr id="5" name="Content Placeholder 4"/>
          <p:cNvSpPr>
            <a:spLocks noGrp="1"/>
          </p:cNvSpPr>
          <p:nvPr>
            <p:ph type="body" sz="half" idx="2"/>
          </p:nvPr>
        </p:nvSpPr>
        <p:spPr/>
        <p:txBody>
          <a:bodyPr>
            <a:normAutofit/>
          </a:bodyPr>
          <a:lstStyle/>
          <a:p>
            <a:endParaRPr lang="en-US" dirty="0" smtClean="0"/>
          </a:p>
          <a:p>
            <a:endParaRPr lang="en-US" dirty="0" smtClean="0"/>
          </a:p>
          <a:p>
            <a:pPr>
              <a:buNone/>
            </a:pPr>
            <a:r>
              <a:rPr lang="en-US" sz="2400" dirty="0" smtClean="0"/>
              <a:t>MICROBICIDES FOR STI PREVENTION </a:t>
            </a:r>
            <a:endParaRPr lang="en-US" sz="2400" dirty="0"/>
          </a:p>
        </p:txBody>
      </p:sp>
      <p:sp>
        <p:nvSpPr>
          <p:cNvPr id="8" name="Picture Placeholder 6"/>
          <p:cNvSpPr txBox="1">
            <a:spLocks/>
          </p:cNvSpPr>
          <p:nvPr/>
        </p:nvSpPr>
        <p:spPr>
          <a:xfrm rot="420000">
            <a:off x="3498980" y="1257326"/>
            <a:ext cx="4617720" cy="3931920"/>
          </a:xfrm>
          <a:prstGeom prst="rect">
            <a:avLst/>
          </a:prstGeom>
          <a:solidFill>
            <a:schemeClr val="bg2"/>
          </a:solidFill>
          <a:ln w="3000" cap="rnd">
            <a:solidFill>
              <a:srgbClr val="C0C0C0"/>
            </a:solidFill>
            <a:round/>
          </a:ln>
          <a:effectLst/>
        </p:spPr>
      </p:sp>
      <p:pic>
        <p:nvPicPr>
          <p:cNvPr id="1026" name="Picture 2" descr="C:\Users\User\Desktop\tenofovir.jpg"/>
          <p:cNvPicPr>
            <a:picLocks noChangeAspect="1" noChangeArrowheads="1"/>
          </p:cNvPicPr>
          <p:nvPr/>
        </p:nvPicPr>
        <p:blipFill>
          <a:blip r:embed="rId2"/>
          <a:srcRect/>
          <a:stretch>
            <a:fillRect/>
          </a:stretch>
        </p:blipFill>
        <p:spPr bwMode="auto">
          <a:xfrm>
            <a:off x="3448050" y="1295400"/>
            <a:ext cx="4095750" cy="3429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Microbicides</a:t>
            </a:r>
            <a:r>
              <a:rPr lang="en-US" dirty="0" smtClean="0"/>
              <a:t> for prevention of STI/HIV </a:t>
            </a:r>
            <a:endParaRPr lang="en-US" dirty="0"/>
          </a:p>
        </p:txBody>
      </p:sp>
      <p:sp>
        <p:nvSpPr>
          <p:cNvPr id="3" name="Content Placeholder 2"/>
          <p:cNvSpPr>
            <a:spLocks noGrp="1"/>
          </p:cNvSpPr>
          <p:nvPr>
            <p:ph idx="1"/>
          </p:nvPr>
        </p:nvSpPr>
        <p:spPr/>
        <p:txBody>
          <a:bodyPr>
            <a:normAutofit/>
          </a:bodyPr>
          <a:lstStyle/>
          <a:p>
            <a:r>
              <a:rPr lang="en-US" dirty="0" err="1" smtClean="0"/>
              <a:t>Microbicides</a:t>
            </a:r>
            <a:r>
              <a:rPr lang="en-US" dirty="0" smtClean="0"/>
              <a:t> are compounds that can be applied inside the vagina or rectum to protect against sexually transmitted infections (STIs) including HIV. </a:t>
            </a:r>
          </a:p>
          <a:p>
            <a:r>
              <a:rPr lang="en-US" dirty="0" smtClean="0"/>
              <a:t>They can be formulated as gels, creams, films, or suppositories. </a:t>
            </a:r>
          </a:p>
          <a:p>
            <a:r>
              <a:rPr lang="en-US" dirty="0" err="1" smtClean="0"/>
              <a:t>Microbicides</a:t>
            </a:r>
            <a:r>
              <a:rPr lang="en-US" dirty="0" smtClean="0"/>
              <a:t> may or may not have spermicidal activity (contraceptive effect).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Multi purpose prevention technologies</a:t>
            </a:r>
            <a:br>
              <a:rPr lang="en-US" sz="3600" b="1" dirty="0" smtClean="0"/>
            </a:br>
            <a:r>
              <a:rPr lang="en-US" sz="3600" b="1" dirty="0" smtClean="0"/>
              <a:t>(MPT) </a:t>
            </a:r>
            <a:endParaRPr lang="en-US" sz="3600" b="1" dirty="0"/>
          </a:p>
        </p:txBody>
      </p:sp>
      <p:sp>
        <p:nvSpPr>
          <p:cNvPr id="3" name="Content Placeholder 2"/>
          <p:cNvSpPr>
            <a:spLocks noGrp="1"/>
          </p:cNvSpPr>
          <p:nvPr>
            <p:ph idx="1"/>
          </p:nvPr>
        </p:nvSpPr>
        <p:spPr/>
        <p:txBody>
          <a:bodyPr>
            <a:normAutofit fontScale="92500" lnSpcReduction="20000"/>
          </a:bodyPr>
          <a:lstStyle/>
          <a:p>
            <a:r>
              <a:rPr lang="en-US" dirty="0" smtClean="0"/>
              <a:t>MPTs are designed to prevent HIV other STIs and in some cases unintended pregnancies</a:t>
            </a:r>
          </a:p>
          <a:p>
            <a:r>
              <a:rPr lang="en-US" dirty="0" smtClean="0"/>
              <a:t>CONRAD study- A ring that contains </a:t>
            </a:r>
            <a:r>
              <a:rPr lang="en-US" dirty="0" err="1" smtClean="0"/>
              <a:t>tenofovir</a:t>
            </a:r>
            <a:r>
              <a:rPr lang="en-US" dirty="0" smtClean="0"/>
              <a:t> (TFV), an antiretroviral that has the potential to prevent HIV replication in susceptible cells and protect against HSV-2 (herpes) infection, plus </a:t>
            </a:r>
            <a:r>
              <a:rPr lang="en-US" dirty="0" err="1" smtClean="0"/>
              <a:t>levonorgestrel</a:t>
            </a:r>
            <a:r>
              <a:rPr lang="en-US" dirty="0" smtClean="0"/>
              <a:t> (LNG), an established hormonal contraceptive.   </a:t>
            </a:r>
          </a:p>
          <a:p>
            <a:r>
              <a:rPr lang="en-US" dirty="0" smtClean="0"/>
              <a:t>GRFT CG- </a:t>
            </a:r>
            <a:r>
              <a:rPr lang="en-US" dirty="0" err="1" smtClean="0"/>
              <a:t>intravaginal</a:t>
            </a:r>
            <a:r>
              <a:rPr lang="en-US" dirty="0" smtClean="0"/>
              <a:t> ring,  for HIV, HSV,HPV</a:t>
            </a:r>
          </a:p>
          <a:p>
            <a:r>
              <a:rPr lang="en-US" dirty="0" smtClean="0"/>
              <a:t>PPC cm- gel- HIV, HSV, HPV and pregnancy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Tenofovir</a:t>
            </a:r>
            <a:r>
              <a:rPr lang="en-US" dirty="0" smtClean="0"/>
              <a:t> 1% gel </a:t>
            </a:r>
            <a:endParaRPr lang="en-US" dirty="0"/>
          </a:p>
        </p:txBody>
      </p:sp>
      <p:sp>
        <p:nvSpPr>
          <p:cNvPr id="3" name="Content Placeholder 2"/>
          <p:cNvSpPr>
            <a:spLocks noGrp="1"/>
          </p:cNvSpPr>
          <p:nvPr>
            <p:ph idx="1"/>
          </p:nvPr>
        </p:nvSpPr>
        <p:spPr/>
        <p:txBody>
          <a:bodyPr>
            <a:noAutofit/>
          </a:bodyPr>
          <a:lstStyle/>
          <a:p>
            <a:r>
              <a:rPr lang="en-US" sz="2000" dirty="0" smtClean="0"/>
              <a:t>The CAPRISA 004 trial assessed effectiveness and safety of a 1% vaginal gel formulation of </a:t>
            </a:r>
            <a:r>
              <a:rPr lang="en-US" sz="2000" dirty="0" err="1" smtClean="0"/>
              <a:t>tenofovir</a:t>
            </a:r>
            <a:r>
              <a:rPr lang="en-US" sz="2000" dirty="0" smtClean="0"/>
              <a:t>, </a:t>
            </a:r>
            <a:r>
              <a:rPr lang="en-US" sz="2000" b="1" dirty="0" smtClean="0"/>
              <a:t> a nucleotide reverse transcriptase inhibitor</a:t>
            </a:r>
            <a:r>
              <a:rPr lang="en-US" sz="2000" dirty="0" smtClean="0"/>
              <a:t>, for the prevention of HIV acquisition in women.</a:t>
            </a:r>
          </a:p>
          <a:p>
            <a:r>
              <a:rPr lang="en-US" sz="2000" dirty="0" smtClean="0"/>
              <a:t>It has shown some benefit on HSV prevention also </a:t>
            </a:r>
          </a:p>
          <a:p>
            <a:endParaRPr lang="en-US" sz="2000" dirty="0" smtClean="0"/>
          </a:p>
          <a:p>
            <a:r>
              <a:rPr lang="en-US" sz="2000" dirty="0" smtClean="0"/>
              <a:t>HIV incidence was 54% lower (p=0.025) in the </a:t>
            </a:r>
            <a:r>
              <a:rPr lang="en-US" sz="2000" dirty="0" err="1" smtClean="0"/>
              <a:t>tenofovir</a:t>
            </a:r>
            <a:r>
              <a:rPr lang="en-US" sz="2000" dirty="0" smtClean="0"/>
              <a:t> gel arm. </a:t>
            </a:r>
          </a:p>
          <a:p>
            <a:endParaRPr lang="en-US" sz="2000" dirty="0" smtClean="0"/>
          </a:p>
          <a:p>
            <a:endParaRPr lang="en-US" sz="2000" dirty="0" smtClean="0"/>
          </a:p>
          <a:p>
            <a:r>
              <a:rPr lang="en-US" sz="2000" b="1" dirty="0" err="1" smtClean="0"/>
              <a:t>Tenofovir</a:t>
            </a:r>
            <a:r>
              <a:rPr lang="en-US" sz="2000" b="1" dirty="0" smtClean="0"/>
              <a:t> gel reduced HIV acquisition by an estimated 39% overall, and by 54% in women with high gel adherence.</a:t>
            </a:r>
          </a:p>
          <a:p>
            <a:pPr>
              <a:buNone/>
            </a:pPr>
            <a:r>
              <a:rPr lang="en-US" sz="2000" dirty="0" smtClean="0"/>
              <a:t/>
            </a:r>
            <a:br>
              <a:rPr lang="en-US" sz="2000" dirty="0" smtClean="0"/>
            </a:b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Tenofovir</a:t>
            </a:r>
            <a:r>
              <a:rPr lang="en-US" dirty="0" smtClean="0"/>
              <a:t> 1% gel </a:t>
            </a:r>
            <a:endParaRPr lang="en-US" dirty="0"/>
          </a:p>
        </p:txBody>
      </p:sp>
      <p:sp>
        <p:nvSpPr>
          <p:cNvPr id="3" name="Content Placeholder 2"/>
          <p:cNvSpPr>
            <a:spLocks noGrp="1"/>
          </p:cNvSpPr>
          <p:nvPr>
            <p:ph idx="1"/>
          </p:nvPr>
        </p:nvSpPr>
        <p:spPr/>
        <p:txBody>
          <a:bodyPr>
            <a:normAutofit lnSpcReduction="10000"/>
          </a:bodyPr>
          <a:lstStyle/>
          <a:p>
            <a:r>
              <a:rPr lang="en-US" dirty="0" smtClean="0"/>
              <a:t> No increase in the overall adverse event rates was observed including renal.  </a:t>
            </a:r>
          </a:p>
          <a:p>
            <a:r>
              <a:rPr lang="en-US" dirty="0" smtClean="0"/>
              <a:t>There were no changes in viral load and no </a:t>
            </a:r>
            <a:r>
              <a:rPr lang="en-US" dirty="0" err="1" smtClean="0"/>
              <a:t>tenofovir</a:t>
            </a:r>
            <a:r>
              <a:rPr lang="en-US" dirty="0" smtClean="0"/>
              <a:t> resistance in HIV </a:t>
            </a:r>
            <a:r>
              <a:rPr lang="en-US" dirty="0" err="1" smtClean="0"/>
              <a:t>seroconvertors</a:t>
            </a:r>
            <a:r>
              <a:rPr lang="en-US" dirty="0" smtClean="0"/>
              <a:t>. </a:t>
            </a:r>
          </a:p>
          <a:p>
            <a:endParaRPr lang="en-US" dirty="0" smtClean="0"/>
          </a:p>
          <a:p>
            <a:pPr>
              <a:buNone/>
            </a:pPr>
            <a:r>
              <a:rPr lang="en-US" b="1" dirty="0" smtClean="0"/>
              <a:t>Introduction needs addressing availability acceptability and other necessary structural interventions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STI/HIV prevention </a:t>
            </a:r>
            <a:r>
              <a:rPr lang="en-US" dirty="0" err="1" smtClean="0"/>
              <a:t>programmes</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With the emergence of the HIV epidemic, STI control efforts were defined in relation to HIV </a:t>
            </a:r>
            <a:r>
              <a:rPr lang="en-US" dirty="0" err="1" smtClean="0"/>
              <a:t>programme</a:t>
            </a:r>
            <a:r>
              <a:rPr lang="en-US" dirty="0" smtClean="0"/>
              <a:t> priorities.</a:t>
            </a:r>
          </a:p>
          <a:p>
            <a:pPr fontAlgn="base"/>
            <a:endParaRPr lang="en-US" dirty="0" smtClean="0"/>
          </a:p>
          <a:p>
            <a:pPr fontAlgn="base"/>
            <a:r>
              <a:rPr lang="en-US" dirty="0" smtClean="0"/>
              <a:t>The separation of HIV  for funding and implementation has led to neglected   STI control efforts in  many countries leading to  increasing HIV trends</a:t>
            </a:r>
          </a:p>
          <a:p>
            <a:pPr fontAlgn="base"/>
            <a:endParaRPr lang="en-US" dirty="0" smtClean="0"/>
          </a:p>
          <a:p>
            <a:pPr fontAlgn="base"/>
            <a:r>
              <a:rPr lang="en-US" dirty="0" smtClean="0"/>
              <a:t>In Sri </a:t>
            </a:r>
            <a:r>
              <a:rPr lang="en-US" dirty="0" err="1" smtClean="0"/>
              <a:t>lanka</a:t>
            </a:r>
            <a:r>
              <a:rPr lang="en-US" dirty="0" smtClean="0"/>
              <a:t>, we have an integrated HIV/STI services in stand alone clinics with specialists in many, which has contributed to keep the HIV prevalence at a low level over the years. </a:t>
            </a:r>
            <a:br>
              <a:rPr lang="en-US" dirty="0" smtClean="0"/>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studies on </a:t>
            </a:r>
            <a:r>
              <a:rPr lang="en-US" dirty="0" err="1" smtClean="0"/>
              <a:t>microbicides</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ASPIRE STUDY  (MTN-020) showed that a vaginal ring releasing the  experimental antiretroviral drug</a:t>
            </a:r>
            <a:r>
              <a:rPr lang="en-US" b="1" dirty="0" smtClean="0"/>
              <a:t> </a:t>
            </a:r>
            <a:r>
              <a:rPr lang="en-US" b="1" dirty="0" err="1" smtClean="0"/>
              <a:t>dapivirine</a:t>
            </a:r>
            <a:r>
              <a:rPr lang="en-US" dirty="0" smtClean="0"/>
              <a:t> provided a modest level of protection against HIV infection in women. </a:t>
            </a:r>
          </a:p>
          <a:p>
            <a:r>
              <a:rPr lang="en-US" dirty="0" smtClean="0"/>
              <a:t>The ring reduced the risk of HIV infection by 27 percent in the study population overall and by 61 percent among women ages 25 years and older, who used the ring most consistently.</a:t>
            </a:r>
          </a:p>
          <a:p>
            <a:r>
              <a:rPr lang="en-US" dirty="0" smtClean="0"/>
              <a:t>The RING STUDY  also tested the </a:t>
            </a:r>
            <a:r>
              <a:rPr lang="en-US" dirty="0" err="1" smtClean="0"/>
              <a:t>dapivirine</a:t>
            </a:r>
            <a:r>
              <a:rPr lang="en-US" dirty="0" smtClean="0"/>
              <a:t> ring for safety and efficacy in women. Similar to ASPIRE, The Ring Study investigators found an overall effectiveness of 31 percent,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0" y="1371600"/>
            <a:ext cx="7851775" cy="1828800"/>
          </a:xfrm>
          <a:solidFill>
            <a:schemeClr val="accent2"/>
          </a:solidFill>
        </p:spPr>
        <p:txBody>
          <a:bodyPr>
            <a:normAutofit fontScale="90000"/>
          </a:bodyPr>
          <a:lstStyle/>
          <a:p>
            <a:r>
              <a:rPr lang="en-US" sz="3600" dirty="0" smtClean="0"/>
              <a:t>Overall, </a:t>
            </a:r>
            <a:r>
              <a:rPr lang="en-US" sz="3600" dirty="0" err="1" smtClean="0"/>
              <a:t>microbicides</a:t>
            </a:r>
            <a:r>
              <a:rPr lang="en-US" sz="3600" dirty="0" smtClean="0"/>
              <a:t> provide moderate degree of protection but need structural interventions for uninterrupted supply </a:t>
            </a:r>
            <a:endParaRPr lang="en-US" sz="3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r>
              <a:rPr lang="en-US" sz="4800" dirty="0" smtClean="0"/>
              <a:t>Provision of STI care </a:t>
            </a:r>
            <a:endParaRPr lang="en-US" sz="4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 components in an ideal STI service  </a:t>
            </a:r>
            <a:endParaRPr lang="en-US" dirty="0"/>
          </a:p>
        </p:txBody>
      </p:sp>
      <p:sp>
        <p:nvSpPr>
          <p:cNvPr id="3" name="Content Placeholder 2"/>
          <p:cNvSpPr>
            <a:spLocks noGrp="1"/>
          </p:cNvSpPr>
          <p:nvPr>
            <p:ph idx="1"/>
          </p:nvPr>
        </p:nvSpPr>
        <p:spPr/>
        <p:txBody>
          <a:bodyPr/>
          <a:lstStyle/>
          <a:p>
            <a:r>
              <a:rPr lang="en-US" dirty="0" smtClean="0"/>
              <a:t>Clinical services</a:t>
            </a:r>
          </a:p>
          <a:p>
            <a:r>
              <a:rPr lang="en-US" dirty="0" smtClean="0"/>
              <a:t>Laboratory services</a:t>
            </a:r>
          </a:p>
          <a:p>
            <a:r>
              <a:rPr lang="en-US" dirty="0" smtClean="0"/>
              <a:t>Partner management services</a:t>
            </a:r>
          </a:p>
          <a:p>
            <a:r>
              <a:rPr lang="en-US" dirty="0" smtClean="0"/>
              <a:t>Health promotion and education </a:t>
            </a:r>
          </a:p>
          <a:p>
            <a:endParaRPr lang="en-US" dirty="0" smtClean="0"/>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services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Activities are designed and delivered to reduce the duration of infectivity </a:t>
            </a:r>
          </a:p>
          <a:p>
            <a:r>
              <a:rPr lang="en-US" dirty="0" smtClean="0"/>
              <a:t>Specific protocols to deliver care and referral services</a:t>
            </a:r>
          </a:p>
          <a:p>
            <a:r>
              <a:rPr lang="en-US" dirty="0" smtClean="0"/>
              <a:t>Biomedical interventions to reduce the efficiency of transmission</a:t>
            </a:r>
          </a:p>
          <a:p>
            <a:r>
              <a:rPr lang="en-US" dirty="0" smtClean="0"/>
              <a:t>Individual </a:t>
            </a:r>
            <a:r>
              <a:rPr lang="en-US" dirty="0" err="1" smtClean="0"/>
              <a:t>counselling</a:t>
            </a:r>
            <a:r>
              <a:rPr lang="en-US" dirty="0" smtClean="0"/>
              <a:t> (provision of condoms and risk reduction) to reduce transmission and acquisition </a:t>
            </a:r>
          </a:p>
          <a:p>
            <a:r>
              <a:rPr lang="en-US" dirty="0" smtClean="0"/>
              <a:t>On site laboratory – microscopy, PCR, HIV testing</a:t>
            </a:r>
          </a:p>
          <a:p>
            <a:r>
              <a:rPr lang="en-US" dirty="0" smtClean="0"/>
              <a:t>Partner services</a:t>
            </a:r>
          </a:p>
          <a:p>
            <a:endParaRPr lang="en-US" dirty="0" smtClean="0"/>
          </a:p>
          <a:p>
            <a:r>
              <a:rPr lang="en-US" dirty="0" smtClean="0"/>
              <a:t>Timely reporting </a:t>
            </a:r>
          </a:p>
          <a:p>
            <a:endParaRPr lang="en-US"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noAutofit/>
          </a:bodyPr>
          <a:lstStyle/>
          <a:p>
            <a:r>
              <a:rPr lang="en-US" sz="2800" dirty="0" smtClean="0"/>
              <a:t>R</a:t>
            </a:r>
            <a:r>
              <a:rPr lang="en-US" sz="2800" baseline="-25000" dirty="0" smtClean="0"/>
              <a:t>0</a:t>
            </a:r>
            <a:r>
              <a:rPr lang="en-US" sz="2800" dirty="0" smtClean="0"/>
              <a:t> = (</a:t>
            </a:r>
            <a:r>
              <a:rPr lang="el-GR" sz="2800" dirty="0" smtClean="0"/>
              <a:t>β</a:t>
            </a:r>
            <a:r>
              <a:rPr lang="en-US" sz="2800" dirty="0" smtClean="0"/>
              <a:t>CD)</a:t>
            </a:r>
            <a:br>
              <a:rPr lang="en-US" sz="2800" dirty="0" smtClean="0"/>
            </a:br>
            <a:r>
              <a:rPr lang="en-US" sz="2800" dirty="0" smtClean="0"/>
              <a:t>reproductive rate of infection in the community </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t>Duration of Infectiousness= D </a:t>
            </a:r>
          </a:p>
          <a:p>
            <a:pPr>
              <a:buNone/>
            </a:pPr>
            <a:r>
              <a:rPr lang="en-US" dirty="0" smtClean="0"/>
              <a:t>Curative treatment  shortens duration of D</a:t>
            </a:r>
          </a:p>
          <a:p>
            <a:r>
              <a:rPr lang="en-US" dirty="0" smtClean="0"/>
              <a:t>Probability of transmission per sexual act=  </a:t>
            </a:r>
            <a:r>
              <a:rPr lang="el-GR" dirty="0" smtClean="0"/>
              <a:t>β</a:t>
            </a:r>
            <a:endParaRPr lang="en-US" dirty="0" smtClean="0"/>
          </a:p>
          <a:p>
            <a:pPr>
              <a:buNone/>
            </a:pPr>
            <a:r>
              <a:rPr lang="en-US" dirty="0" smtClean="0"/>
              <a:t>Suppressive antiviral therapy reduces </a:t>
            </a:r>
            <a:r>
              <a:rPr lang="en-US" dirty="0" err="1" smtClean="0"/>
              <a:t>transmisssion</a:t>
            </a:r>
            <a:r>
              <a:rPr lang="en-US" dirty="0" smtClean="0"/>
              <a:t>= </a:t>
            </a:r>
            <a:r>
              <a:rPr lang="el-GR" dirty="0" smtClean="0"/>
              <a:t>β</a:t>
            </a:r>
            <a:endParaRPr lang="en-US" dirty="0" smtClean="0"/>
          </a:p>
          <a:p>
            <a:r>
              <a:rPr lang="en-US" dirty="0" smtClean="0"/>
              <a:t>Average number of sexual partnerships between an infected and susceptible individuals= c</a:t>
            </a:r>
          </a:p>
          <a:p>
            <a:pPr>
              <a:buNone/>
            </a:pPr>
            <a:r>
              <a:rPr lang="en-US" dirty="0" smtClean="0"/>
              <a:t>All  reduces the R</a:t>
            </a:r>
            <a:r>
              <a:rPr lang="en-US" baseline="-25000" dirty="0" smtClean="0"/>
              <a:t>0</a:t>
            </a:r>
          </a:p>
          <a:p>
            <a:pPr>
              <a:buNone/>
            </a:pPr>
            <a:r>
              <a:rPr lang="en-US" b="1" dirty="0" smtClean="0"/>
              <a:t>Biomedical interventions on index patients is secondary prevention at individual level but primary prevention at population level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Treating STIs in resource limited high prevalent settings </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endParaRPr lang="en-US" dirty="0"/>
          </a:p>
          <a:p>
            <a:r>
              <a:rPr lang="en-US" dirty="0" smtClean="0"/>
              <a:t>People with  </a:t>
            </a:r>
            <a:r>
              <a:rPr lang="en-US" dirty="0"/>
              <a:t>STIs should be offered</a:t>
            </a:r>
            <a:r>
              <a:rPr lang="en-US" b="1" dirty="0"/>
              <a:t> </a:t>
            </a:r>
            <a:r>
              <a:rPr lang="en-US" b="1" dirty="0" err="1"/>
              <a:t>syndromic</a:t>
            </a:r>
            <a:r>
              <a:rPr lang="en-US" b="1" dirty="0"/>
              <a:t> management </a:t>
            </a:r>
            <a:r>
              <a:rPr lang="en-US" dirty="0" smtClean="0"/>
              <a:t>in resource limited settings  </a:t>
            </a:r>
            <a:endParaRPr lang="en-US" dirty="0"/>
          </a:p>
          <a:p>
            <a:r>
              <a:rPr lang="en-US" b="1" dirty="0" smtClean="0"/>
              <a:t>Periodic </a:t>
            </a:r>
            <a:r>
              <a:rPr lang="en-US" b="1" dirty="0"/>
              <a:t>testing </a:t>
            </a:r>
            <a:r>
              <a:rPr lang="en-US" b="1" dirty="0" smtClean="0"/>
              <a:t> for </a:t>
            </a:r>
            <a:r>
              <a:rPr lang="en-US" dirty="0" smtClean="0"/>
              <a:t>asymptomatic </a:t>
            </a:r>
            <a:r>
              <a:rPr lang="en-US" dirty="0"/>
              <a:t>urethral and rectal </a:t>
            </a:r>
            <a:r>
              <a:rPr lang="en-US" i="1" dirty="0"/>
              <a:t>N. </a:t>
            </a:r>
            <a:r>
              <a:rPr lang="en-US" i="1" dirty="0" err="1"/>
              <a:t>gonorrhoeae</a:t>
            </a:r>
            <a:r>
              <a:rPr lang="en-US" i="1" dirty="0"/>
              <a:t> and C. </a:t>
            </a:r>
            <a:r>
              <a:rPr lang="en-US" i="1" dirty="0" err="1"/>
              <a:t>trachomatis</a:t>
            </a:r>
            <a:r>
              <a:rPr lang="en-US" i="1" dirty="0"/>
              <a:t> infections using nucleic acid amplification tests (NAATs) </a:t>
            </a:r>
            <a:r>
              <a:rPr lang="en-US" i="1" dirty="0" smtClean="0"/>
              <a:t>and </a:t>
            </a:r>
            <a:r>
              <a:rPr lang="en-US" dirty="0" smtClean="0"/>
              <a:t>Periodic serological </a:t>
            </a:r>
            <a:r>
              <a:rPr lang="en-US" dirty="0"/>
              <a:t>testing for asymptomatic syphilis infection for </a:t>
            </a:r>
            <a:r>
              <a:rPr lang="en-US" dirty="0" smtClean="0"/>
              <a:t>high risk populations is strongly  </a:t>
            </a:r>
            <a:r>
              <a:rPr lang="en-US" dirty="0"/>
              <a:t>recommended</a:t>
            </a:r>
            <a:r>
              <a:rPr lang="en-US" dirty="0" smtClean="0"/>
              <a:t>.</a:t>
            </a:r>
          </a:p>
          <a:p>
            <a:r>
              <a:rPr lang="en-US" b="1" dirty="0" smtClean="0"/>
              <a:t>periodic presumptive treatment (PPT) when testing is limited </a:t>
            </a:r>
            <a:r>
              <a:rPr lang="en-US" dirty="0" smtClean="0"/>
              <a:t> </a:t>
            </a:r>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viral STIs </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sz="3600" dirty="0" smtClean="0"/>
              <a:t>Bacterial STIs are curable</a:t>
            </a:r>
          </a:p>
          <a:p>
            <a:r>
              <a:rPr lang="en-US" sz="3200" dirty="0" smtClean="0"/>
              <a:t>Viral STIs are treatable – but not curable s</a:t>
            </a:r>
            <a:r>
              <a:rPr lang="en-US" dirty="0" smtClean="0"/>
              <a:t>o, in addition to medical treatments – prevention of viral STIs involves</a:t>
            </a:r>
            <a:r>
              <a:rPr lang="en-US" b="1" dirty="0" smtClean="0"/>
              <a:t> behavior change and suppressive therapy for HSV </a:t>
            </a:r>
          </a:p>
          <a:p>
            <a:pPr lvl="1"/>
            <a:endParaRPr lang="en-US" dirty="0" smtClean="0"/>
          </a:p>
          <a:p>
            <a:pPr>
              <a:buNone/>
            </a:pPr>
            <a:r>
              <a:rPr lang="en-US" sz="2000" dirty="0" smtClean="0"/>
              <a:t>         </a:t>
            </a:r>
            <a:r>
              <a:rPr lang="en-US" dirty="0" smtClean="0"/>
              <a:t>Some viral STIs are vaccine-preventable – these vaccines are both highly effective &amp; safe.</a:t>
            </a:r>
          </a:p>
          <a:p>
            <a:pPr>
              <a:buNone/>
            </a:pPr>
            <a:r>
              <a:rPr lang="en-US" dirty="0" smtClean="0"/>
              <a:t> </a:t>
            </a:r>
            <a:r>
              <a:rPr lang="en-US" sz="2800" dirty="0" smtClean="0"/>
              <a:t>Hepatitis A &amp; Hepatitis B (HAV &amp; HBV) ,</a:t>
            </a:r>
            <a:r>
              <a:rPr lang="en-US" dirty="0" smtClean="0"/>
              <a:t> Human </a:t>
            </a:r>
            <a:r>
              <a:rPr lang="en-US" dirty="0" err="1" smtClean="0"/>
              <a:t>Papilloma</a:t>
            </a:r>
            <a:r>
              <a:rPr lang="en-US" dirty="0" smtClean="0"/>
              <a:t> Virus (HPV) </a:t>
            </a:r>
          </a:p>
          <a:p>
            <a:endParaRPr lang="en-US" b="1" dirty="0" smtClean="0"/>
          </a:p>
          <a:p>
            <a:endParaRPr lang="en-US" b="1" dirty="0" smtClean="0"/>
          </a:p>
          <a:p>
            <a:endParaRPr lang="en-US" b="1" dirty="0" smtClean="0"/>
          </a:p>
          <a:p>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with positives </a:t>
            </a:r>
            <a:endParaRPr lang="en-US" dirty="0"/>
          </a:p>
        </p:txBody>
      </p:sp>
      <p:sp>
        <p:nvSpPr>
          <p:cNvPr id="3" name="Content Placeholder 2"/>
          <p:cNvSpPr>
            <a:spLocks noGrp="1"/>
          </p:cNvSpPr>
          <p:nvPr>
            <p:ph idx="1"/>
          </p:nvPr>
        </p:nvSpPr>
        <p:spPr/>
        <p:txBody>
          <a:bodyPr>
            <a:normAutofit/>
          </a:bodyPr>
          <a:lstStyle/>
          <a:p>
            <a:endParaRPr lang="en-US" dirty="0" smtClean="0"/>
          </a:p>
          <a:p>
            <a:r>
              <a:rPr lang="en-US" b="1" dirty="0" smtClean="0"/>
              <a:t>Treatment for prevention is adopted by many countries ( treat ALL) including Sri Lanka </a:t>
            </a:r>
          </a:p>
          <a:p>
            <a:pPr>
              <a:buNone/>
            </a:pPr>
            <a:r>
              <a:rPr lang="en-US" b="1" dirty="0" smtClean="0"/>
              <a:t> </a:t>
            </a:r>
          </a:p>
          <a:p>
            <a:pPr>
              <a:buNone/>
            </a:pPr>
            <a:endParaRPr lang="en-US" dirty="0" smtClean="0"/>
          </a:p>
          <a:p>
            <a:pPr>
              <a:buNone/>
            </a:pPr>
            <a:endParaRPr lang="en-US"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Prevention with positives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t>
            </a:r>
          </a:p>
          <a:p>
            <a:r>
              <a:rPr lang="en-US" dirty="0" smtClean="0"/>
              <a:t>Several sexual risk reduction interventions for persons living with HIV have been developed .</a:t>
            </a:r>
          </a:p>
          <a:p>
            <a:r>
              <a:rPr lang="en-US" dirty="0" smtClean="0"/>
              <a:t>Behavior change for HIV risk reduction is difficult, in part because behaviors that result in HIV transmission are </a:t>
            </a:r>
            <a:r>
              <a:rPr lang="en-US" b="1" dirty="0" smtClean="0"/>
              <a:t>deeply ingrained and highly pleasurable</a:t>
            </a:r>
            <a:r>
              <a:rPr lang="en-US" dirty="0" smtClean="0"/>
              <a:t>. </a:t>
            </a:r>
          </a:p>
          <a:p>
            <a:r>
              <a:rPr lang="en-US" dirty="0" smtClean="0"/>
              <a:t>Clients must have the right information in order to change HIV risk behaviors,</a:t>
            </a:r>
          </a:p>
          <a:p>
            <a:r>
              <a:rPr lang="en-US" dirty="0" smtClean="0"/>
              <a:t>Knowledge alone is insufficient to produce lasting behavior change.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Evolution of prevention of STI  </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sz="3600" dirty="0" smtClean="0"/>
              <a:t> Before HIV, the main focus was on treating  STIs</a:t>
            </a:r>
          </a:p>
          <a:p>
            <a:pPr lvl="1">
              <a:buNone/>
            </a:pPr>
            <a:r>
              <a:rPr lang="en-US" sz="3200" dirty="0" smtClean="0"/>
              <a:t>After HIV, initially  limited to education  </a:t>
            </a:r>
          </a:p>
          <a:p>
            <a:pPr lvl="1">
              <a:buNone/>
            </a:pPr>
            <a:r>
              <a:rPr lang="en-US" sz="3200" dirty="0" smtClean="0"/>
              <a:t>Later it was recognized that social &amp; behavioral science-based interventions  were more effective </a:t>
            </a:r>
          </a:p>
          <a:p>
            <a:pPr lvl="1">
              <a:buNone/>
            </a:pPr>
            <a:r>
              <a:rPr lang="en-US" sz="3200" dirty="0" smtClean="0"/>
              <a:t>A comprehensive approach, sustained over time and tailored to local needs, is necessary.</a:t>
            </a:r>
          </a:p>
          <a:p>
            <a:pPr lvl="1">
              <a:buNone/>
            </a:pPr>
            <a:r>
              <a:rPr lang="en-US" sz="3200" dirty="0" smtClean="0"/>
              <a:t> </a:t>
            </a:r>
          </a:p>
          <a:p>
            <a:pPr lvl="1">
              <a:buNone/>
            </a:pPr>
            <a:endParaRPr lang="en-US" sz="3200" dirty="0" smtClean="0"/>
          </a:p>
          <a:p>
            <a:endParaRPr lang="en-US" dirty="0" smtClean="0"/>
          </a:p>
          <a:p>
            <a:endParaRPr lang="en-US" dirty="0" smtClean="0"/>
          </a:p>
          <a:p>
            <a:pPr lvl="1"/>
            <a:endParaRPr lang="en-US" dirty="0" smtClean="0"/>
          </a:p>
          <a:p>
            <a:pPr lvl="1"/>
            <a:endParaRPr lang="en-US" dirty="0" smtClean="0"/>
          </a:p>
          <a:p>
            <a:endParaRPr lang="en-US" dirty="0" smtClean="0"/>
          </a:p>
          <a:p>
            <a:endParaRPr lang="en-US" dirty="0" smtClean="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reduction strategies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Strategic/</a:t>
            </a:r>
            <a:r>
              <a:rPr lang="en-US" dirty="0" err="1" smtClean="0"/>
              <a:t>sero</a:t>
            </a:r>
            <a:r>
              <a:rPr lang="en-US" dirty="0" smtClean="0"/>
              <a:t>  positioning – </a:t>
            </a:r>
            <a:r>
              <a:rPr lang="en-US" dirty="0" err="1" smtClean="0"/>
              <a:t>insertive</a:t>
            </a:r>
            <a:r>
              <a:rPr lang="en-US" dirty="0" smtClean="0"/>
              <a:t> partner is at a low risk of acquisition than the receptive partner.  </a:t>
            </a:r>
          </a:p>
          <a:p>
            <a:r>
              <a:rPr lang="en-US" dirty="0" smtClean="0"/>
              <a:t> Overall, oral sex poses very little risk for transmission of HIV. but , other STIs may easily be spread through this route.</a:t>
            </a:r>
          </a:p>
          <a:p>
            <a:r>
              <a:rPr lang="en-US" dirty="0" smtClean="0"/>
              <a:t>Viral load measurements- lower viral loads report reduced rates of transmission </a:t>
            </a:r>
          </a:p>
          <a:p>
            <a:r>
              <a:rPr lang="en-US" dirty="0" err="1" smtClean="0"/>
              <a:t>Sero</a:t>
            </a:r>
            <a:r>
              <a:rPr lang="en-US" dirty="0" smtClean="0"/>
              <a:t> sorting – HIV positive partners finding people with same </a:t>
            </a:r>
            <a:r>
              <a:rPr lang="en-US" dirty="0" err="1" smtClean="0"/>
              <a:t>sero</a:t>
            </a:r>
            <a:r>
              <a:rPr lang="en-US" dirty="0" smtClean="0"/>
              <a:t>- status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Vaccines as a prevention strategy </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err="1" smtClean="0"/>
              <a:t>Vaacine</a:t>
            </a:r>
            <a:r>
              <a:rPr lang="en-US" sz="3600" dirty="0" smtClean="0"/>
              <a:t> to prevent HPV infection </a:t>
            </a:r>
            <a:endParaRPr lang="en-US" sz="3600" dirty="0"/>
          </a:p>
        </p:txBody>
      </p:sp>
      <p:pic>
        <p:nvPicPr>
          <p:cNvPr id="1026" name="Picture 2" descr="C:\Users\User\Desktop\gardasil.jpg"/>
          <p:cNvPicPr>
            <a:picLocks noGrp="1" noChangeAspect="1" noChangeArrowheads="1"/>
          </p:cNvPicPr>
          <p:nvPr>
            <p:ph type="pic" idx="1"/>
          </p:nvPr>
        </p:nvPicPr>
        <p:blipFill>
          <a:blip r:embed="rId2"/>
          <a:srcRect l="25140" r="25140"/>
          <a:stretch>
            <a:fillRect/>
          </a:stretch>
        </p:blipFill>
        <p:spPr bwMode="auto">
          <a:prstGeom prst="rect">
            <a:avLst/>
          </a:prstGeom>
          <a:noFill/>
        </p:spPr>
      </p:pic>
      <p:sp>
        <p:nvSpPr>
          <p:cNvPr id="5" name="Text Placeholder 4"/>
          <p:cNvSpPr>
            <a:spLocks noGrp="1"/>
          </p:cNvSpPr>
          <p:nvPr>
            <p:ph type="body" sz="half" idx="2"/>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Vaccines to prevent HPV infections  </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smtClean="0"/>
              <a:t>Three vaccines are approved by the FDA to prevent HPV infection </a:t>
            </a:r>
            <a:r>
              <a:rPr lang="en-US" dirty="0" err="1" smtClean="0">
                <a:hlinkClick r:id="rId2"/>
              </a:rPr>
              <a:t>Gardasil</a:t>
            </a:r>
            <a:r>
              <a:rPr lang="en-US" dirty="0" smtClean="0"/>
              <a:t>, </a:t>
            </a:r>
            <a:r>
              <a:rPr lang="en-US" dirty="0" err="1" smtClean="0">
                <a:hlinkClick r:id="rId3"/>
              </a:rPr>
              <a:t>Gardasil</a:t>
            </a:r>
            <a:r>
              <a:rPr lang="en-US" dirty="0" smtClean="0">
                <a:hlinkClick r:id="rId3"/>
              </a:rPr>
              <a:t> 9</a:t>
            </a:r>
            <a:r>
              <a:rPr lang="en-US" dirty="0" smtClean="0"/>
              <a:t>, </a:t>
            </a:r>
            <a:r>
              <a:rPr lang="en-US" dirty="0" err="1" smtClean="0"/>
              <a:t>and</a:t>
            </a:r>
            <a:r>
              <a:rPr lang="en-US" dirty="0" err="1" smtClean="0">
                <a:hlinkClick r:id="rId4"/>
              </a:rPr>
              <a:t>Cervarix</a:t>
            </a:r>
            <a:r>
              <a:rPr lang="en-US" dirty="0" smtClean="0"/>
              <a:t>. </a:t>
            </a:r>
          </a:p>
          <a:p>
            <a:pPr fontAlgn="base"/>
            <a:r>
              <a:rPr lang="en-US" dirty="0" smtClean="0"/>
              <a:t>All three vaccines prevent infections with HPV types 16 and 18, two </a:t>
            </a:r>
            <a:r>
              <a:rPr lang="en-US" dirty="0" smtClean="0">
                <a:hlinkClick r:id="rId5"/>
              </a:rPr>
              <a:t>high-risk HPVs</a:t>
            </a:r>
            <a:r>
              <a:rPr lang="en-US" dirty="0" smtClean="0"/>
              <a:t> that cause  </a:t>
            </a:r>
            <a:r>
              <a:rPr lang="en-US" dirty="0" smtClean="0">
                <a:hlinkClick r:id="rId6"/>
              </a:rPr>
              <a:t>cervical cancers</a:t>
            </a:r>
            <a:r>
              <a:rPr lang="en-US" dirty="0" smtClean="0"/>
              <a:t> </a:t>
            </a:r>
          </a:p>
          <a:p>
            <a:pPr fontAlgn="base"/>
            <a:r>
              <a:rPr lang="en-US" dirty="0" smtClean="0"/>
              <a:t> </a:t>
            </a:r>
            <a:r>
              <a:rPr lang="en-US" dirty="0" err="1" smtClean="0"/>
              <a:t>Gardasil</a:t>
            </a:r>
            <a:r>
              <a:rPr lang="en-US" dirty="0" smtClean="0"/>
              <a:t>  which is a </a:t>
            </a:r>
            <a:r>
              <a:rPr lang="en-US" dirty="0" err="1" smtClean="0"/>
              <a:t>quadrivalent</a:t>
            </a:r>
            <a:r>
              <a:rPr lang="en-US" dirty="0" smtClean="0"/>
              <a:t> vaccine also prevents infection with HPV types 6 and 11, which cause 90 percent of genital warts. </a:t>
            </a:r>
          </a:p>
          <a:p>
            <a:pPr fontAlgn="base"/>
            <a:r>
              <a:rPr lang="en-US" dirty="0" err="1" smtClean="0"/>
              <a:t>Gardasil</a:t>
            </a:r>
            <a:r>
              <a:rPr lang="en-US" dirty="0" smtClean="0"/>
              <a:t> 9 prevents infection with the same four HPV types plus five additional high-risk HPV types (31, 33, 45, 52, and 58) and is therefore called a 9-valent, vaccine. </a:t>
            </a:r>
          </a:p>
          <a:p>
            <a:pPr fontAlgn="base"/>
            <a:r>
              <a:rPr lang="en-US" dirty="0" smtClean="0"/>
              <a:t>All three vaccines are given through a series of three injections over a 6-month period.</a:t>
            </a:r>
            <a:br>
              <a:rPr lang="en-US" dirty="0" smtClean="0"/>
            </a:b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Hepatitis B vaccine </a:t>
            </a:r>
            <a:endParaRPr lang="en-US" dirty="0"/>
          </a:p>
        </p:txBody>
      </p:sp>
      <p:sp>
        <p:nvSpPr>
          <p:cNvPr id="3" name="Content Placeholder 2"/>
          <p:cNvSpPr>
            <a:spLocks noGrp="1"/>
          </p:cNvSpPr>
          <p:nvPr>
            <p:ph idx="1"/>
          </p:nvPr>
        </p:nvSpPr>
        <p:spPr/>
        <p:txBody>
          <a:bodyPr>
            <a:normAutofit fontScale="62500" lnSpcReduction="20000"/>
          </a:bodyPr>
          <a:lstStyle/>
          <a:p>
            <a:pPr fontAlgn="base">
              <a:buNone/>
            </a:pPr>
            <a:endParaRPr lang="en-US" dirty="0" smtClean="0"/>
          </a:p>
          <a:p>
            <a:pPr fontAlgn="base"/>
            <a:r>
              <a:rPr lang="en-US" b="1" dirty="0" smtClean="0"/>
              <a:t>Standard </a:t>
            </a:r>
            <a:r>
              <a:rPr lang="en-US" dirty="0" smtClean="0"/>
              <a:t>This inactivated vaccine is administered as follows: day 0; 1 month; 6 months. </a:t>
            </a:r>
          </a:p>
          <a:p>
            <a:pPr fontAlgn="base"/>
            <a:r>
              <a:rPr lang="en-US" b="1" dirty="0" smtClean="0"/>
              <a:t>A rapid schedule </a:t>
            </a:r>
            <a:r>
              <a:rPr lang="en-US" dirty="0" smtClean="0"/>
              <a:t>of day 0, 1 month and 2 months with an additional dose at 12 months</a:t>
            </a:r>
          </a:p>
          <a:p>
            <a:pPr lvl="0" fontAlgn="base"/>
            <a:r>
              <a:rPr lang="en-US" b="1" dirty="0" smtClean="0"/>
              <a:t>The ultra rapid  schedule - </a:t>
            </a:r>
            <a:r>
              <a:rPr lang="en-US" dirty="0" smtClean="0"/>
              <a:t>The ultra-rapid 0, 1, 3 week regimen offers the advantage of a higher completion rates and more rapid development of early immunity. Test for response (anti-HBs &gt;10 IU/l, ideally &gt;100 IU/l) 4–12 weeks after the last dose (</a:t>
            </a:r>
            <a:r>
              <a:rPr lang="en-US" smtClean="0"/>
              <a:t>1A).</a:t>
            </a:r>
            <a:endParaRPr lang="en-US" dirty="0" smtClean="0"/>
          </a:p>
          <a:p>
            <a:pPr fontAlgn="base">
              <a:buNone/>
            </a:pPr>
            <a:r>
              <a:rPr lang="en-US" dirty="0" smtClean="0"/>
              <a:t/>
            </a:r>
            <a:br>
              <a:rPr lang="en-US" dirty="0" smtClean="0"/>
            </a:br>
            <a:r>
              <a:rPr lang="en-US" dirty="0" smtClean="0"/>
              <a:t/>
            </a:r>
            <a:br>
              <a:rPr lang="en-US" dirty="0" smtClean="0"/>
            </a:br>
            <a:endParaRPr lang="en-US"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800" dirty="0" smtClean="0"/>
              <a:t>A vaccine for HIV </a:t>
            </a:r>
            <a:endParaRPr lang="en-US" sz="4800" dirty="0"/>
          </a:p>
        </p:txBody>
      </p:sp>
      <p:pic>
        <p:nvPicPr>
          <p:cNvPr id="1026" name="Picture 2" descr="C:\Users\User\Desktop\vaccine hiv.png"/>
          <p:cNvPicPr>
            <a:picLocks noGrp="1" noChangeAspect="1" noChangeArrowheads="1"/>
          </p:cNvPicPr>
          <p:nvPr>
            <p:ph type="pic" idx="1"/>
          </p:nvPr>
        </p:nvPicPr>
        <p:blipFill>
          <a:blip r:embed="rId2"/>
          <a:srcRect l="19688" r="19688"/>
          <a:stretch>
            <a:fillRect/>
          </a:stretch>
        </p:blipFill>
        <p:spPr bwMode="auto">
          <a:prstGeom prst="rect">
            <a:avLst/>
          </a:prstGeom>
          <a:noFill/>
        </p:spPr>
      </p:pic>
      <p:sp>
        <p:nvSpPr>
          <p:cNvPr id="7" name="Text Placeholder 6"/>
          <p:cNvSpPr>
            <a:spLocks noGrp="1"/>
          </p:cNvSpPr>
          <p:nvPr>
            <p:ph type="body" sz="half" idx="2"/>
          </p:nvPr>
        </p:nvSpPr>
        <p:spPr/>
        <p:txBody>
          <a:bodyPr/>
          <a:lstStyle/>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 we need a vaccine for HIV ?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Today, more people living with HIV than ever before have access to antiretroviral therapy (ART), which reduces the transmission.</a:t>
            </a:r>
          </a:p>
          <a:p>
            <a:r>
              <a:rPr lang="en-US" dirty="0" smtClean="0"/>
              <a:t> In addition, others who are at high risk for HIV infection have access to </a:t>
            </a:r>
            <a:r>
              <a:rPr lang="en-US" b="1" dirty="0" smtClean="0"/>
              <a:t> pre exposure prophylaxis</a:t>
            </a:r>
            <a:r>
              <a:rPr lang="en-US" b="1" dirty="0" smtClean="0">
                <a:hlinkClick r:id="rId2"/>
              </a:rPr>
              <a:t>,</a:t>
            </a:r>
            <a:r>
              <a:rPr lang="en-US" dirty="0" smtClean="0"/>
              <a:t> </a:t>
            </a:r>
          </a:p>
          <a:p>
            <a:r>
              <a:rPr lang="en-US" dirty="0" smtClean="0"/>
              <a:t>Still more than 2 million people worldwide became newly infected with HIV in 2015. </a:t>
            </a:r>
          </a:p>
          <a:p>
            <a:pPr>
              <a:buNone/>
            </a:pPr>
            <a:r>
              <a:rPr lang="en-US" b="1" dirty="0" smtClean="0"/>
              <a:t>So, a  powerful tool is needed</a:t>
            </a:r>
            <a:br>
              <a:rPr lang="en-US" b="1" dirty="0" smtClean="0"/>
            </a:br>
            <a:endParaRPr lang="en-US"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Vaccine trials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phase III </a:t>
            </a:r>
            <a:r>
              <a:rPr lang="en-US" dirty="0" err="1" smtClean="0"/>
              <a:t>VaxGen's</a:t>
            </a:r>
            <a:r>
              <a:rPr lang="en-US" dirty="0" smtClean="0"/>
              <a:t> AIDSVAXgp120 trial moved forward with industry support. </a:t>
            </a:r>
          </a:p>
          <a:p>
            <a:r>
              <a:rPr lang="en-US" dirty="0" smtClean="0"/>
              <a:t>Unfortunately, two phase III gp120 vaccine trials in men who have sex with men in the North America (VAX004) and injection drug users in Thailand (VAX003) failed to demonstrate protection . </a:t>
            </a:r>
          </a:p>
          <a:p>
            <a:r>
              <a:rPr lang="en-US" dirty="0" smtClean="0"/>
              <a:t>Disappointing results of </a:t>
            </a:r>
            <a:r>
              <a:rPr lang="en-US" dirty="0" err="1" smtClean="0"/>
              <a:t>VaxGen</a:t>
            </a:r>
            <a:r>
              <a:rPr lang="en-US" dirty="0" smtClean="0"/>
              <a:t> trial made HIV researchers to turn from B-cell targeted vaccines designed to induce neutralizing antibodies to T-cell targeted approach. </a:t>
            </a:r>
          </a:p>
          <a:p>
            <a:r>
              <a:rPr lang="en-US" dirty="0" smtClean="0"/>
              <a:t>The </a:t>
            </a:r>
            <a:r>
              <a:rPr lang="en-US" dirty="0" err="1" smtClean="0"/>
              <a:t>cytotoxic</a:t>
            </a:r>
            <a:r>
              <a:rPr lang="en-US" dirty="0" smtClean="0"/>
              <a:t> T lymphocyte (CTL) vaccine approach is to develop a vaccine designed to lower viral set point and delay disease progression, rather than to prevent initial infection</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RV 144 trial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Is a combination of AIDSVAX B/E </a:t>
            </a:r>
            <a:r>
              <a:rPr lang="en-US" dirty="0" err="1" smtClean="0"/>
              <a:t>gp</a:t>
            </a:r>
            <a:r>
              <a:rPr lang="en-US" dirty="0" smtClean="0"/>
              <a:t> 120 CD4+ T cell stimulating ALVAC-HIV/AIDSVAX B/E </a:t>
            </a:r>
          </a:p>
          <a:p>
            <a:r>
              <a:rPr lang="en-US" dirty="0" smtClean="0"/>
              <a:t>Although it showed some efficacy in the beginning (60%), it waned over time to 31.2%.</a:t>
            </a:r>
          </a:p>
          <a:p>
            <a:pPr fontAlgn="t">
              <a:buNone/>
            </a:pPr>
            <a:endParaRPr lang="en-US" dirty="0" smtClean="0">
              <a:hlinkClick r:id="rId2"/>
            </a:endParaRPr>
          </a:p>
          <a:p>
            <a:pPr fontAlgn="t">
              <a:buNone/>
            </a:pPr>
            <a:endParaRPr lang="en-US" dirty="0" smtClean="0">
              <a:hlinkClick r:id="rId2"/>
            </a:endParaRPr>
          </a:p>
          <a:p>
            <a:pPr fontAlgn="t">
              <a:buNone/>
            </a:pPr>
            <a:r>
              <a:rPr lang="en-US" dirty="0" err="1" smtClean="0">
                <a:hlinkClick r:id="rId2"/>
              </a:rPr>
              <a:t>Clin</a:t>
            </a:r>
            <a:r>
              <a:rPr lang="en-US" dirty="0" smtClean="0">
                <a:hlinkClick r:id="rId2"/>
              </a:rPr>
              <a:t> Exp Vaccine Res</a:t>
            </a:r>
            <a:r>
              <a:rPr lang="en-US" dirty="0" smtClean="0"/>
              <a:t>. 2016 Jan; 5(1): 6–11.</a:t>
            </a:r>
          </a:p>
          <a:p>
            <a:pPr fontAlgn="t">
              <a:buNone/>
            </a:pPr>
            <a:r>
              <a:rPr lang="en-US" dirty="0" smtClean="0"/>
              <a:t>Published online 2016 Jan 27. </a:t>
            </a:r>
            <a:r>
              <a:rPr lang="en-US" dirty="0" err="1" smtClean="0"/>
              <a:t>doi</a:t>
            </a:r>
            <a:r>
              <a:rPr lang="en-US" dirty="0" smtClean="0"/>
              <a:t>:  </a:t>
            </a:r>
            <a:r>
              <a:rPr lang="en-US" dirty="0" smtClean="0">
                <a:hlinkClick r:id="rId3"/>
              </a:rPr>
              <a:t>10.7774/cevr.2016.5.1.6</a:t>
            </a:r>
            <a:endParaRPr lang="en-US" dirty="0" smtClean="0"/>
          </a:p>
          <a:p>
            <a:pPr>
              <a:buNone/>
            </a:pPr>
            <a:r>
              <a:rPr lang="en-US" dirty="0" smtClean="0"/>
              <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HVTN 071</a:t>
            </a:r>
            <a:endParaRPr lang="en-US" dirty="0"/>
          </a:p>
        </p:txBody>
      </p:sp>
      <p:sp>
        <p:nvSpPr>
          <p:cNvPr id="3" name="Content Placeholder 2"/>
          <p:cNvSpPr>
            <a:spLocks noGrp="1"/>
          </p:cNvSpPr>
          <p:nvPr>
            <p:ph idx="1"/>
          </p:nvPr>
        </p:nvSpPr>
        <p:spPr/>
        <p:txBody>
          <a:bodyPr/>
          <a:lstStyle/>
          <a:p>
            <a:r>
              <a:rPr lang="en-US" dirty="0" smtClean="0"/>
              <a:t>Is to start enrolling participants at the end of 2016</a:t>
            </a:r>
          </a:p>
          <a:p>
            <a:endParaRPr lang="en-US" dirty="0" smtClean="0"/>
          </a:p>
          <a:p>
            <a:r>
              <a:rPr lang="en-US" dirty="0" smtClean="0"/>
              <a:t>Conducted in South Africa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Prevention of STI including HIV</a:t>
            </a:r>
            <a:r>
              <a:rPr lang="en-US" dirty="0" smtClean="0"/>
              <a:t>  </a:t>
            </a:r>
            <a:endParaRPr lang="en-US" dirty="0"/>
          </a:p>
        </p:txBody>
      </p:sp>
      <p:sp>
        <p:nvSpPr>
          <p:cNvPr id="3" name="Content Placeholder 2"/>
          <p:cNvSpPr>
            <a:spLocks noGrp="1"/>
          </p:cNvSpPr>
          <p:nvPr>
            <p:ph idx="1"/>
          </p:nvPr>
        </p:nvSpPr>
        <p:spPr/>
        <p:txBody>
          <a:bodyPr>
            <a:normAutofit/>
          </a:bodyPr>
          <a:lstStyle/>
          <a:p>
            <a:pPr>
              <a:buNone/>
            </a:pPr>
            <a:endParaRPr lang="en-US" dirty="0"/>
          </a:p>
          <a:p>
            <a:pPr>
              <a:buNone/>
            </a:pPr>
            <a:r>
              <a:rPr lang="en-US" dirty="0" smtClean="0"/>
              <a:t>The interventions should be a combination of </a:t>
            </a:r>
          </a:p>
          <a:p>
            <a:r>
              <a:rPr lang="en-US" b="1" dirty="0" smtClean="0"/>
              <a:t>Biomedical</a:t>
            </a:r>
            <a:r>
              <a:rPr lang="en-US" b="1" dirty="0"/>
              <a:t>, </a:t>
            </a:r>
            <a:endParaRPr lang="en-US" b="1" dirty="0" smtClean="0"/>
          </a:p>
          <a:p>
            <a:r>
              <a:rPr lang="en-US" b="1" dirty="0" smtClean="0"/>
              <a:t>Behavioral  </a:t>
            </a:r>
          </a:p>
          <a:p>
            <a:r>
              <a:rPr lang="en-US" b="1" dirty="0" smtClean="0"/>
              <a:t>Structural interventions at </a:t>
            </a:r>
          </a:p>
          <a:p>
            <a:pPr>
              <a:buNone/>
            </a:pPr>
            <a:r>
              <a:rPr lang="en-US" b="1" dirty="0" smtClean="0"/>
              <a:t>Individual ,group and community-level</a:t>
            </a:r>
            <a:endParaRPr 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 therapy for HIV </a:t>
            </a:r>
            <a:endParaRPr lang="en-US" dirty="0"/>
          </a:p>
        </p:txBody>
      </p:sp>
      <p:sp>
        <p:nvSpPr>
          <p:cNvPr id="3" name="Content Placeholder 2"/>
          <p:cNvSpPr>
            <a:spLocks noGrp="1"/>
          </p:cNvSpPr>
          <p:nvPr>
            <p:ph idx="1"/>
          </p:nvPr>
        </p:nvSpPr>
        <p:spPr/>
        <p:txBody>
          <a:bodyPr>
            <a:normAutofit fontScale="25000" lnSpcReduction="20000"/>
          </a:bodyPr>
          <a:lstStyle/>
          <a:p>
            <a:r>
              <a:rPr lang="en-US" sz="7400" dirty="0" smtClean="0"/>
              <a:t> HAART has transformed  HIV infection in to a chronic disease with the necessity of life long treatment.</a:t>
            </a:r>
          </a:p>
          <a:p>
            <a:endParaRPr lang="en-US" sz="7400" dirty="0" smtClean="0"/>
          </a:p>
          <a:p>
            <a:endParaRPr lang="en-US" sz="7400" dirty="0" smtClean="0"/>
          </a:p>
          <a:p>
            <a:r>
              <a:rPr lang="en-US" sz="7400" dirty="0" smtClean="0"/>
              <a:t>Cost , toxicities , drug interactions  and resistance  are well-known limitations of prolonged HIV medication.</a:t>
            </a:r>
          </a:p>
          <a:p>
            <a:endParaRPr lang="en-US" sz="7400" dirty="0" smtClean="0"/>
          </a:p>
          <a:p>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 CURE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first proof of concept that HIV infection could be cured was the Berlin patient. </a:t>
            </a:r>
          </a:p>
          <a:p>
            <a:r>
              <a:rPr lang="en-US" dirty="0" smtClean="0"/>
              <a:t>By blocking infection of target cells, gene therapy may allow viral clearance from carriers or prevention of infection in newly exposed individuals. </a:t>
            </a:r>
          </a:p>
          <a:p>
            <a:r>
              <a:rPr lang="en-US" dirty="0" smtClean="0"/>
              <a:t>Advances in the field of gene-targeting strategies, T-cell-based approaches and human stem cells are upcoming in the field.</a:t>
            </a:r>
          </a:p>
          <a:p>
            <a:r>
              <a:rPr lang="en-US" dirty="0" smtClean="0"/>
              <a:t> A series of ongoing and planned trials are testing gene therapy as HIV cure.</a:t>
            </a:r>
          </a:p>
          <a:p>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 therapy for HIV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Developing treatment strategies that target viral reservoirs and generate  HIV resistance in a patient's own cells is being experimented </a:t>
            </a:r>
          </a:p>
          <a:p>
            <a:r>
              <a:rPr lang="en-US" dirty="0" smtClean="0"/>
              <a:t>It is well known that Individuals homozygous for a deletion in the CCR5 gene (CCR5Δ32) are largely resistant to infection from R5-tropic HIV-1 strains, which are most commonly transmitted. </a:t>
            </a:r>
          </a:p>
          <a:p>
            <a:r>
              <a:rPr lang="en-US" dirty="0" smtClean="0"/>
              <a:t>Several clinical trials evaluating the safety and efficacy of CCR5 disruption are underway including NCT01252641, NCT01044654 and NCT02500849. </a:t>
            </a:r>
          </a:p>
          <a:p>
            <a:pPr>
              <a:buNone/>
            </a:pPr>
            <a:r>
              <a:rPr lang="en-US" b="1" dirty="0" smtClean="0"/>
              <a:t>Ultimate goal is to eliminate viral reservoirs and to end the need for life long therapy</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  </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Programme</a:t>
            </a:r>
            <a:r>
              <a:rPr lang="en-US" dirty="0" smtClean="0"/>
              <a:t> collaboration and service integration</a:t>
            </a:r>
          </a:p>
          <a:p>
            <a:r>
              <a:rPr lang="en-US" dirty="0" smtClean="0"/>
              <a:t>Mathematical </a:t>
            </a:r>
            <a:r>
              <a:rPr lang="en-US" dirty="0" err="1" smtClean="0"/>
              <a:t>modelling</a:t>
            </a:r>
            <a:endParaRPr lang="en-US" dirty="0" smtClean="0"/>
          </a:p>
          <a:p>
            <a:r>
              <a:rPr lang="en-US" dirty="0" smtClean="0"/>
              <a:t>Cost effectiveness analysis</a:t>
            </a:r>
          </a:p>
          <a:p>
            <a:r>
              <a:rPr lang="en-US" dirty="0" smtClean="0"/>
              <a:t>Structural interventions</a:t>
            </a:r>
          </a:p>
          <a:p>
            <a:r>
              <a:rPr lang="en-US" dirty="0" smtClean="0"/>
              <a:t>Network analysis</a:t>
            </a:r>
          </a:p>
          <a:p>
            <a:r>
              <a:rPr lang="en-US" dirty="0" smtClean="0"/>
              <a:t>Using web based technologies</a:t>
            </a:r>
          </a:p>
          <a:p>
            <a:r>
              <a:rPr lang="en-US" dirty="0" smtClean="0"/>
              <a:t>Biomedical interventions </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solidFill>
                  <a:schemeClr val="tx2"/>
                </a:solidFill>
              </a:rPr>
              <a:t>WHO </a:t>
            </a:r>
            <a:r>
              <a:rPr lang="en-US" b="1" dirty="0" smtClean="0">
                <a:solidFill>
                  <a:schemeClr val="tx2"/>
                </a:solidFill>
              </a:rPr>
              <a:t>Global Health Sector Strategies for HIV, viral hepatitis, STIs, 2016-2021</a:t>
            </a:r>
          </a:p>
          <a:p>
            <a:pPr fontAlgn="ctr"/>
            <a:r>
              <a:rPr lang="en-US" dirty="0" smtClean="0">
                <a:hlinkClick r:id="rId2"/>
              </a:rPr>
              <a:t>www.cochrane.org/.../</a:t>
            </a:r>
            <a:r>
              <a:rPr lang="en-US" b="1" dirty="0" err="1" smtClean="0">
                <a:hlinkClick r:id="rId2"/>
              </a:rPr>
              <a:t>STI</a:t>
            </a:r>
            <a:r>
              <a:rPr lang="en-US" dirty="0" err="1" smtClean="0">
                <a:hlinkClick r:id="rId2"/>
              </a:rPr>
              <a:t>_topical</a:t>
            </a:r>
            <a:r>
              <a:rPr lang="en-US" dirty="0" smtClean="0">
                <a:hlinkClick r:id="rId2"/>
              </a:rPr>
              <a:t>-</a:t>
            </a:r>
            <a:r>
              <a:rPr lang="en-US" b="1" dirty="0" err="1" smtClean="0">
                <a:hlinkClick r:id="rId2"/>
              </a:rPr>
              <a:t>microbicides</a:t>
            </a:r>
            <a:r>
              <a:rPr lang="en-US" dirty="0" smtClean="0">
                <a:hlinkClick r:id="rId2"/>
              </a:rPr>
              <a:t>-for-</a:t>
            </a:r>
            <a:r>
              <a:rPr lang="en-US" b="1" dirty="0" smtClean="0">
                <a:hlinkClick r:id="rId2"/>
              </a:rPr>
              <a:t>prevention</a:t>
            </a:r>
            <a:r>
              <a:rPr lang="en-US" dirty="0" smtClean="0">
                <a:hlinkClick r:id="rId2"/>
              </a:rPr>
              <a:t>-of-sexually-transmitted</a:t>
            </a:r>
            <a:r>
              <a:rPr lang="en-US" dirty="0" smtClean="0"/>
              <a:t> infections Jun 13, 2016 </a:t>
            </a:r>
          </a:p>
          <a:p>
            <a:pPr fontAlgn="ctr"/>
            <a:r>
              <a:rPr lang="en-US" dirty="0" smtClean="0">
                <a:solidFill>
                  <a:schemeClr val="tx2"/>
                </a:solidFill>
                <a:hlinkClick r:id="rId3"/>
              </a:rPr>
              <a:t>https://www.niaid.nih.gov/diseases</a:t>
            </a:r>
            <a:r>
              <a:rPr lang="en-US" dirty="0" smtClean="0">
                <a:solidFill>
                  <a:schemeClr val="tx2"/>
                </a:solidFill>
              </a:rPr>
              <a:t> conditions/</a:t>
            </a:r>
            <a:r>
              <a:rPr lang="en-US" b="1" dirty="0" err="1" smtClean="0">
                <a:solidFill>
                  <a:schemeClr val="tx2"/>
                </a:solidFill>
              </a:rPr>
              <a:t>hiv</a:t>
            </a:r>
            <a:r>
              <a:rPr lang="en-US" dirty="0" err="1" smtClean="0">
                <a:solidFill>
                  <a:schemeClr val="tx2"/>
                </a:solidFill>
              </a:rPr>
              <a:t>aids</a:t>
            </a:r>
            <a:endParaRPr lang="en-US" dirty="0" smtClean="0">
              <a:solidFill>
                <a:schemeClr val="tx2"/>
              </a:solidFill>
            </a:endParaRPr>
          </a:p>
          <a:p>
            <a:pPr fontAlgn="ctr"/>
            <a:r>
              <a:rPr lang="en-US" dirty="0" smtClean="0">
                <a:solidFill>
                  <a:schemeClr val="tx2"/>
                </a:solidFill>
              </a:rPr>
              <a:t>CDC treatment guidelines on sexually transmitted diseases 2015</a:t>
            </a:r>
          </a:p>
          <a:p>
            <a:pPr>
              <a:buNone/>
            </a:pPr>
            <a:endParaRPr lang="en-US" dirty="0">
              <a:solidFill>
                <a:srgbClr val="FFC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THANK YOU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Behavioural</a:t>
            </a:r>
            <a:r>
              <a:rPr lang="en-US" dirty="0" smtClean="0"/>
              <a:t> interventions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Behaviour</a:t>
            </a:r>
            <a:r>
              <a:rPr lang="en-US" dirty="0" smtClean="0"/>
              <a:t> change </a:t>
            </a:r>
            <a:r>
              <a:rPr lang="en-US" dirty="0" err="1" smtClean="0"/>
              <a:t>programmes</a:t>
            </a:r>
            <a:endParaRPr lang="en-US" dirty="0"/>
          </a:p>
        </p:txBody>
      </p:sp>
      <p:sp>
        <p:nvSpPr>
          <p:cNvPr id="3" name="Content Placeholder 2"/>
          <p:cNvSpPr>
            <a:spLocks noGrp="1"/>
          </p:cNvSpPr>
          <p:nvPr>
            <p:ph idx="1"/>
          </p:nvPr>
        </p:nvSpPr>
        <p:spPr/>
        <p:txBody>
          <a:bodyPr>
            <a:normAutofit fontScale="47500" lnSpcReduction="20000"/>
          </a:bodyPr>
          <a:lstStyle/>
          <a:p>
            <a:r>
              <a:rPr lang="en-US" sz="3600" dirty="0" smtClean="0"/>
              <a:t>Sexual health promotion </a:t>
            </a:r>
            <a:r>
              <a:rPr lang="en-US" sz="3600" dirty="0" err="1" smtClean="0"/>
              <a:t>programmes</a:t>
            </a:r>
            <a:r>
              <a:rPr lang="en-US" sz="3600" dirty="0" smtClean="0"/>
              <a:t> have multiple aims.</a:t>
            </a:r>
          </a:p>
          <a:p>
            <a:pPr marL="514350" indent="-514350">
              <a:buFont typeface="+mj-lt"/>
              <a:buAutoNum type="arabicPeriod"/>
            </a:pPr>
            <a:r>
              <a:rPr lang="en-US" sz="3600" dirty="0" smtClean="0"/>
              <a:t>P</a:t>
            </a:r>
            <a:r>
              <a:rPr lang="en-US" sz="3400" dirty="0" smtClean="0"/>
              <a:t>romote safer sexual </a:t>
            </a:r>
            <a:r>
              <a:rPr lang="en-US" sz="3400" dirty="0" err="1" smtClean="0"/>
              <a:t>behaviours</a:t>
            </a:r>
            <a:r>
              <a:rPr lang="en-US" sz="3400" dirty="0" smtClean="0"/>
              <a:t>( abstinence or delaying, reducing the number of </a:t>
            </a:r>
            <a:r>
              <a:rPr lang="en-US" sz="3400" dirty="0" err="1" smtClean="0"/>
              <a:t>partners,reducing</a:t>
            </a:r>
            <a:r>
              <a:rPr lang="en-US" sz="3400" dirty="0" smtClean="0"/>
              <a:t> the number of concurrent partners, consistent condom use)</a:t>
            </a:r>
          </a:p>
          <a:p>
            <a:pPr marL="514350" indent="-514350">
              <a:buFont typeface="+mj-lt"/>
              <a:buAutoNum type="arabicPeriod"/>
            </a:pPr>
            <a:r>
              <a:rPr lang="en-US" sz="3400" dirty="0" smtClean="0"/>
              <a:t>Reaching high risk subpopulations by out reach and peer education</a:t>
            </a:r>
          </a:p>
          <a:p>
            <a:pPr marL="514350" indent="-514350">
              <a:buFont typeface="+mj-lt"/>
              <a:buAutoNum type="arabicPeriod"/>
            </a:pPr>
            <a:r>
              <a:rPr lang="en-US" sz="3400" dirty="0" smtClean="0"/>
              <a:t>Increasing knowledge on STI/HIV and to promote health seeking </a:t>
            </a:r>
            <a:r>
              <a:rPr lang="en-US" sz="3400" dirty="0" err="1" smtClean="0"/>
              <a:t>behaviour</a:t>
            </a:r>
            <a:endParaRPr lang="en-US" sz="3400" dirty="0" smtClean="0"/>
          </a:p>
          <a:p>
            <a:pPr marL="514350" indent="-514350">
              <a:buFont typeface="+mj-lt"/>
              <a:buAutoNum type="arabicPeriod"/>
            </a:pPr>
            <a:r>
              <a:rPr lang="en-US" sz="3400" dirty="0" smtClean="0"/>
              <a:t>Increase the knowledge on available services</a:t>
            </a:r>
          </a:p>
          <a:p>
            <a:pPr marL="514350" indent="-514350">
              <a:buFont typeface="+mj-lt"/>
              <a:buAutoNum type="arabicPeriod"/>
            </a:pPr>
            <a:r>
              <a:rPr lang="en-US" sz="3400" b="1" dirty="0" smtClean="0"/>
              <a:t>Advocacy for hierarchy on the burden, cost effectiveness , legal and ethical issues is  necessary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Behavioural</a:t>
            </a:r>
            <a:r>
              <a:rPr lang="en-US" dirty="0" smtClean="0"/>
              <a:t> interventions for prevention of STI/HIV  </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sz="3600" b="1" dirty="0" smtClean="0"/>
              <a:t>Behavioral Interventions – Levels </a:t>
            </a:r>
          </a:p>
          <a:p>
            <a:pPr marL="514350" indent="-514350">
              <a:buFont typeface="+mj-lt"/>
              <a:buAutoNum type="arabicPeriod"/>
            </a:pPr>
            <a:r>
              <a:rPr lang="en-US" b="1" dirty="0" smtClean="0"/>
              <a:t>Individual-level approaches </a:t>
            </a:r>
            <a:r>
              <a:rPr lang="en-US" dirty="0" smtClean="0"/>
              <a:t>– one client at a time </a:t>
            </a:r>
          </a:p>
          <a:p>
            <a:pPr marL="514350" indent="-514350">
              <a:buFont typeface="+mj-lt"/>
              <a:buAutoNum type="arabicPeriod"/>
            </a:pPr>
            <a:r>
              <a:rPr lang="en-US" b="1" dirty="0" smtClean="0"/>
              <a:t>Group-level approaches</a:t>
            </a:r>
            <a:r>
              <a:rPr lang="en-US" dirty="0" smtClean="0"/>
              <a:t> – small groups of people with similar life experiences &amp; circumstances </a:t>
            </a:r>
          </a:p>
          <a:p>
            <a:pPr marL="514350" indent="-514350">
              <a:buFont typeface="+mj-lt"/>
              <a:buAutoNum type="arabicPeriod"/>
            </a:pPr>
            <a:r>
              <a:rPr lang="en-US" b="1" dirty="0" smtClean="0"/>
              <a:t>Community-level approaches</a:t>
            </a:r>
            <a:r>
              <a:rPr lang="en-US" dirty="0" smtClean="0"/>
              <a:t> – broadly reaching persons with similar life experiences &amp; circumstances </a:t>
            </a:r>
          </a:p>
          <a:p>
            <a:pPr>
              <a:buNone/>
            </a:pPr>
            <a:endParaRPr lang="en-US" b="1" dirty="0" smtClean="0"/>
          </a:p>
          <a:p>
            <a:pPr lvl="1"/>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2669</TotalTime>
  <Words>3007</Words>
  <Application>Microsoft Office PowerPoint</Application>
  <PresentationFormat>On-screen Show (4:3)</PresentationFormat>
  <Paragraphs>454</Paragraphs>
  <Slides>65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Segoe Condensed</vt:lpstr>
      <vt:lpstr>Trebuchet MS</vt:lpstr>
      <vt:lpstr>Tw Cen MT</vt:lpstr>
      <vt:lpstr>Circuit</vt:lpstr>
      <vt:lpstr>Prevention strategies in STI care </vt:lpstr>
      <vt:lpstr>Introduction </vt:lpstr>
      <vt:lpstr>STI/HIV control strategy  </vt:lpstr>
      <vt:lpstr>STI/HIV prevention programmes </vt:lpstr>
      <vt:lpstr>Evolution of prevention of STI  </vt:lpstr>
      <vt:lpstr>Prevention of STI including HIV  </vt:lpstr>
      <vt:lpstr>Behavioural interventions </vt:lpstr>
      <vt:lpstr>Behaviour change programmes</vt:lpstr>
      <vt:lpstr>Behavioural interventions for prevention of STI/HIV  </vt:lpstr>
      <vt:lpstr>Individual interventions </vt:lpstr>
      <vt:lpstr>Group level interventions </vt:lpstr>
      <vt:lpstr>Community level interventions </vt:lpstr>
      <vt:lpstr>Broader community level interventions </vt:lpstr>
      <vt:lpstr>Structural interventions </vt:lpstr>
      <vt:lpstr>Individual vs structural </vt:lpstr>
      <vt:lpstr>Biomedical interventions </vt:lpstr>
      <vt:lpstr>Biomedical interventions </vt:lpstr>
      <vt:lpstr> Pre exposure prophylaxis (PrEP) </vt:lpstr>
      <vt:lpstr>Overall evidence for PrEP- 2015</vt:lpstr>
      <vt:lpstr>PrEP Summary</vt:lpstr>
      <vt:lpstr>PowerPoint Presentation</vt:lpstr>
      <vt:lpstr>Post- exposure prophylaxis (PEP)</vt:lpstr>
      <vt:lpstr>A comprehensive approach to PEP</vt:lpstr>
      <vt:lpstr>nPEP</vt:lpstr>
      <vt:lpstr>Hepatitis B PEP</vt:lpstr>
      <vt:lpstr>Condoms and compatible lubricants </vt:lpstr>
      <vt:lpstr>Male condom </vt:lpstr>
      <vt:lpstr>Lubricants </vt:lpstr>
      <vt:lpstr>Female condom </vt:lpstr>
      <vt:lpstr>Female condom </vt:lpstr>
      <vt:lpstr>Cervical caps and diaphragms </vt:lpstr>
      <vt:lpstr>Limitations for using condoms  why sex without a condom?  </vt:lpstr>
      <vt:lpstr>Voluntary medical male circumcision </vt:lpstr>
      <vt:lpstr> Considerations….. </vt:lpstr>
      <vt:lpstr>PowerPoint Presentation</vt:lpstr>
      <vt:lpstr>Microbicides for prevention of STI/HIV </vt:lpstr>
      <vt:lpstr>Multi purpose prevention technologies (MPT) </vt:lpstr>
      <vt:lpstr>Tenofovir 1% gel </vt:lpstr>
      <vt:lpstr>Tenofovir 1% gel </vt:lpstr>
      <vt:lpstr>Recent studies on microbicides </vt:lpstr>
      <vt:lpstr>Overall, microbicides provide moderate degree of protection but need structural interventions for uninterrupted supply </vt:lpstr>
      <vt:lpstr>PowerPoint Presentation</vt:lpstr>
      <vt:lpstr>Main components in an ideal STI service  </vt:lpstr>
      <vt:lpstr>Clinical services </vt:lpstr>
      <vt:lpstr>R0 = (βCD) reproductive rate of infection in the community </vt:lpstr>
      <vt:lpstr>Treating STIs in resource limited high prevalent settings </vt:lpstr>
      <vt:lpstr>Challenges with viral STIs </vt:lpstr>
      <vt:lpstr>Prevention with positives </vt:lpstr>
      <vt:lpstr>Prevention with positives</vt:lpstr>
      <vt:lpstr>Risk reduction strategies </vt:lpstr>
      <vt:lpstr>Vaccines as a prevention strategy </vt:lpstr>
      <vt:lpstr>Vaacine to prevent HPV infection </vt:lpstr>
      <vt:lpstr>Vaccines to prevent HPV infections  </vt:lpstr>
      <vt:lpstr>Hepatitis B vaccine </vt:lpstr>
      <vt:lpstr>A vaccine for HIV </vt:lpstr>
      <vt:lpstr>Why do we need a vaccine for HIV ? </vt:lpstr>
      <vt:lpstr>Vaccine trials  </vt:lpstr>
      <vt:lpstr>RV 144 trial</vt:lpstr>
      <vt:lpstr>HVTN 071</vt:lpstr>
      <vt:lpstr>Gene therapy for HIV </vt:lpstr>
      <vt:lpstr>HIV CURE</vt:lpstr>
      <vt:lpstr>Gene therapy for HIV </vt:lpstr>
      <vt:lpstr>Future directions  </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HP</cp:lastModifiedBy>
  <cp:revision>343</cp:revision>
  <dcterms:created xsi:type="dcterms:W3CDTF">2016-09-23T07:11:50Z</dcterms:created>
  <dcterms:modified xsi:type="dcterms:W3CDTF">2018-08-20T06:48:43Z</dcterms:modified>
</cp:coreProperties>
</file>