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8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88" r:id="rId12"/>
    <p:sldId id="387" r:id="rId13"/>
    <p:sldId id="296" r:id="rId14"/>
    <p:sldId id="308" r:id="rId15"/>
    <p:sldId id="316" r:id="rId16"/>
    <p:sldId id="291" r:id="rId17"/>
    <p:sldId id="345" r:id="rId18"/>
    <p:sldId id="346" r:id="rId19"/>
    <p:sldId id="347" r:id="rId20"/>
    <p:sldId id="344" r:id="rId21"/>
    <p:sldId id="318" r:id="rId22"/>
    <p:sldId id="389" r:id="rId23"/>
    <p:sldId id="390" r:id="rId24"/>
    <p:sldId id="391" r:id="rId25"/>
    <p:sldId id="392" r:id="rId26"/>
    <p:sldId id="398" r:id="rId27"/>
    <p:sldId id="393" r:id="rId28"/>
    <p:sldId id="267" r:id="rId29"/>
    <p:sldId id="323" r:id="rId30"/>
    <p:sldId id="324" r:id="rId31"/>
    <p:sldId id="322" r:id="rId32"/>
    <p:sldId id="332" r:id="rId33"/>
    <p:sldId id="385" r:id="rId34"/>
    <p:sldId id="331" r:id="rId35"/>
    <p:sldId id="333" r:id="rId36"/>
    <p:sldId id="334" r:id="rId37"/>
    <p:sldId id="397" r:id="rId38"/>
    <p:sldId id="336" r:id="rId39"/>
    <p:sldId id="338" r:id="rId40"/>
    <p:sldId id="401" r:id="rId41"/>
    <p:sldId id="402" r:id="rId42"/>
    <p:sldId id="339" r:id="rId43"/>
    <p:sldId id="373" r:id="rId44"/>
    <p:sldId id="374" r:id="rId45"/>
    <p:sldId id="404" r:id="rId46"/>
    <p:sldId id="378" r:id="rId47"/>
    <p:sldId id="341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60"/>
  </p:normalViewPr>
  <p:slideViewPr>
    <p:cSldViewPr>
      <p:cViewPr varScale="1">
        <p:scale>
          <a:sx n="84" d="100"/>
          <a:sy n="84" d="100"/>
        </p:scale>
        <p:origin x="140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8" Type="http://schemas.openxmlformats.org/officeDocument/2006/relationships/slide" Target="slides/slide7.xml" /><Relationship Id="rId5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5EC82-9BE5-464E-A6EB-C392C8A7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E21C1-CF18-4561-9AFD-8C625767BB70}" type="datetimeFigureOut">
              <a:rPr lang="en-US"/>
              <a:pPr>
                <a:defRPr/>
              </a:pPr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05906-D981-425E-BC35-CC4C8F66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FF706-4F66-4EB5-93E9-B47BD3A8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82A57-A189-4D31-9F52-5C525E4F6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69D0-FCB5-4A1C-A5DB-794D80C3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75681-769A-4BC3-89B9-6A6B722978ED}" type="datetimeFigureOut">
              <a:rPr lang="en-US"/>
              <a:pPr>
                <a:defRPr/>
              </a:pPr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ECD83-BAD7-442E-A1A8-B86882FB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BA22C-489D-4B1A-B2B4-0970B613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2A2C0-11BD-4406-8F9C-7369FF5C9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5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69D9E-AE04-4990-A699-0A2A5F5D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FB4D7-3722-405B-B02B-9499647D76E5}" type="datetimeFigureOut">
              <a:rPr lang="en-US"/>
              <a:pPr>
                <a:defRPr/>
              </a:pPr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98F47-62BA-43E3-81E5-3917E959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E3E3C-D960-4335-919D-F24D93BA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71F4F-2F50-4DEE-A8B5-A2E076636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4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2CF7-018D-42F6-8A91-9CF29FC7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60549-3D5A-47BB-9993-02740BCA2415}" type="datetimeFigureOut">
              <a:rPr lang="en-US"/>
              <a:pPr>
                <a:defRPr/>
              </a:pPr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9966F-CB62-474F-A870-B48F12332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B161D-9248-489C-B8F4-3FC38B7B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4FBA3-EB69-4802-AB96-A087EC4D8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5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79D5-2669-44FB-876E-309F9581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A18B4-9BF6-4D69-A305-190F5A2E3A43}" type="datetimeFigureOut">
              <a:rPr lang="en-US"/>
              <a:pPr>
                <a:defRPr/>
              </a:pPr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72A09-0E48-41CA-8702-25622051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BD63D-08FD-4BE6-BF3F-3685CF73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3BA0A-58FC-444F-8852-E2943D2BB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5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2272E34-623F-42C8-A534-AE20EFDE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2DEB5-3C61-4EF0-8424-DACB1DC70365}" type="datetimeFigureOut">
              <a:rPr lang="en-US"/>
              <a:pPr>
                <a:defRPr/>
              </a:pPr>
              <a:t>6/6/2019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BEEF849-C6C7-4E39-B44B-4C2C4A0B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6426FE-B2E4-439F-99D1-F72FE601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2AE16-83A3-4D61-B9FA-49AE21AE94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8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0CA6607-42B5-41FF-BD6B-DCE125DF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F5AE2-0D6C-4DBA-AA40-A5CF8F0FCC27}" type="datetimeFigureOut">
              <a:rPr lang="en-US"/>
              <a:pPr>
                <a:defRPr/>
              </a:pPr>
              <a:t>6/6/2019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F40D53-6557-4747-9E1C-8A003A93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FB3EEB-223E-46BE-AEAA-A4C0A2A9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46141-0CC9-49A0-AF8D-AAC3D365E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5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C56F97B-C940-4DCA-9361-475DF9E5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964EE-639F-4C1F-BDBB-C3F89B2E0B87}" type="datetimeFigureOut">
              <a:rPr lang="en-US"/>
              <a:pPr>
                <a:defRPr/>
              </a:pPr>
              <a:t>6/6/2019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92A0E34-AE3E-4053-9974-7B72BFAE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67CD094-EAC6-4825-9100-5CBFD0E3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9BE8B-1264-42DD-AECD-E11D3A7B4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1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273BF0B-CE1A-424A-9FEC-65C00236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FF3F7-4D1E-4554-B820-6B53B1BACED0}" type="datetimeFigureOut">
              <a:rPr lang="en-US"/>
              <a:pPr>
                <a:defRPr/>
              </a:pPr>
              <a:t>6/6/2019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0E369B9-593A-49DB-A447-22F08234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0E1DB18-C904-4E2C-9528-F6F9A86F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443B2-2D57-49F7-88C7-2CA52C812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4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1A4E16-3F98-4F35-B124-154D7AE7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FE359-9590-4D99-A73A-08586E9ED549}" type="datetimeFigureOut">
              <a:rPr lang="en-US"/>
              <a:pPr>
                <a:defRPr/>
              </a:pPr>
              <a:t>6/6/2019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5FFBDBC-5E04-43CB-BC1B-55142DC0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421ED8A-D091-48F5-A5BC-65C09B8C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EAD2C-A1D2-4D25-B8CA-0615C46DF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7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65A02D2-DE50-4A11-8166-5AA01EBB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095EB-24F2-41B8-AB76-00BA5490D633}" type="datetimeFigureOut">
              <a:rPr lang="en-US"/>
              <a:pPr>
                <a:defRPr/>
              </a:pPr>
              <a:t>6/6/2019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EB86D65-5B71-44C3-9449-FC43EEE4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FB7E2A-235C-4C51-9B91-46431915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C6477-CE67-4B60-8EA3-833A2DB55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4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956C893-6D65-4BC3-AA1E-E715B41A6A0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D51BBA2-ECFE-4B3E-A64F-547333E9AE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4CF50-10EC-42AA-9BDE-417684371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1E4CA9-2FCB-4BDB-9C1F-BF050B9BDF78}" type="datetimeFigureOut">
              <a:rPr lang="en-US"/>
              <a:pPr>
                <a:defRPr/>
              </a:pPr>
              <a:t>6/6/2019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97CEE-B53F-4319-998C-3358382FF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3FC37-3359-4AF1-BF2D-D74CD69F3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390E733-EC0A-4874-ABEB-D93B14BFB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0.png" /><Relationship Id="rId4" Type="http://schemas.openxmlformats.org/officeDocument/2006/relationships/image" Target="../media/image9.jpe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4.jpeg" /><Relationship Id="rId4" Type="http://schemas.openxmlformats.org/officeDocument/2006/relationships/image" Target="../media/image13.jpe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7.jpe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3.png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 /><Relationship Id="rId2" Type="http://schemas.openxmlformats.org/officeDocument/2006/relationships/image" Target="../media/image26.emf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o.int/healthpromotion/conferences/previous/ottawa/" TargetMode="Externa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F104871D-3A81-4852-9DB0-8CDC2B735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2003425"/>
          </a:xfrm>
        </p:spPr>
        <p:txBody>
          <a:bodyPr/>
          <a:lstStyle/>
          <a:p>
            <a:pPr eaLnBrk="1" hangingPunct="1"/>
            <a:r>
              <a:rPr lang="en-US" altLang="en-US" sz="6600">
                <a:solidFill>
                  <a:srgbClr val="FFFF00"/>
                </a:solidFill>
              </a:rPr>
              <a:t>Health Promotion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04461-502B-424D-8BBB-735D4680A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Dr. </a:t>
            </a:r>
            <a:r>
              <a:rPr lang="en-US" dirty="0" err="1"/>
              <a:t>Manuja</a:t>
            </a:r>
            <a:r>
              <a:rPr lang="en-US" dirty="0"/>
              <a:t> </a:t>
            </a:r>
            <a:r>
              <a:rPr lang="en-US" dirty="0" err="1"/>
              <a:t>Perera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Department of Public Health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02.07.2018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i.telegraph.co.uk/multimedia/archive/02153/kids-cricket_2153780b.jpg">
            <a:extLst>
              <a:ext uri="{FF2B5EF4-FFF2-40B4-BE49-F238E27FC236}">
                <a16:creationId xmlns:a16="http://schemas.microsoft.com/office/drawing/2014/main" id="{9E61F193-FC9E-4713-86B2-755C725B21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838200"/>
            <a:ext cx="8218487" cy="50292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farm3.static.flickr.com/2259/2177328437_b349cab6c7.jpg">
            <a:extLst>
              <a:ext uri="{FF2B5EF4-FFF2-40B4-BE49-F238E27FC236}">
                <a16:creationId xmlns:a16="http://schemas.microsoft.com/office/drawing/2014/main" id="{AEFB263F-75A6-4218-B327-73A9D86F50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204788"/>
            <a:ext cx="5105400" cy="660558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12567B3-0C4F-4C7F-8D19-5916934E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solidFill>
                  <a:srgbClr val="FFFF00"/>
                </a:solidFill>
              </a:rPr>
              <a:t>Public Health</a:t>
            </a:r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C236D193-BC3F-49A5-A226-D00C60193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/>
              <a:t>"the science and art of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/>
              <a:t>preventing disease, prolonging life and promoting health,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/>
              <a:t>through organized efforts and informed choices of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/>
              <a:t>society, organizations, communities and individuals."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48465A1-4F89-4BEC-90BC-53D31E6F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800">
                <a:solidFill>
                  <a:srgbClr val="FFFF00"/>
                </a:solidFill>
              </a:rPr>
              <a:t>Health Promotion</a:t>
            </a:r>
            <a:br>
              <a:rPr lang="en-US" altLang="en-US" sz="4800">
                <a:solidFill>
                  <a:srgbClr val="FFFF00"/>
                </a:solidFill>
              </a:rPr>
            </a:br>
            <a:r>
              <a:rPr lang="en-US" altLang="en-US" sz="4800">
                <a:solidFill>
                  <a:srgbClr val="FFFF00"/>
                </a:solidFill>
              </a:rPr>
              <a:t>&amp;</a:t>
            </a:r>
            <a:br>
              <a:rPr lang="en-US" altLang="en-US" sz="4800">
                <a:solidFill>
                  <a:srgbClr val="FFFF00"/>
                </a:solidFill>
              </a:rPr>
            </a:br>
            <a:r>
              <a:rPr lang="en-US" altLang="en-US" sz="4800">
                <a:solidFill>
                  <a:srgbClr val="FFFF00"/>
                </a:solidFill>
              </a:rPr>
              <a:t>New Public Health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985C0E6-D9F3-4F97-B0A3-4502B79F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1984 Copenhagen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CD4C-B607-4993-B488-4079FA14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1054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“a process of enabling people to control over, and to improve their health”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/>
              <a:t>		Process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/>
              <a:t>		Enable people - a greater control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/>
              <a:t>		Improve health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43AE-8A11-4FCA-9E3E-78B3FAFE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1986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F2DB-CFD4-4805-A90B-2C93D20CC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3600" dirty="0"/>
              <a:t>Official birth of the health promotion approach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1800" dirty="0"/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3600" dirty="0"/>
              <a:t>At Ottawa, Canada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3600" dirty="0"/>
              <a:t>Ottawa Charter for Health Promotion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001">
            <a:extLst>
              <a:ext uri="{FF2B5EF4-FFF2-40B4-BE49-F238E27FC236}">
                <a16:creationId xmlns:a16="http://schemas.microsoft.com/office/drawing/2014/main" id="{92A6F805-BF1D-4A4B-9515-4ECAD3A3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Rectangle 6">
            <a:extLst>
              <a:ext uri="{FF2B5EF4-FFF2-40B4-BE49-F238E27FC236}">
                <a16:creationId xmlns:a16="http://schemas.microsoft.com/office/drawing/2014/main" id="{5094E55C-E871-47E9-8E3B-52A597229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40519"/>
            <a:ext cx="8077200" cy="6172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5000">
                <a:solidFill>
                  <a:srgbClr val="FFFFFF"/>
                </a:solidFill>
              </a:rPr>
              <a:t>“Health is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5000">
                <a:solidFill>
                  <a:srgbClr val="FFFFFF"/>
                </a:solidFill>
              </a:rPr>
              <a:t> created and lived by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5000">
                <a:solidFill>
                  <a:srgbClr val="FFFFFF"/>
                </a:solidFill>
              </a:rPr>
              <a:t>people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5000">
                <a:solidFill>
                  <a:srgbClr val="FFFFFF"/>
                </a:solidFill>
              </a:rPr>
              <a:t>in the settings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5000">
                <a:solidFill>
                  <a:srgbClr val="FFFFFF"/>
                </a:solidFill>
              </a:rPr>
              <a:t> of everyday life – where they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6000">
                <a:solidFill>
                  <a:srgbClr val="00CC66"/>
                </a:solidFill>
              </a:rPr>
              <a:t>learn, work, play and love”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5000">
              <a:solidFill>
                <a:srgbClr val="00CC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2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3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004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http://t1.gstatic.com/images?q=tbn:ANd9GcRHZ_yVSyjUnjMI4-XLDa1FGGQ6vOK_F0t-KiT_v3LQYdPu5delb8XEI52ITA">
            <a:extLst>
              <a:ext uri="{FF2B5EF4-FFF2-40B4-BE49-F238E27FC236}">
                <a16:creationId xmlns:a16="http://schemas.microsoft.com/office/drawing/2014/main" id="{8840CE21-3552-45B4-BEE0-E3E067CB0F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609600"/>
            <a:ext cx="4064000" cy="3200400"/>
          </a:xfrm>
        </p:spPr>
      </p:pic>
      <p:pic>
        <p:nvPicPr>
          <p:cNvPr id="72708" name="Picture 4" descr="http://www.soschildrensvillages.org.uk/images/migrated-images/monaragala_sri_lanka_children_nursery_school.jpg">
            <a:extLst>
              <a:ext uri="{FF2B5EF4-FFF2-40B4-BE49-F238E27FC236}">
                <a16:creationId xmlns:a16="http://schemas.microsoft.com/office/drawing/2014/main" id="{3450A469-4A1D-4E6B-94F9-E9DFF16D8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609600"/>
            <a:ext cx="42195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 descr="http://www.sjp.ac.lk/images/facScience.jpg">
            <a:extLst>
              <a:ext uri="{FF2B5EF4-FFF2-40B4-BE49-F238E27FC236}">
                <a16:creationId xmlns:a16="http://schemas.microsoft.com/office/drawing/2014/main" id="{DD547EC7-5AA0-4038-AF99-7E63E426D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24" y="4386263"/>
            <a:ext cx="783431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2" name="Picture 8" descr="http://english.srilankamirror.com/wp-content/uploads/tution_class.gif">
            <a:extLst>
              <a:ext uri="{FF2B5EF4-FFF2-40B4-BE49-F238E27FC236}">
                <a16:creationId xmlns:a16="http://schemas.microsoft.com/office/drawing/2014/main" id="{3ED9F0FF-4A21-44B8-AE64-4D85302AA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2326447"/>
            <a:ext cx="35052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http://www.dailynews.lk/2008/05/15/z_bus350.jpg">
            <a:extLst>
              <a:ext uri="{FF2B5EF4-FFF2-40B4-BE49-F238E27FC236}">
                <a16:creationId xmlns:a16="http://schemas.microsoft.com/office/drawing/2014/main" id="{8494A0BC-5484-4147-B750-ADA66BC4E1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28600"/>
            <a:ext cx="5715000" cy="4286250"/>
          </a:xfrm>
        </p:spPr>
      </p:pic>
      <p:pic>
        <p:nvPicPr>
          <p:cNvPr id="74756" name="Picture 4" descr="http://www.globaltamilnews.net/Portals/0/GlobalResources/EN/Doctor_CI.jpg">
            <a:extLst>
              <a:ext uri="{FF2B5EF4-FFF2-40B4-BE49-F238E27FC236}">
                <a16:creationId xmlns:a16="http://schemas.microsoft.com/office/drawing/2014/main" id="{35540A60-8362-4BA2-A553-11177F83A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814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6" descr="http://travelinlanka.files.wordpress.com/2011/01/sri_lanka_negombo_fish_market_fishermen1.jpg">
            <a:extLst>
              <a:ext uri="{FF2B5EF4-FFF2-40B4-BE49-F238E27FC236}">
                <a16:creationId xmlns:a16="http://schemas.microsoft.com/office/drawing/2014/main" id="{341C1C03-6214-4DE7-92EC-1DA505930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4267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0" name="Picture 8" descr="http://www.thesundayleader.lk/wp-content/uploads/2011/06/1-police.jpg">
            <a:extLst>
              <a:ext uri="{FF2B5EF4-FFF2-40B4-BE49-F238E27FC236}">
                <a16:creationId xmlns:a16="http://schemas.microsoft.com/office/drawing/2014/main" id="{2C2FE022-1CEE-479C-BA0E-711200F3D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8600"/>
            <a:ext cx="30384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882004A-ACDC-4E77-B91C-37CC9D61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75778" name="Picture 2" descr="http://www.willgoto.com/images/Size3/Sri_Lanka_People_tissa__1a030d15a2844ee8bda85129aa8905aa.JPG">
            <a:extLst>
              <a:ext uri="{FF2B5EF4-FFF2-40B4-BE49-F238E27FC236}">
                <a16:creationId xmlns:a16="http://schemas.microsoft.com/office/drawing/2014/main" id="{5661C281-2B60-4AE0-A5B9-603C04AA39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9400" y="304800"/>
            <a:ext cx="4673600" cy="3733800"/>
          </a:xfrm>
        </p:spPr>
      </p:pic>
      <p:pic>
        <p:nvPicPr>
          <p:cNvPr id="75780" name="Picture 4" descr="http://movingimages.files.wordpress.com/2007/12/tsunami-survivor-children-return-to-the-sea-in-suduwella-southern-sri-lanka.jpg">
            <a:extLst>
              <a:ext uri="{FF2B5EF4-FFF2-40B4-BE49-F238E27FC236}">
                <a16:creationId xmlns:a16="http://schemas.microsoft.com/office/drawing/2014/main" id="{F6782FED-21EA-40BF-BDA7-095AACA98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8600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6" descr="http://www.srilankatailormade.com/wp-content/themes/tailormade/tim_thumb.php?src=http://www.srilankatailormade.com//wp-content/uploads/2012/10/Excel-World.jpg&amp;h=280&amp;w=900&amp;zc=1">
            <a:extLst>
              <a:ext uri="{FF2B5EF4-FFF2-40B4-BE49-F238E27FC236}">
                <a16:creationId xmlns:a16="http://schemas.microsoft.com/office/drawing/2014/main" id="{924591F1-BF37-4839-A08F-139C6FB13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4114800"/>
            <a:ext cx="73596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5BCB8FB-AF83-42E9-A527-AE11F059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70613B8A-40E4-44FD-8500-EF2B2FD6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Health</a:t>
            </a:r>
          </a:p>
          <a:p>
            <a:endParaRPr lang="en-GB" altLang="en-US"/>
          </a:p>
          <a:p>
            <a:r>
              <a:rPr lang="en-GB" altLang="en-US"/>
              <a:t>Public Health</a:t>
            </a:r>
          </a:p>
          <a:p>
            <a:endParaRPr lang="en-GB" altLang="en-US"/>
          </a:p>
          <a:p>
            <a:r>
              <a:rPr lang="en-GB" altLang="en-US"/>
              <a:t>New Public Health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http://www.newzealandnow.govt.nz/sites/public_files/Sri-Lanka-Family-P-North.JPG">
            <a:extLst>
              <a:ext uri="{FF2B5EF4-FFF2-40B4-BE49-F238E27FC236}">
                <a16:creationId xmlns:a16="http://schemas.microsoft.com/office/drawing/2014/main" id="{A24ADF2B-C835-400B-8C13-2678F23E19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28600"/>
            <a:ext cx="5105400" cy="3041650"/>
          </a:xfrm>
        </p:spPr>
      </p:pic>
      <p:pic>
        <p:nvPicPr>
          <p:cNvPr id="73730" name="Picture 2" descr="http://www.onlanka.com/wp-content/uploads/2012/04/sri-lanka-president-family-celebrates-sinhala-tamil-new-year-4.jpg">
            <a:extLst>
              <a:ext uri="{FF2B5EF4-FFF2-40B4-BE49-F238E27FC236}">
                <a16:creationId xmlns:a16="http://schemas.microsoft.com/office/drawing/2014/main" id="{2AEEF184-724D-4171-B246-7979AD3AE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00400"/>
            <a:ext cx="585628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52D4F-2202-41EB-9730-EDC647A6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eaLnBrk="1" hangingPunct="1"/>
            <a:r>
              <a:rPr lang="en-US" altLang="en-US" sz="3600"/>
              <a:t>Health is created by;</a:t>
            </a:r>
          </a:p>
          <a:p>
            <a:pPr lvl="1" eaLnBrk="1" hangingPunct="1"/>
            <a:r>
              <a:rPr lang="en-US" altLang="en-US" sz="3600"/>
              <a:t>Caring for oneself and others</a:t>
            </a:r>
          </a:p>
          <a:p>
            <a:pPr lvl="1" eaLnBrk="1" hangingPunct="1"/>
            <a:r>
              <a:rPr lang="en-US" altLang="en-US" sz="3600"/>
              <a:t>Being able to take decisions and have control over life circumstances</a:t>
            </a:r>
          </a:p>
          <a:p>
            <a:pPr lvl="1" eaLnBrk="1" hangingPunct="1"/>
            <a:r>
              <a:rPr lang="en-US" altLang="en-US" sz="3600"/>
              <a:t>Ensuring that the society creates conditions that allow the attainment of health by all its members</a:t>
            </a:r>
          </a:p>
          <a:p>
            <a:pPr lvl="1" algn="r" eaLnBrk="1" hangingPunct="1">
              <a:buFont typeface="Arial" panose="020B0604020202020204" pitchFamily="34" charset="0"/>
              <a:buNone/>
            </a:pPr>
            <a:endParaRPr lang="en-US" altLang="en-US" sz="2600"/>
          </a:p>
          <a:p>
            <a:pPr lvl="1" algn="r" eaLnBrk="1" hangingPunct="1">
              <a:buFont typeface="Arial" panose="020B0604020202020204" pitchFamily="34" charset="0"/>
              <a:buNone/>
            </a:pPr>
            <a:r>
              <a:rPr lang="en-US" altLang="en-US" sz="2600"/>
              <a:t>Ottawa Charter for Health Promotion, WHO, 1986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6736-8386-42DD-9926-ED6E03CE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71596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FF00"/>
                </a:solidFill>
              </a:rPr>
              <a:t>Health Promotion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1ED6-3CFF-42F6-AA1D-1A366EAF1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715000"/>
          </a:xfrm>
        </p:spPr>
        <p:txBody>
          <a:bodyPr rtlCol="0">
            <a:normAutofit fontScale="925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u="sng" dirty="0"/>
              <a:t>Focuses on populations </a:t>
            </a:r>
            <a:r>
              <a:rPr lang="en-US" dirty="0"/>
              <a:t>in the context of </a:t>
            </a:r>
            <a:r>
              <a:rPr lang="en-US" u="sng" dirty="0"/>
              <a:t>everyday life</a:t>
            </a:r>
            <a:r>
              <a:rPr lang="en-US" dirty="0"/>
              <a:t> rather than on at risk individuals for diseases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Is directed towards </a:t>
            </a:r>
            <a:r>
              <a:rPr lang="en-US" u="sng" dirty="0"/>
              <a:t>acting on determinants </a:t>
            </a:r>
            <a:r>
              <a:rPr lang="en-US" dirty="0"/>
              <a:t>of health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u="sng" dirty="0"/>
              <a:t>Combines diverse but complementary methods </a:t>
            </a:r>
            <a:r>
              <a:rPr lang="en-US" dirty="0"/>
              <a:t>and strategies against health hazards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u="sng" dirty="0"/>
              <a:t>Aims at community participation </a:t>
            </a:r>
            <a:r>
              <a:rPr lang="en-US" dirty="0"/>
              <a:t>and is not a medical service but a health and social activity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Improves health by </a:t>
            </a:r>
            <a:r>
              <a:rPr lang="en-US" u="sng" dirty="0"/>
              <a:t>integrated actions at different levels</a:t>
            </a:r>
            <a:r>
              <a:rPr lang="en-US" dirty="0"/>
              <a:t> on economic, environmental, social and personal factors influencing health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4E60-B83F-4152-97D4-80218475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5867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Focus = everyday life of populations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Address = determinants of health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Responsibility = shared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Actions = multiple, continuous, complementary at different levels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BA2B-DAC2-4B07-B82D-E875B8D5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44563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Determinants of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0682-592F-46CD-B618-5B246573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2600"/>
            <a:ext cx="7620000" cy="43735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“The range of personal, social, economic and environmental factors which determine the health status of individuals or populations”</a:t>
            </a:r>
          </a:p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(Nutbeam, 1998)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http://czr.si.kainoto.domovanje.com/images/content/determinants-of-health.jpg">
            <a:extLst>
              <a:ext uri="{FF2B5EF4-FFF2-40B4-BE49-F238E27FC236}">
                <a16:creationId xmlns:a16="http://schemas.microsoft.com/office/drawing/2014/main" id="{8C7E829E-9EF6-4B6B-BCF2-59EF9AF5B6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81000" y="381000"/>
            <a:ext cx="9525000" cy="601980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353F696E-99BD-4999-9AB7-9CFC5970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Reflection</a:t>
            </a:r>
          </a:p>
        </p:txBody>
      </p:sp>
      <p:sp>
        <p:nvSpPr>
          <p:cNvPr id="27651" name="Title 1">
            <a:extLst>
              <a:ext uri="{FF2B5EF4-FFF2-40B4-BE49-F238E27FC236}">
                <a16:creationId xmlns:a16="http://schemas.microsoft.com/office/drawing/2014/main" id="{8BE449A1-E899-4334-BA00-99DDCEE6DD98}"/>
              </a:ext>
            </a:extLst>
          </p:cNvPr>
          <p:cNvSpPr txBox="1">
            <a:spLocks/>
          </p:cNvSpPr>
          <p:nvPr/>
        </p:nvSpPr>
        <p:spPr bwMode="auto">
          <a:xfrm>
            <a:off x="457200" y="3276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/>
              <a:t>Determinants of health of a 15 year old school boy/girl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AAD7D-1F9E-4031-8FB7-C47F6D9A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/>
            <a:r>
              <a:rPr lang="en-US" altLang="en-US" dirty="0"/>
              <a:t>The basis of health promotion approach is to address and modify determinants of health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Because they are multiple</a:t>
            </a:r>
          </a:p>
          <a:p>
            <a:pPr lvl="1" eaLnBrk="1" hangingPunct="1"/>
            <a:r>
              <a:rPr lang="en-US" altLang="en-US" sz="3200" dirty="0"/>
              <a:t>Multiple actions are needed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sz="3200" dirty="0"/>
          </a:p>
          <a:p>
            <a:pPr eaLnBrk="1" hangingPunct="1"/>
            <a:r>
              <a:rPr lang="en-US" altLang="en-US" dirty="0"/>
              <a:t>Because they interact at various levels</a:t>
            </a:r>
          </a:p>
          <a:p>
            <a:pPr lvl="1" eaLnBrk="1" hangingPunct="1"/>
            <a:r>
              <a:rPr lang="en-US" altLang="en-US" sz="3200" dirty="0"/>
              <a:t>Integrated actions are needed at different levels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C17B-233D-4DA1-94CC-E789152F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How to achieve???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42BF9-A51C-4163-B405-C7415F6A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algn="ctr" eaLnBrk="1" hangingPunct="1">
              <a:spcBef>
                <a:spcPts val="3600"/>
              </a:spcBef>
              <a:buFont typeface="Arial" panose="020B0604020202020204" pitchFamily="34" charset="0"/>
              <a:buNone/>
            </a:pPr>
            <a:r>
              <a:rPr lang="en-US" altLang="en-US" sz="4400"/>
              <a:t>Advocate</a:t>
            </a:r>
          </a:p>
          <a:p>
            <a:pPr algn="ctr" eaLnBrk="1" hangingPunct="1">
              <a:spcBef>
                <a:spcPts val="3600"/>
              </a:spcBef>
              <a:buFont typeface="Arial" panose="020B0604020202020204" pitchFamily="34" charset="0"/>
              <a:buNone/>
            </a:pPr>
            <a:r>
              <a:rPr lang="en-US" altLang="en-US" sz="4400"/>
              <a:t>Mediate</a:t>
            </a:r>
          </a:p>
          <a:p>
            <a:pPr algn="ctr" eaLnBrk="1" hangingPunct="1">
              <a:spcBef>
                <a:spcPts val="3600"/>
              </a:spcBef>
              <a:buFont typeface="Arial" panose="020B0604020202020204" pitchFamily="34" charset="0"/>
              <a:buNone/>
            </a:pPr>
            <a:r>
              <a:rPr lang="en-US" altLang="en-US" sz="4400"/>
              <a:t>Enable</a:t>
            </a:r>
          </a:p>
          <a:p>
            <a:pPr algn="ctr" eaLnBrk="1" hangingPunct="1">
              <a:spcBef>
                <a:spcPts val="3600"/>
              </a:spcBef>
              <a:buFont typeface="Arial" panose="020B0604020202020204" pitchFamily="34" charset="0"/>
              <a:buNone/>
            </a:pPr>
            <a:endParaRPr lang="en-US" altLang="en-US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230D-D7B5-4694-BE29-83069A8B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1. Advocate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625C-038F-4DAD-945A-1CA5EA37D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105400"/>
          </a:xfr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/>
              <a:t>Advocacy = The act of pleading or arguing in favor of something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/>
              <a:t>Advocate to make conditions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/>
              <a:t>(political, economic, social, cultural, environmental, behavioural and biological)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/>
              <a:t>that affect health favourable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F202-8587-4BA3-A224-5BCB2CFF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>
                <a:solidFill>
                  <a:srgbClr val="FFFF00"/>
                </a:solidFill>
              </a:rPr>
              <a:t>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1297-A5D6-40BB-9DAF-96DE2ECD3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/>
          <a:lstStyle/>
          <a:p>
            <a:pPr eaLnBrk="1" hangingPunct="1"/>
            <a:r>
              <a:rPr lang="en-US" altLang="en-US"/>
              <a:t>Constitution of WHO, 1948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	Health is a complete state of physical, mental and social well-being and not merely the absence of disease or infirmity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Positive – talk about well-being, not absence of disease</a:t>
            </a:r>
          </a:p>
          <a:p>
            <a:pPr eaLnBrk="1" hangingPunct="1"/>
            <a:r>
              <a:rPr lang="en-US" altLang="en-US"/>
              <a:t>Consider several dimensions – physical, mental and social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7237-7095-4EA1-951E-4937A9AA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2. Mediate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1427E-9599-4AFC-AD4C-503E021C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/>
              <a:t>Mediate = Intervene to bring about an agreement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/>
              <a:t>Mediate between different sectors and interests to fulfill pre-requisites for health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A9E9-ECB0-455B-9398-BF820D13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3. Enable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815D1D-E573-495E-8BF9-0715801E9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1600"/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3600"/>
              <a:t>Enable = acting </a:t>
            </a:r>
            <a:r>
              <a:rPr lang="en-US" altLang="en-US" sz="3600" u="sng"/>
              <a:t>in partnership </a:t>
            </a:r>
            <a:r>
              <a:rPr lang="en-US" altLang="en-US" sz="3600"/>
              <a:t>with individuals or communities to </a:t>
            </a:r>
            <a:r>
              <a:rPr lang="en-US" altLang="en-US" sz="3600" u="sng"/>
              <a:t>empower</a:t>
            </a:r>
            <a:r>
              <a:rPr lang="en-US" altLang="en-US" sz="3600"/>
              <a:t> them by mobilizing human and material resources necessary to improve and maintain their health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3600"/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3600"/>
              <a:t>Enable people to control the determinants to achieve their fullest health potential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3600"/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3600"/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BA85-34D1-4794-BBBF-03A50A69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Empowerment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7EE6-CA7F-49B3-84CB-E29C32841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31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465138" indent="-1174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“Is a </a:t>
            </a:r>
            <a:r>
              <a:rPr lang="en-US" u="sng" dirty="0"/>
              <a:t>process</a:t>
            </a:r>
            <a:r>
              <a:rPr lang="en-US" dirty="0"/>
              <a:t> through which </a:t>
            </a:r>
            <a:r>
              <a:rPr lang="en-US" u="sng" dirty="0"/>
              <a:t>people get </a:t>
            </a:r>
            <a:r>
              <a:rPr lang="en-US" dirty="0"/>
              <a:t>greater </a:t>
            </a:r>
            <a:r>
              <a:rPr lang="en-US" u="sng" dirty="0"/>
              <a:t>control</a:t>
            </a:r>
            <a:r>
              <a:rPr lang="en-US" dirty="0"/>
              <a:t> over decisions and actions affecting their health”</a:t>
            </a:r>
          </a:p>
          <a:p>
            <a:pPr algn="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Don </a:t>
            </a:r>
            <a:r>
              <a:rPr lang="en-US" dirty="0" err="1"/>
              <a:t>Nutbeam</a:t>
            </a:r>
            <a:r>
              <a:rPr lang="en-US" dirty="0"/>
              <a:t> in 1998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1E790B7-459B-470D-A6E1-9C8659240AE2}"/>
              </a:ext>
            </a:extLst>
          </p:cNvPr>
          <p:cNvGrpSpPr>
            <a:grpSpLocks/>
          </p:cNvGrpSpPr>
          <p:nvPr/>
        </p:nvGrpSpPr>
        <p:grpSpPr bwMode="auto">
          <a:xfrm>
            <a:off x="-30163" y="265113"/>
            <a:ext cx="9097963" cy="4002087"/>
            <a:chOff x="-29701" y="264644"/>
            <a:chExt cx="9097501" cy="4002555"/>
          </a:xfrm>
        </p:grpSpPr>
        <p:pic>
          <p:nvPicPr>
            <p:cNvPr id="34854" name="Picture 2">
              <a:extLst>
                <a:ext uri="{FF2B5EF4-FFF2-40B4-BE49-F238E27FC236}">
                  <a16:creationId xmlns:a16="http://schemas.microsoft.com/office/drawing/2014/main" id="{3154FA64-D1BF-4BD4-9FED-615758730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80" t="14128" r="32941" b="43867"/>
            <a:stretch>
              <a:fillRect/>
            </a:stretch>
          </p:blipFill>
          <p:spPr bwMode="auto">
            <a:xfrm>
              <a:off x="-29701" y="264644"/>
              <a:ext cx="9097501" cy="4002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C22B58-C7CE-47F7-96FE-0BE029494716}"/>
                </a:ext>
              </a:extLst>
            </p:cNvPr>
            <p:cNvSpPr/>
            <p:nvPr/>
          </p:nvSpPr>
          <p:spPr>
            <a:xfrm>
              <a:off x="3734071" y="2895439"/>
              <a:ext cx="5181337" cy="106692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34819" name="Title 1">
            <a:extLst>
              <a:ext uri="{FF2B5EF4-FFF2-40B4-BE49-F238E27FC236}">
                <a16:creationId xmlns:a16="http://schemas.microsoft.com/office/drawing/2014/main" id="{1285FFC7-EEC8-4506-A6E7-2B5DD6FC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516104-D117-4AD6-84B2-8E86E707E2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33338"/>
            <a:ext cx="5486400" cy="405923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10DC46-238E-4CA9-9207-177DC4F63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28575"/>
            <a:ext cx="4711700" cy="689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0F2AF1-B6B5-47FF-90CA-015BCF895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52679"/>
              </p:ext>
            </p:extLst>
          </p:nvPr>
        </p:nvGraphicFramePr>
        <p:xfrm>
          <a:off x="228600" y="2438400"/>
          <a:ext cx="8686801" cy="4127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987">
                <a:tc>
                  <a:txBody>
                    <a:bodyPr/>
                    <a:lstStyle/>
                    <a:p>
                      <a:r>
                        <a:rPr lang="en-GB" sz="2400" dirty="0" err="1"/>
                        <a:t>Addi</a:t>
                      </a:r>
                      <a:r>
                        <a:rPr lang="en-GB" sz="2400" dirty="0"/>
                        <a:t>.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Name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Side Effects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Remarks</a:t>
                      </a:r>
                      <a:endParaRPr lang="en-US" sz="24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696">
                <a:tc>
                  <a:txBody>
                    <a:bodyPr/>
                    <a:lstStyle/>
                    <a:p>
                      <a:r>
                        <a:rPr lang="en-GB" sz="2400" dirty="0"/>
                        <a:t>E 340ii 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GB" sz="2400" dirty="0" err="1"/>
                        <a:t>Dipotassium</a:t>
                      </a:r>
                      <a:r>
                        <a:rPr lang="en-GB" sz="2400" dirty="0"/>
                        <a:t> </a:t>
                      </a:r>
                      <a:r>
                        <a:rPr lang="en-GB" sz="2400" dirty="0" err="1"/>
                        <a:t>hydrogenophosphate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Digestive disorders</a:t>
                      </a:r>
                    </a:p>
                    <a:p>
                      <a:r>
                        <a:rPr lang="en-GB" sz="2400" dirty="0"/>
                        <a:t>Hyperactivity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Also</a:t>
                      </a:r>
                      <a:r>
                        <a:rPr lang="en-GB" sz="2400" baseline="0" dirty="0"/>
                        <a:t> found in agro-chemicals</a:t>
                      </a:r>
                      <a:endParaRPr lang="en-US" sz="24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9">
                <a:tc>
                  <a:txBody>
                    <a:bodyPr/>
                    <a:lstStyle/>
                    <a:p>
                      <a:r>
                        <a:rPr lang="en-GB" sz="2400" dirty="0"/>
                        <a:t>E 452i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Sodium </a:t>
                      </a:r>
                      <a:r>
                        <a:rPr lang="en-US" sz="2400" dirty="0" err="1"/>
                        <a:t>hexametaphosphate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Kidney</a:t>
                      </a:r>
                      <a:r>
                        <a:rPr lang="en-GB" sz="2400" baseline="0" dirty="0"/>
                        <a:t> disease Bone disease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Confirmed effects in animal studies</a:t>
                      </a:r>
                      <a:endParaRPr lang="en-US" sz="24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39">
                <a:tc>
                  <a:txBody>
                    <a:bodyPr/>
                    <a:lstStyle/>
                    <a:p>
                      <a:r>
                        <a:rPr lang="en-GB" sz="2400" dirty="0"/>
                        <a:t>E 471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Mono- &amp; </a:t>
                      </a:r>
                      <a:r>
                        <a:rPr lang="en-GB" sz="2400" dirty="0" err="1"/>
                        <a:t>diglycerides</a:t>
                      </a:r>
                      <a:r>
                        <a:rPr lang="en-GB" sz="2400" dirty="0"/>
                        <a:t> of fatty acids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Can be of animal origin (pig)</a:t>
                      </a:r>
                      <a:endParaRPr lang="en-US" sz="24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39">
                <a:tc>
                  <a:txBody>
                    <a:bodyPr/>
                    <a:lstStyle/>
                    <a:p>
                      <a:r>
                        <a:rPr lang="en-GB" sz="2400" dirty="0"/>
                        <a:t>E 551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Silicon dioxide, Amorphous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No known SE</a:t>
                      </a:r>
                      <a:endParaRPr lang="en-US" sz="24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64E4-2C3D-4750-B0B7-A432FD29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Health Promotion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40B8-01D9-48E6-A111-FAB97BD60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 rtlCol="0">
            <a:normAutofit lnSpcReduction="10000"/>
          </a:bodyPr>
          <a:lstStyle/>
          <a:p>
            <a:pPr marL="514350" indent="-514350" eaLnBrk="1" fontAlgn="auto" hangingPunct="1">
              <a:spcBef>
                <a:spcPts val="4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Build healthy public policy</a:t>
            </a:r>
          </a:p>
          <a:p>
            <a:pPr marL="514350" indent="-514350" eaLnBrk="1" fontAlgn="auto" hangingPunct="1">
              <a:spcBef>
                <a:spcPts val="4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Create supportive environments</a:t>
            </a:r>
          </a:p>
          <a:p>
            <a:pPr marL="514350" indent="-514350" eaLnBrk="1" fontAlgn="auto" hangingPunct="1">
              <a:spcBef>
                <a:spcPts val="4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Strengthen community actions</a:t>
            </a:r>
          </a:p>
          <a:p>
            <a:pPr marL="514350" indent="-514350" eaLnBrk="1" fontAlgn="auto" hangingPunct="1">
              <a:spcBef>
                <a:spcPts val="4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Develop personal skills</a:t>
            </a:r>
          </a:p>
          <a:p>
            <a:pPr marL="514350" indent="-514350" eaLnBrk="1" fontAlgn="auto" hangingPunct="1">
              <a:spcBef>
                <a:spcPts val="4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Reorient health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227CA4A7-A1B9-4D08-B6A2-A065E4CC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1. Build healthy public policy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0FC2E077-8C29-4EEF-BECD-3DFE81421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953000"/>
          </a:xfrm>
        </p:spPr>
        <p:txBody>
          <a:bodyPr/>
          <a:lstStyle/>
          <a:p>
            <a:pPr eaLnBrk="1" hangingPunct="1"/>
            <a:r>
              <a:rPr lang="en-US" altLang="en-US"/>
              <a:t>Health promotion goes beyond health care</a:t>
            </a:r>
          </a:p>
          <a:p>
            <a:pPr eaLnBrk="1" hangingPunct="1"/>
            <a:r>
              <a:rPr lang="en-US" altLang="en-US"/>
              <a:t>Puts health on the agenda of policy makers in all sectors and at all levels</a:t>
            </a:r>
          </a:p>
          <a:p>
            <a:pPr eaLnBrk="1" hangingPunct="1"/>
            <a:r>
              <a:rPr lang="en-US" altLang="en-US"/>
              <a:t>Direct them to be aware of the health consequences of their decisions and to accept their responsibilities</a:t>
            </a:r>
          </a:p>
          <a:p>
            <a:pPr eaLnBrk="1" hangingPunct="1"/>
            <a:r>
              <a:rPr lang="en-US" altLang="en-US"/>
              <a:t>Aim is to make the healthier choice the easier choice for communities as well as policy makers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B1F14321-2F93-4713-BF84-EBA2665B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2. Create supportive environments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79F7A18D-0C9F-4444-A96C-B37E74691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Our societies are complex and interrelated</a:t>
            </a:r>
          </a:p>
          <a:p>
            <a:pPr eaLnBrk="1" hangingPunct="1"/>
            <a:r>
              <a:rPr lang="en-US" altLang="en-US"/>
              <a:t>Health cannot be separated from other goals</a:t>
            </a:r>
          </a:p>
          <a:p>
            <a:pPr eaLnBrk="1" hangingPunct="1"/>
            <a:r>
              <a:rPr lang="en-US" altLang="en-US"/>
              <a:t>Health promotion generates living and working conditions that are safe, stimulating, satisfying and enjoyable.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 descr="http://czr.si.kainoto.domovanje.com/images/content/determinants-of-health.jpg">
            <a:extLst>
              <a:ext uri="{FF2B5EF4-FFF2-40B4-BE49-F238E27FC236}">
                <a16:creationId xmlns:a16="http://schemas.microsoft.com/office/drawing/2014/main" id="{8B7E2C7C-C0C9-4AC3-8D76-E91850823C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81000" y="381000"/>
            <a:ext cx="9525000" cy="6019800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89F3DF7F-4637-423C-9D8B-6081142E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3. Strengthen community actions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4B54763C-1771-4756-A6B4-E7F85ED7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Health promotion work through community actions in</a:t>
            </a:r>
          </a:p>
          <a:p>
            <a:pPr lvl="1" eaLnBrk="1" hangingPunct="1"/>
            <a:r>
              <a:rPr lang="en-US" altLang="en-US" sz="3200"/>
              <a:t>Setting priorities</a:t>
            </a:r>
          </a:p>
          <a:p>
            <a:pPr lvl="1" eaLnBrk="1" hangingPunct="1"/>
            <a:r>
              <a:rPr lang="en-US" altLang="en-US" sz="3200"/>
              <a:t>Making decisions</a:t>
            </a:r>
          </a:p>
          <a:p>
            <a:pPr lvl="1" eaLnBrk="1" hangingPunct="1"/>
            <a:r>
              <a:rPr lang="en-US" altLang="en-US" sz="3200"/>
              <a:t>Planning strategies</a:t>
            </a:r>
          </a:p>
          <a:p>
            <a:pPr lvl="1" eaLnBrk="1" hangingPunct="1"/>
            <a:r>
              <a:rPr lang="en-US" altLang="en-US" sz="3200"/>
              <a:t>Implementing them to achieve better health</a:t>
            </a:r>
          </a:p>
          <a:p>
            <a:pPr lvl="1" eaLnBrk="1" hangingPunct="1"/>
            <a:r>
              <a:rPr lang="en-US" altLang="en-US" sz="3200"/>
              <a:t>Monitoring and evaluation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549B6244-7464-4969-9EE0-21914A0C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4. Develop personal skills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2453846A-0B16-488A-BFB5-BB29E822E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Provide information on health and opportunities for personal development</a:t>
            </a:r>
          </a:p>
          <a:p>
            <a:pPr eaLnBrk="1" hangingPunct="1"/>
            <a:r>
              <a:rPr lang="en-US" altLang="en-US"/>
              <a:t>Increases the options available to the people to decide upon</a:t>
            </a:r>
          </a:p>
          <a:p>
            <a:pPr eaLnBrk="1" hangingPunct="1"/>
            <a:r>
              <a:rPr lang="en-US" altLang="en-US"/>
              <a:t>Increases the control of people over their environments and living conditions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0AF3CF1-4C2B-4324-A77A-2652D152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What is Well-being???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2ED62487-1D0C-4B5D-8BF8-72E9C138A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physical well-being?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What is mental well-being?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What is social well-being?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1934-EA24-4250-8556-21F01C89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Inequities in health </a:t>
            </a:r>
          </a:p>
        </p:txBody>
      </p:sp>
      <p:pic>
        <p:nvPicPr>
          <p:cNvPr id="1026" name="Picture 2" descr="http://www.scielosp.org/img/revistas/bwho/v83n8/fig_1_9281.gif">
            <a:extLst>
              <a:ext uri="{FF2B5EF4-FFF2-40B4-BE49-F238E27FC236}">
                <a16:creationId xmlns:a16="http://schemas.microsoft.com/office/drawing/2014/main" id="{75842249-D360-42FF-A2BC-73206937E3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95400"/>
            <a:ext cx="4168775" cy="5181600"/>
          </a:xfrm>
        </p:spPr>
      </p:pic>
      <p:pic>
        <p:nvPicPr>
          <p:cNvPr id="1028" name="Picture 4" descr="http://www.scielosp.org/img/revistas/bwho/v83n8/fig_2_9281.gif">
            <a:extLst>
              <a:ext uri="{FF2B5EF4-FFF2-40B4-BE49-F238E27FC236}">
                <a16:creationId xmlns:a16="http://schemas.microsoft.com/office/drawing/2014/main" id="{917D5891-B2D3-40CE-937B-52B4EC710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52600"/>
            <a:ext cx="42243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201429F0-14FF-4DC7-90AF-D6F65591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4035" name="Content Placeholder 3">
            <a:extLst>
              <a:ext uri="{FF2B5EF4-FFF2-40B4-BE49-F238E27FC236}">
                <a16:creationId xmlns:a16="http://schemas.microsoft.com/office/drawing/2014/main" id="{740FCBDA-C362-417E-8DD0-002F356267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8112" r="10185" b="33974"/>
          <a:stretch>
            <a:fillRect/>
          </a:stretch>
        </p:blipFill>
        <p:spPr>
          <a:xfrm>
            <a:off x="228600" y="284163"/>
            <a:ext cx="8763000" cy="3092450"/>
          </a:xfrm>
        </p:spPr>
      </p:pic>
      <p:pic>
        <p:nvPicPr>
          <p:cNvPr id="44036" name="Picture 4">
            <a:extLst>
              <a:ext uri="{FF2B5EF4-FFF2-40B4-BE49-F238E27FC236}">
                <a16:creationId xmlns:a16="http://schemas.microsoft.com/office/drawing/2014/main" id="{6AF1E9A3-E588-45BE-879E-7704573A6F8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1" t="29118" r="9940" b="11221"/>
          <a:stretch>
            <a:fillRect/>
          </a:stretch>
        </p:blipFill>
        <p:spPr bwMode="auto">
          <a:xfrm>
            <a:off x="457200" y="3505200"/>
            <a:ext cx="8458200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6DECBD12-1E1C-42C2-B8AA-F6AAFCB9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5. Reorient Health Services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CA345142-49DE-4482-BE95-97513C851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Working </a:t>
            </a:r>
            <a:r>
              <a:rPr lang="en-US" altLang="en-US" u="sng"/>
              <a:t>with</a:t>
            </a:r>
            <a:r>
              <a:rPr lang="en-US" altLang="en-US"/>
              <a:t> people rather than </a:t>
            </a:r>
            <a:r>
              <a:rPr lang="en-US" altLang="en-US" u="sng"/>
              <a:t>for</a:t>
            </a:r>
            <a:r>
              <a:rPr lang="en-US" altLang="en-US"/>
              <a:t> them</a:t>
            </a:r>
          </a:p>
          <a:p>
            <a:pPr eaLnBrk="1" hangingPunct="1"/>
            <a:r>
              <a:rPr lang="en-US" altLang="en-US"/>
              <a:t>Responsibility for health shared among individuals, communities, governments and other agencies</a:t>
            </a:r>
          </a:p>
          <a:p>
            <a:pPr eaLnBrk="1" hangingPunct="1"/>
            <a:r>
              <a:rPr lang="en-US" altLang="en-US"/>
              <a:t>Actions go beyond diagnosing and treating diseases - address social, economic and political determinants of health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8330-A1AC-42DA-91DD-E5744A79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the ‘role’ of a health promoter?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ED9C-E7D2-4E42-93E1-15B8CCF8A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To be a ‘catalyst’ of initiating a process of change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Develop knowledge and skills (by building on the existing level) of the communities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Providing technical guidance to the process of evaluating and modifying the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3DB3-12A8-4EF3-A869-DFDC25EA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characteristics  do you need to become a health promoter?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4BDF-6060-46F6-8F12-DAD88220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Ability to see a bigger picture of actions needed to create healthy communities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Ability to give up personal and professional power to negotiate, mediate and advocate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Ability to work effectively in teams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Knowledge of the broad social, economic and political determinants of health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Respect for communities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C08AC253-D743-4092-B515-A4A2B171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 Exercise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30FB8CAB-166C-48EF-B857-5E4AF152F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You are interested in promoting health of the students of our Faculty – what will you do?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6DF525B3-4C32-47E4-96AB-4D2F7307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6600"/>
              <a:t>Thank you!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B1E43119-1E1E-4A5D-A7DD-F82F27E2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Recommended reading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BB5BA1DF-33A9-469F-9F58-C65587630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Ottawa Charter for Health promotion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	Available: </a:t>
            </a:r>
            <a:r>
              <a:rPr lang="en-US" altLang="en-US" i="1">
                <a:hlinkClick r:id="rId2"/>
              </a:rPr>
              <a:t>www.who.int/</a:t>
            </a:r>
            <a:r>
              <a:rPr lang="en-US" altLang="en-US" b="1" i="1">
                <a:hlinkClick r:id="rId2"/>
              </a:rPr>
              <a:t>healthpromotion</a:t>
            </a:r>
            <a:r>
              <a:rPr lang="en-US" altLang="en-US" i="1">
                <a:hlinkClick r:id="rId2"/>
              </a:rPr>
              <a:t>/conferences/previous/</a:t>
            </a:r>
            <a:r>
              <a:rPr lang="en-US" altLang="en-US" b="1" i="1">
                <a:hlinkClick r:id="rId2"/>
              </a:rPr>
              <a:t>ottawa</a:t>
            </a:r>
            <a:r>
              <a:rPr lang="en-US" altLang="en-US" i="1">
                <a:hlinkClick r:id="rId2"/>
              </a:rPr>
              <a:t>/</a:t>
            </a:r>
            <a:r>
              <a:rPr lang="en-US" altLang="en-US" i="1"/>
              <a:t> </a:t>
            </a:r>
          </a:p>
          <a:p>
            <a:pPr eaLnBrk="1" hangingPunct="1"/>
            <a:r>
              <a:rPr lang="en-US" altLang="en-US" i="1">
                <a:solidFill>
                  <a:srgbClr val="FFFFFF"/>
                </a:solidFill>
              </a:rPr>
              <a:t>Saukhya Pravardana Kriayavaliya </a:t>
            </a:r>
            <a:r>
              <a:rPr lang="en-US" altLang="en-US">
                <a:solidFill>
                  <a:srgbClr val="FFFFFF"/>
                </a:solidFill>
              </a:rPr>
              <a:t>– Prof. Diyanath Samrasinghe</a:t>
            </a:r>
            <a:endParaRPr lang="en-US" altLang="en-US" i="1">
              <a:solidFill>
                <a:srgbClr val="FFFFFF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01D8-B78A-43A1-BB0F-2F2F1DFA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Elements of Physical well-being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8A28-B6EE-4AD8-9C59-6E40982C2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25963"/>
          </a:xfrm>
        </p:spPr>
        <p:txBody>
          <a:bodyPr/>
          <a:lstStyle/>
          <a:p>
            <a:pPr eaLnBrk="1" hangingPunct="1"/>
            <a:r>
              <a:rPr lang="en-US" altLang="en-US" sz="3600"/>
              <a:t>Growth and development</a:t>
            </a:r>
          </a:p>
          <a:p>
            <a:pPr eaLnBrk="1" hangingPunct="1"/>
            <a:r>
              <a:rPr lang="en-US" altLang="en-US" sz="3600"/>
              <a:t>Strength</a:t>
            </a:r>
          </a:p>
          <a:p>
            <a:pPr eaLnBrk="1" hangingPunct="1"/>
            <a:r>
              <a:rPr lang="en-US" altLang="en-US" sz="3600"/>
              <a:t>Energy</a:t>
            </a:r>
          </a:p>
          <a:p>
            <a:pPr eaLnBrk="1" hangingPunct="1"/>
            <a:r>
              <a:rPr lang="en-US" altLang="en-US" sz="3600"/>
              <a:t>Resistance to infections</a:t>
            </a:r>
          </a:p>
          <a:p>
            <a:pPr eaLnBrk="1" hangingPunct="1"/>
            <a:endParaRPr lang="en-US" altLang="en-US" sz="3600"/>
          </a:p>
          <a:p>
            <a:pPr eaLnBrk="1" hangingPunct="1"/>
            <a:endParaRPr lang="en-US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http://i.usatoday.net/news/gallery/day/migrated-media/8-srilanka.jpg">
            <a:extLst>
              <a:ext uri="{FF2B5EF4-FFF2-40B4-BE49-F238E27FC236}">
                <a16:creationId xmlns:a16="http://schemas.microsoft.com/office/drawing/2014/main" id="{D6249CD7-F534-4E76-84AB-1205CCA824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7375" y="609600"/>
            <a:ext cx="8175625" cy="594518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FC63-FE23-467B-8342-042FE4DA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Elements of Mental well-being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CAED5-18DB-47D7-A8AF-D554C2BF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sz="3600"/>
              <a:t>Enthusiasm</a:t>
            </a:r>
          </a:p>
          <a:p>
            <a:pPr eaLnBrk="1" hangingPunct="1"/>
            <a:r>
              <a:rPr lang="en-US" altLang="en-US" sz="3600"/>
              <a:t>Variety of interest</a:t>
            </a:r>
          </a:p>
          <a:p>
            <a:pPr eaLnBrk="1" hangingPunct="1"/>
            <a:r>
              <a:rPr lang="en-US" altLang="en-US" sz="3600"/>
              <a:t>Ability to handle stress</a:t>
            </a:r>
          </a:p>
          <a:p>
            <a:pPr eaLnBrk="1" hangingPunct="1"/>
            <a:r>
              <a:rPr lang="en-US" altLang="en-US" sz="3600"/>
              <a:t>Self esteem</a:t>
            </a:r>
          </a:p>
          <a:p>
            <a:pPr eaLnBrk="1" hangingPunct="1"/>
            <a:r>
              <a:rPr lang="en-US" altLang="en-US" sz="3600"/>
              <a:t>Creativity</a:t>
            </a:r>
          </a:p>
          <a:p>
            <a:pPr eaLnBrk="1" hangingPunct="1"/>
            <a:r>
              <a:rPr lang="en-US" altLang="en-US" sz="3600"/>
              <a:t>Ability to make decisions</a:t>
            </a:r>
          </a:p>
          <a:p>
            <a:pPr eaLnBrk="1" hangingPunct="1"/>
            <a:r>
              <a:rPr lang="en-US" altLang="en-US" sz="3600"/>
              <a:t>Aesthetic appreciation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3600"/>
          </a:p>
          <a:p>
            <a:pPr eaLnBrk="1" hangingPunct="1"/>
            <a:endParaRPr lang="en-US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8" descr="http://cdn2-b.examiner.com/sites/default/files/styles/image_content_width/hash/1f/c2/1fc2ecf6d5f8253779593896bd60f3ad.jpg?itok=mPJfj8ts">
            <a:extLst>
              <a:ext uri="{FF2B5EF4-FFF2-40B4-BE49-F238E27FC236}">
                <a16:creationId xmlns:a16="http://schemas.microsoft.com/office/drawing/2014/main" id="{A7A8008D-20DD-4DC5-9F1B-4030B3984C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81000"/>
            <a:ext cx="8096250" cy="6096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BCD0-3080-41B1-8AF8-F393BA8A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Elements of Social well-being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2D2AF-D090-4186-B7D7-E9BF283FE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25963"/>
          </a:xfrm>
        </p:spPr>
        <p:txBody>
          <a:bodyPr/>
          <a:lstStyle/>
          <a:p>
            <a:pPr eaLnBrk="1" hangingPunct="1"/>
            <a:r>
              <a:rPr lang="en-US" altLang="en-US" sz="3600"/>
              <a:t>Relating well to others</a:t>
            </a:r>
          </a:p>
          <a:p>
            <a:pPr eaLnBrk="1" hangingPunct="1"/>
            <a:r>
              <a:rPr lang="en-US" altLang="en-US" sz="3600"/>
              <a:t>Loving and being loved</a:t>
            </a:r>
          </a:p>
          <a:p>
            <a:pPr eaLnBrk="1" hangingPunct="1"/>
            <a:r>
              <a:rPr lang="en-US" altLang="en-US" sz="3600"/>
              <a:t>Respect for differences</a:t>
            </a:r>
          </a:p>
          <a:p>
            <a:pPr eaLnBrk="1" hangingPunct="1"/>
            <a:r>
              <a:rPr lang="en-US" altLang="en-US" sz="3600"/>
              <a:t>Autonomy</a:t>
            </a:r>
          </a:p>
          <a:p>
            <a:pPr eaLnBrk="1" hangingPunct="1"/>
            <a:r>
              <a:rPr lang="en-US" altLang="en-US" sz="3600"/>
              <a:t>Social adjustment</a:t>
            </a:r>
          </a:p>
          <a:p>
            <a:pPr eaLnBrk="1" hangingPunct="1"/>
            <a:r>
              <a:rPr lang="en-US" altLang="en-US" sz="3600"/>
              <a:t>Stigma</a:t>
            </a:r>
          </a:p>
          <a:p>
            <a:pPr eaLnBrk="1" hangingPunct="1"/>
            <a:endParaRPr lang="en-US" altLang="en-US" sz="3600"/>
          </a:p>
          <a:p>
            <a:pPr eaLnBrk="1" hangingPunct="1"/>
            <a:endParaRPr lang="en-US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</TotalTime>
  <Words>895</Words>
  <Application>Microsoft Office PowerPoint</Application>
  <PresentationFormat>On-screen Show (4:3)</PresentationFormat>
  <Paragraphs>182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Health Promotion </vt:lpstr>
      <vt:lpstr>PowerPoint Presentation</vt:lpstr>
      <vt:lpstr>Health</vt:lpstr>
      <vt:lpstr>What is Well-being???</vt:lpstr>
      <vt:lpstr>Elements of Physical well-being</vt:lpstr>
      <vt:lpstr>PowerPoint Presentation</vt:lpstr>
      <vt:lpstr>Elements of Mental well-being</vt:lpstr>
      <vt:lpstr>PowerPoint Presentation</vt:lpstr>
      <vt:lpstr>Elements of Social well-being</vt:lpstr>
      <vt:lpstr>PowerPoint Presentation</vt:lpstr>
      <vt:lpstr>PowerPoint Presentation</vt:lpstr>
      <vt:lpstr>Public Health</vt:lpstr>
      <vt:lpstr>Health Promotion &amp; New Public Health</vt:lpstr>
      <vt:lpstr>1984 Copenhagen</vt:lpstr>
      <vt:lpstr>1986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Health Promotion Approach</vt:lpstr>
      <vt:lpstr>Focus = everyday life of populations  Address = determinants of health  Responsibility = shared  Actions = multiple, continuous, complementary at different levels</vt:lpstr>
      <vt:lpstr>Determinants of Health</vt:lpstr>
      <vt:lpstr>PowerPoint Presentation</vt:lpstr>
      <vt:lpstr>Reflection</vt:lpstr>
      <vt:lpstr>PowerPoint Presentation</vt:lpstr>
      <vt:lpstr>How to achieve???</vt:lpstr>
      <vt:lpstr>1. Advocate</vt:lpstr>
      <vt:lpstr>2. Mediate</vt:lpstr>
      <vt:lpstr>3. Enable</vt:lpstr>
      <vt:lpstr>Empowerment</vt:lpstr>
      <vt:lpstr>PowerPoint Presentation</vt:lpstr>
      <vt:lpstr>Health Promotion Actions</vt:lpstr>
      <vt:lpstr>1. Build healthy public policy</vt:lpstr>
      <vt:lpstr>2. Create supportive environments</vt:lpstr>
      <vt:lpstr>PowerPoint Presentation</vt:lpstr>
      <vt:lpstr>3. Strengthen community actions</vt:lpstr>
      <vt:lpstr>4. Develop personal skills</vt:lpstr>
      <vt:lpstr>Inequities in health </vt:lpstr>
      <vt:lpstr>PowerPoint Presentation</vt:lpstr>
      <vt:lpstr>5. Reorient Health Services</vt:lpstr>
      <vt:lpstr>What is the ‘role’ of a health promoter?</vt:lpstr>
      <vt:lpstr>What characteristics  do you need to become a health promoter?</vt:lpstr>
      <vt:lpstr>Group Exercise</vt:lpstr>
      <vt:lpstr>Thank you!</vt:lpstr>
      <vt:lpstr>Recommended reading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Promotion 1</dc:title>
  <dc:creator>USER</dc:creator>
  <cp:lastModifiedBy>isuru sampath rathnayake</cp:lastModifiedBy>
  <cp:revision>132</cp:revision>
  <dcterms:created xsi:type="dcterms:W3CDTF">2013-04-01T04:27:32Z</dcterms:created>
  <dcterms:modified xsi:type="dcterms:W3CDTF">2019-06-06T05:39:20Z</dcterms:modified>
</cp:coreProperties>
</file>