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63" r:id="rId5"/>
    <p:sldId id="288" r:id="rId6"/>
    <p:sldId id="264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B0F3-F2D1-48FC-92D9-6E6291326E2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B99F488-1F2C-4AA7-9D7E-291F042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48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B0F3-F2D1-48FC-92D9-6E6291326E2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99F488-1F2C-4AA7-9D7E-291F042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9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B0F3-F2D1-48FC-92D9-6E6291326E2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99F488-1F2C-4AA7-9D7E-291F0429C7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8636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B0F3-F2D1-48FC-92D9-6E6291326E2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99F488-1F2C-4AA7-9D7E-291F042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7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B0F3-F2D1-48FC-92D9-6E6291326E2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99F488-1F2C-4AA7-9D7E-291F0429C7F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9482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B0F3-F2D1-48FC-92D9-6E6291326E2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99F488-1F2C-4AA7-9D7E-291F042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01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B0F3-F2D1-48FC-92D9-6E6291326E2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F488-1F2C-4AA7-9D7E-291F042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4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B0F3-F2D1-48FC-92D9-6E6291326E2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F488-1F2C-4AA7-9D7E-291F042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8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B0F3-F2D1-48FC-92D9-6E6291326E2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F488-1F2C-4AA7-9D7E-291F042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B0F3-F2D1-48FC-92D9-6E6291326E2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99F488-1F2C-4AA7-9D7E-291F042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9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B0F3-F2D1-48FC-92D9-6E6291326E2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99F488-1F2C-4AA7-9D7E-291F042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92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B0F3-F2D1-48FC-92D9-6E6291326E2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99F488-1F2C-4AA7-9D7E-291F042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2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B0F3-F2D1-48FC-92D9-6E6291326E2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F488-1F2C-4AA7-9D7E-291F042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7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B0F3-F2D1-48FC-92D9-6E6291326E2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F488-1F2C-4AA7-9D7E-291F042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03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B0F3-F2D1-48FC-92D9-6E6291326E2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9F488-1F2C-4AA7-9D7E-291F042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20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B0F3-F2D1-48FC-92D9-6E6291326E2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99F488-1F2C-4AA7-9D7E-291F042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8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1B0F3-F2D1-48FC-92D9-6E6291326E28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99F488-1F2C-4AA7-9D7E-291F0429C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7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343892"/>
            <a:ext cx="8915399" cy="241069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Poliomyelitis </a:t>
            </a:r>
            <a:r>
              <a:rPr lang="en-GB" dirty="0" smtClean="0">
                <a:solidFill>
                  <a:srgbClr val="002060"/>
                </a:solidFill>
              </a:rPr>
              <a:t>and Acute Flaccid Paralysis Surveillance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GB" b="1" dirty="0" smtClean="0">
              <a:solidFill>
                <a:schemeClr val="tx1"/>
              </a:solidFill>
            </a:endParaRPr>
          </a:p>
          <a:p>
            <a:r>
              <a:rPr lang="en-GB" b="1" dirty="0" err="1" smtClean="0">
                <a:solidFill>
                  <a:schemeClr val="tx1"/>
                </a:solidFill>
              </a:rPr>
              <a:t>Dr.</a:t>
            </a:r>
            <a:r>
              <a:rPr lang="en-GB" b="1" dirty="0" smtClean="0">
                <a:solidFill>
                  <a:schemeClr val="tx1"/>
                </a:solidFill>
              </a:rPr>
              <a:t> W.I.U </a:t>
            </a:r>
            <a:r>
              <a:rPr lang="en-GB" b="1" dirty="0" err="1" smtClean="0">
                <a:solidFill>
                  <a:schemeClr val="tx1"/>
                </a:solidFill>
              </a:rPr>
              <a:t>Jayawickrama</a:t>
            </a:r>
            <a:endParaRPr lang="en-GB" b="1" dirty="0" smtClean="0">
              <a:solidFill>
                <a:schemeClr val="tx1"/>
              </a:solidFill>
            </a:endParaRPr>
          </a:p>
          <a:p>
            <a:r>
              <a:rPr lang="en-GB" b="1" dirty="0" smtClean="0">
                <a:solidFill>
                  <a:schemeClr val="tx1"/>
                </a:solidFill>
              </a:rPr>
              <a:t>Senior Registrar/ Community Medicine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5199"/>
          </a:xfrm>
        </p:spPr>
        <p:txBody>
          <a:bodyPr>
            <a:normAutofit/>
          </a:bodyPr>
          <a:lstStyle/>
          <a:p>
            <a:r>
              <a:rPr lang="en-US" sz="3200" dirty="0"/>
              <a:t>Immunization of High Risk Groups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0764"/>
            <a:ext cx="8915400" cy="519545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National Immunization Days: all Island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	from 1995 – </a:t>
            </a:r>
            <a:r>
              <a:rPr lang="en-US" sz="2800" dirty="0" smtClean="0">
                <a:solidFill>
                  <a:srgbClr val="002060"/>
                </a:solidFill>
              </a:rPr>
              <a:t>2000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Sub-National Immunization Days [SNID], North and East districts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	from 2001-2003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Mopping up Immunization </a:t>
            </a:r>
            <a:r>
              <a:rPr lang="en-US" sz="2800" dirty="0" err="1">
                <a:solidFill>
                  <a:srgbClr val="002060"/>
                </a:solidFill>
              </a:rPr>
              <a:t>Programmes</a:t>
            </a:r>
            <a:endParaRPr 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	1993 – </a:t>
            </a:r>
            <a:r>
              <a:rPr lang="en-US" sz="2800" dirty="0" err="1">
                <a:solidFill>
                  <a:srgbClr val="002060"/>
                </a:solidFill>
              </a:rPr>
              <a:t>Puttalam</a:t>
            </a:r>
            <a:r>
              <a:rPr lang="en-US" sz="2800" dirty="0">
                <a:solidFill>
                  <a:srgbClr val="002060"/>
                </a:solidFill>
              </a:rPr>
              <a:t> District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      1994 </a:t>
            </a:r>
            <a:r>
              <a:rPr lang="en-US" sz="2800" dirty="0">
                <a:solidFill>
                  <a:srgbClr val="002060"/>
                </a:solidFill>
              </a:rPr>
              <a:t>– </a:t>
            </a:r>
            <a:r>
              <a:rPr lang="en-US" sz="2800" dirty="0" err="1">
                <a:solidFill>
                  <a:srgbClr val="002060"/>
                </a:solidFill>
              </a:rPr>
              <a:t>Trincomalee</a:t>
            </a:r>
            <a:r>
              <a:rPr lang="en-US" sz="2800" dirty="0">
                <a:solidFill>
                  <a:srgbClr val="002060"/>
                </a:solidFill>
              </a:rPr>
              <a:t> District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	from 2001-2003 – Northern and Eastern Districts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0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4110"/>
            <a:ext cx="8911687" cy="969163"/>
          </a:xfrm>
        </p:spPr>
        <p:txBody>
          <a:bodyPr>
            <a:normAutofit fontScale="90000"/>
          </a:bodyPr>
          <a:lstStyle/>
          <a:p>
            <a:r>
              <a:rPr lang="en-US" dirty="0"/>
              <a:t>Reasons to Conduct SNIDs in North and East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70363"/>
            <a:ext cx="8915400" cy="4461163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Immunization coverage is relatively </a:t>
            </a:r>
            <a:r>
              <a:rPr lang="en-US" sz="2800" dirty="0" smtClean="0">
                <a:solidFill>
                  <a:srgbClr val="002060"/>
                </a:solidFill>
              </a:rPr>
              <a:t>low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Population is in </a:t>
            </a:r>
            <a:r>
              <a:rPr lang="en-US" sz="2800" dirty="0" smtClean="0">
                <a:solidFill>
                  <a:srgbClr val="002060"/>
                </a:solidFill>
              </a:rPr>
              <a:t>transit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Hard to reach </a:t>
            </a:r>
            <a:r>
              <a:rPr lang="en-US" sz="2800" dirty="0" smtClean="0">
                <a:solidFill>
                  <a:srgbClr val="002060"/>
                </a:solidFill>
              </a:rPr>
              <a:t>communities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High population density in urban areas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2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10726"/>
          </a:xfrm>
        </p:spPr>
        <p:txBody>
          <a:bodyPr>
            <a:normAutofit/>
          </a:bodyPr>
          <a:lstStyle/>
          <a:p>
            <a:r>
              <a:rPr lang="en-US" dirty="0"/>
              <a:t>Certification of Polio Eradication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0873"/>
            <a:ext cx="8915400" cy="4470349"/>
          </a:xfrm>
        </p:spPr>
        <p:txBody>
          <a:bodyPr>
            <a:normAutofit/>
          </a:bodyPr>
          <a:lstStyle/>
          <a:p>
            <a:r>
              <a:rPr lang="en-US" sz="2800" dirty="0"/>
              <a:t>Global polio free certification of Eradication: 2018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South </a:t>
            </a:r>
            <a:r>
              <a:rPr lang="en-US" sz="2800" dirty="0" smtClean="0"/>
              <a:t>East </a:t>
            </a:r>
            <a:r>
              <a:rPr lang="en-US" sz="2800" dirty="0"/>
              <a:t>Asia (Our Region): Certification of polio free certification plan: February 2014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698" y="4001458"/>
            <a:ext cx="4292082" cy="28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8788"/>
          </a:xfrm>
        </p:spPr>
        <p:txBody>
          <a:bodyPr/>
          <a:lstStyle/>
          <a:p>
            <a:r>
              <a:rPr lang="en-US" dirty="0"/>
              <a:t>Main strategies of Polio Eradication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2898"/>
            <a:ext cx="8915400" cy="441832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Strong Routine Immunization Program – High uniform coverage with OPV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Supplementary </a:t>
            </a:r>
            <a:r>
              <a:rPr lang="en-US" sz="2800" dirty="0" smtClean="0">
                <a:solidFill>
                  <a:srgbClr val="002060"/>
                </a:solidFill>
              </a:rPr>
              <a:t>Immunization </a:t>
            </a:r>
            <a:r>
              <a:rPr lang="en-US" sz="2800" dirty="0">
                <a:solidFill>
                  <a:srgbClr val="002060"/>
                </a:solidFill>
              </a:rPr>
              <a:t>Activities-SIAs (NID/SNID) [Immunize children &lt;15 </a:t>
            </a:r>
            <a:r>
              <a:rPr lang="en-US" sz="2800" dirty="0" err="1">
                <a:solidFill>
                  <a:srgbClr val="002060"/>
                </a:solidFill>
              </a:rPr>
              <a:t>yrs</a:t>
            </a:r>
            <a:r>
              <a:rPr lang="en-US" sz="2800" dirty="0">
                <a:solidFill>
                  <a:srgbClr val="002060"/>
                </a:solidFill>
              </a:rPr>
              <a:t> of age among returnees from South India]</a:t>
            </a:r>
          </a:p>
          <a:p>
            <a:r>
              <a:rPr lang="en-US" sz="2800" dirty="0">
                <a:solidFill>
                  <a:srgbClr val="002060"/>
                </a:solidFill>
              </a:rPr>
              <a:t>Mop Up campaigns– intensive immunization campaigns in the last remaining foci of transmission</a:t>
            </a:r>
          </a:p>
          <a:p>
            <a:r>
              <a:rPr lang="en-US" sz="2800" dirty="0">
                <a:solidFill>
                  <a:srgbClr val="002060"/>
                </a:solidFill>
              </a:rPr>
              <a:t>AFP Surveillance – to detect possible polio cases</a:t>
            </a:r>
          </a:p>
        </p:txBody>
      </p:sp>
    </p:spTree>
    <p:extLst>
      <p:ext uri="{BB962C8B-B14F-4D97-AF65-F5344CB8AC3E}">
        <p14:creationId xmlns:p14="http://schemas.microsoft.com/office/powerpoint/2010/main" val="10738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Polio Immunization Policy in National </a:t>
            </a:r>
            <a:r>
              <a:rPr lang="en-US" sz="3200" dirty="0" err="1" smtClean="0"/>
              <a:t>Programme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54154"/>
            <a:ext cx="8915400" cy="4833257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1st Dose – at completion of 2 months of age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2nd Dose – at completion of 4 months of age (+IPV)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3rd Dose – at completion of 6 months of age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4th Dose – at completion of 18 months of age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5th Dose – at completion of 5 years of 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1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AFP surveillance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What is AFP </a:t>
            </a:r>
            <a:r>
              <a:rPr lang="en-US" sz="2800" dirty="0" smtClean="0">
                <a:solidFill>
                  <a:srgbClr val="002060"/>
                </a:solidFill>
              </a:rPr>
              <a:t>Surveillance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Why </a:t>
            </a:r>
            <a:r>
              <a:rPr lang="en-US" sz="2800" dirty="0">
                <a:solidFill>
                  <a:srgbClr val="002060"/>
                </a:solidFill>
              </a:rPr>
              <a:t>AFP Surveillance is carried </a:t>
            </a:r>
            <a:r>
              <a:rPr lang="en-US" sz="2800" dirty="0" smtClean="0">
                <a:solidFill>
                  <a:srgbClr val="002060"/>
                </a:solidFill>
              </a:rPr>
              <a:t>out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Role </a:t>
            </a:r>
            <a:r>
              <a:rPr lang="en-US" sz="2800" dirty="0">
                <a:solidFill>
                  <a:srgbClr val="002060"/>
                </a:solidFill>
              </a:rPr>
              <a:t>of hospital staff &amp; public health staff  in AFP Surveillance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1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367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970384"/>
            <a:ext cx="8915400" cy="4940838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What is A.F.P  </a:t>
            </a:r>
            <a:r>
              <a:rPr lang="en-US" sz="2800" dirty="0" smtClean="0">
                <a:solidFill>
                  <a:srgbClr val="002060"/>
                </a:solidFill>
              </a:rPr>
              <a:t>case</a:t>
            </a:r>
          </a:p>
          <a:p>
            <a:pPr marL="274320" indent="-274320">
              <a:lnSpc>
                <a:spcPct val="90000"/>
              </a:lnSpc>
              <a:spcBef>
                <a:spcPct val="50000"/>
              </a:spcBef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cs typeface="Arial" charset="0"/>
              </a:rPr>
              <a:t>Acute - Sudden onset, Rapid progression </a:t>
            </a:r>
          </a:p>
          <a:p>
            <a:pPr marL="274320" indent="-274320">
              <a:lnSpc>
                <a:spcPct val="90000"/>
              </a:lnSpc>
              <a:spcBef>
                <a:spcPct val="50000"/>
              </a:spcBef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cs typeface="Arial" charset="0"/>
              </a:rPr>
              <a:t>Flaccid - Floppy or Soft and yielding to passive stretching at anytime during the </a:t>
            </a:r>
            <a:r>
              <a:rPr lang="en-US" sz="2400" dirty="0" smtClean="0">
                <a:solidFill>
                  <a:srgbClr val="002060"/>
                </a:solidFill>
                <a:cs typeface="Arial" charset="0"/>
              </a:rPr>
              <a:t>illness</a:t>
            </a:r>
            <a:endParaRPr lang="en-US" sz="2400" dirty="0">
              <a:solidFill>
                <a:srgbClr val="002060"/>
              </a:solidFill>
              <a:cs typeface="Arial" charset="0"/>
            </a:endParaRPr>
          </a:p>
          <a:p>
            <a:pPr marL="274320" indent="-274320">
              <a:lnSpc>
                <a:spcPct val="90000"/>
              </a:lnSpc>
              <a:spcBef>
                <a:spcPct val="50000"/>
              </a:spcBef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>
                <a:solidFill>
                  <a:srgbClr val="002060"/>
                </a:solidFill>
                <a:cs typeface="Arial" charset="0"/>
              </a:rPr>
              <a:t>Paralysis - is loss of muscle strength /</a:t>
            </a:r>
            <a:r>
              <a:rPr lang="en-GB" sz="2400" dirty="0">
                <a:solidFill>
                  <a:srgbClr val="002060"/>
                </a:solidFill>
              </a:rPr>
              <a:t> weakness, loss of voluntary movement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10000"/>
                </a:schemeClr>
              </a:solidFill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88637" y="3788229"/>
            <a:ext cx="7912359" cy="1847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AFP is a syndrome of specific signs and symptoms found in a number of diseases, including Polio.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4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1564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12980"/>
            <a:ext cx="8915400" cy="4698242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In the Global Polio Eradication Initiative (PEI), acute flaccid paralysis is defined as: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817844" y="2444619"/>
            <a:ext cx="7520474" cy="3466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Any case of Acute  Flaccid Paralysis in a child aged &lt;15 years 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(including those diagnosed as having </a:t>
            </a:r>
            <a:r>
              <a:rPr lang="en-US" sz="2400" b="1" dirty="0" err="1" smtClean="0">
                <a:solidFill>
                  <a:schemeClr val="tx1"/>
                </a:solidFill>
              </a:rPr>
              <a:t>Guillain</a:t>
            </a:r>
            <a:r>
              <a:rPr lang="en-US" sz="2400" b="1" dirty="0" smtClean="0">
                <a:solidFill>
                  <a:schemeClr val="tx1"/>
                </a:solidFill>
              </a:rPr>
              <a:t> Barre Syndrome or Infective polyneuritis or any other condition), 	or 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any case of paralytic illness in a person of any age when polio is suspected.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32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Differential diagnosis of AFP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0931"/>
            <a:ext cx="8915400" cy="453029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Upper Motor </a:t>
            </a:r>
            <a:r>
              <a:rPr lang="en-US" sz="2800" b="1" dirty="0" smtClean="0">
                <a:solidFill>
                  <a:srgbClr val="002060"/>
                </a:solidFill>
              </a:rPr>
              <a:t>Neuron </a:t>
            </a:r>
            <a:r>
              <a:rPr lang="en-US" sz="2800" b="1" dirty="0">
                <a:solidFill>
                  <a:srgbClr val="002060"/>
                </a:solidFill>
              </a:rPr>
              <a:t>Disorders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Transverse/Ascending myelitis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Encephalitis/Encephalomyelitis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Stroke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Cerebral </a:t>
            </a:r>
            <a:r>
              <a:rPr lang="en-US" sz="2800" dirty="0" err="1">
                <a:solidFill>
                  <a:srgbClr val="002060"/>
                </a:solidFill>
              </a:rPr>
              <a:t>tumours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5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9698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01013"/>
            <a:ext cx="8915400" cy="5318448"/>
          </a:xfrm>
        </p:spPr>
        <p:txBody>
          <a:bodyPr>
            <a:normAutofit fontScale="85000" lnSpcReduction="10000"/>
          </a:bodyPr>
          <a:lstStyle/>
          <a:p>
            <a:r>
              <a:rPr lang="en-US" sz="3100" b="1" dirty="0">
                <a:solidFill>
                  <a:srgbClr val="002060"/>
                </a:solidFill>
              </a:rPr>
              <a:t>Lower Motor </a:t>
            </a:r>
            <a:r>
              <a:rPr lang="en-US" sz="3100" b="1" dirty="0" err="1" smtClean="0">
                <a:solidFill>
                  <a:srgbClr val="002060"/>
                </a:solidFill>
              </a:rPr>
              <a:t>Nuron</a:t>
            </a:r>
            <a:r>
              <a:rPr lang="en-US" sz="3100" b="1" dirty="0" smtClean="0">
                <a:solidFill>
                  <a:srgbClr val="002060"/>
                </a:solidFill>
              </a:rPr>
              <a:t> </a:t>
            </a:r>
            <a:r>
              <a:rPr lang="en-US" sz="3100" b="1" dirty="0">
                <a:solidFill>
                  <a:srgbClr val="002060"/>
                </a:solidFill>
              </a:rPr>
              <a:t>Disorders</a:t>
            </a:r>
          </a:p>
          <a:p>
            <a:r>
              <a:rPr lang="en-US" sz="3100" b="1" dirty="0">
                <a:solidFill>
                  <a:srgbClr val="002060"/>
                </a:solidFill>
              </a:rPr>
              <a:t>Anterior Horn Cell: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2060"/>
                </a:solidFill>
              </a:rPr>
              <a:t>	-Acute Poliomyelitis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2060"/>
                </a:solidFill>
              </a:rPr>
              <a:t>	-Non- polio virus induced paralysis (</a:t>
            </a:r>
            <a:r>
              <a:rPr lang="en-US" sz="3100" dirty="0" err="1">
                <a:solidFill>
                  <a:srgbClr val="002060"/>
                </a:solidFill>
              </a:rPr>
              <a:t>esp</a:t>
            </a:r>
            <a:r>
              <a:rPr lang="en-US" sz="3100" dirty="0">
                <a:solidFill>
                  <a:srgbClr val="002060"/>
                </a:solidFill>
              </a:rPr>
              <a:t> enteroviruses)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2060"/>
                </a:solidFill>
              </a:rPr>
              <a:t>	-Vaccine Associated Paralytic Poliomyelitis (VAPP)</a:t>
            </a:r>
          </a:p>
          <a:p>
            <a:r>
              <a:rPr lang="en-US" sz="3100" b="1" dirty="0">
                <a:solidFill>
                  <a:srgbClr val="002060"/>
                </a:solidFill>
              </a:rPr>
              <a:t>Root</a:t>
            </a:r>
            <a:r>
              <a:rPr lang="en-US" sz="3100" b="1" dirty="0" smtClean="0">
                <a:solidFill>
                  <a:srgbClr val="002060"/>
                </a:solidFill>
              </a:rPr>
              <a:t>: </a:t>
            </a:r>
            <a:r>
              <a:rPr lang="en-US" sz="3100" dirty="0">
                <a:solidFill>
                  <a:srgbClr val="002060"/>
                </a:solidFill>
              </a:rPr>
              <a:t>Acute radiculopathies</a:t>
            </a:r>
          </a:p>
          <a:p>
            <a:r>
              <a:rPr lang="en-US" sz="3100" b="1" dirty="0">
                <a:solidFill>
                  <a:srgbClr val="002060"/>
                </a:solidFill>
              </a:rPr>
              <a:t>Plexus</a:t>
            </a:r>
            <a:r>
              <a:rPr lang="en-US" sz="3100" dirty="0" smtClean="0">
                <a:solidFill>
                  <a:srgbClr val="002060"/>
                </a:solidFill>
              </a:rPr>
              <a:t>: </a:t>
            </a:r>
            <a:r>
              <a:rPr lang="en-US" sz="3100" dirty="0">
                <a:solidFill>
                  <a:srgbClr val="002060"/>
                </a:solidFill>
              </a:rPr>
              <a:t>Brachial neuritis</a:t>
            </a:r>
          </a:p>
          <a:p>
            <a:r>
              <a:rPr lang="en-US" sz="3100" b="1" dirty="0">
                <a:solidFill>
                  <a:srgbClr val="002060"/>
                </a:solidFill>
              </a:rPr>
              <a:t>Nerve</a:t>
            </a:r>
            <a:r>
              <a:rPr lang="en-US" sz="3100" b="1" dirty="0" smtClean="0">
                <a:solidFill>
                  <a:srgbClr val="002060"/>
                </a:solidFill>
              </a:rPr>
              <a:t>: </a:t>
            </a:r>
            <a:r>
              <a:rPr lang="en-US" sz="3100" dirty="0" err="1">
                <a:solidFill>
                  <a:srgbClr val="002060"/>
                </a:solidFill>
              </a:rPr>
              <a:t>Guillain</a:t>
            </a:r>
            <a:r>
              <a:rPr lang="en-US" sz="3100" dirty="0">
                <a:solidFill>
                  <a:srgbClr val="002060"/>
                </a:solidFill>
              </a:rPr>
              <a:t>- Barre’ Syndrome, Toxin induced neuropathies, Acute Intermittent Porphyria, Tick paralysis, Diphtheritic neuropathy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8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7643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4618"/>
            <a:ext cx="8915400" cy="4636604"/>
          </a:xfrm>
        </p:spPr>
        <p:txBody>
          <a:bodyPr>
            <a:noAutofit/>
          </a:bodyPr>
          <a:lstStyle/>
          <a:p>
            <a:r>
              <a:rPr lang="en-US" sz="2800" dirty="0"/>
              <a:t>A highly infectious neurological disease manifesting with acute flaccid paralysis by polio virus</a:t>
            </a:r>
          </a:p>
          <a:p>
            <a:r>
              <a:rPr lang="en-US" sz="2800" dirty="0"/>
              <a:t>Poliovirus has 3 subtypes P1, P2, P3</a:t>
            </a:r>
          </a:p>
          <a:p>
            <a:r>
              <a:rPr lang="en-US" sz="2800" dirty="0"/>
              <a:t>Transmitted via </a:t>
            </a:r>
            <a:r>
              <a:rPr lang="en-US" sz="2800" dirty="0" err="1"/>
              <a:t>faeco</a:t>
            </a:r>
            <a:r>
              <a:rPr lang="en-US" sz="2800" dirty="0"/>
              <a:t>-oral route</a:t>
            </a:r>
          </a:p>
          <a:p>
            <a:r>
              <a:rPr lang="en-US" sz="2800" dirty="0"/>
              <a:t>Virus enters the blood stream from the GI tract and attacks the motor neurons causing paralysis</a:t>
            </a:r>
          </a:p>
          <a:p>
            <a:r>
              <a:rPr lang="en-US" sz="2800" dirty="0"/>
              <a:t>asymmetrical paralysis &amp; leaves a residual </a:t>
            </a:r>
            <a:r>
              <a:rPr lang="en-US" sz="2800" dirty="0" smtClean="0"/>
              <a:t>disability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205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3430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82351"/>
            <a:ext cx="8915400" cy="482887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Neuro-muscular Junction: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Myesthenia</a:t>
            </a:r>
            <a:r>
              <a:rPr lang="en-US" sz="2800" dirty="0" smtClean="0">
                <a:solidFill>
                  <a:srgbClr val="002060"/>
                </a:solidFill>
              </a:rPr>
              <a:t> gravis</a:t>
            </a:r>
            <a:endParaRPr lang="en-US" sz="2800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Snake bite</a:t>
            </a:r>
            <a:endParaRPr lang="en-US" sz="2800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Poisoning</a:t>
            </a:r>
            <a:endParaRPr lang="en-US" sz="2800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Botulism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b="1" dirty="0">
                <a:solidFill>
                  <a:srgbClr val="002060"/>
                </a:solidFill>
              </a:rPr>
              <a:t>Muscle: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Post </a:t>
            </a:r>
            <a:r>
              <a:rPr lang="en-US" sz="2800" dirty="0">
                <a:solidFill>
                  <a:srgbClr val="002060"/>
                </a:solidFill>
              </a:rPr>
              <a:t>viral myositis,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002060"/>
                </a:solidFill>
              </a:rPr>
              <a:t>Polymyositis</a:t>
            </a:r>
            <a:r>
              <a:rPr lang="en-US" sz="2800" dirty="0" smtClean="0">
                <a:solidFill>
                  <a:srgbClr val="002060"/>
                </a:solidFill>
              </a:rPr>
              <a:t>/</a:t>
            </a:r>
            <a:r>
              <a:rPr lang="en-US" sz="2800" dirty="0" err="1" smtClean="0">
                <a:solidFill>
                  <a:srgbClr val="002060"/>
                </a:solidFill>
              </a:rPr>
              <a:t>dermatomyositis</a:t>
            </a:r>
            <a:r>
              <a:rPr lang="en-US" sz="2800" dirty="0">
                <a:solidFill>
                  <a:srgbClr val="002060"/>
                </a:solidFill>
              </a:rPr>
              <a:t>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2060"/>
                </a:solidFill>
              </a:rPr>
              <a:t>Periodic </a:t>
            </a:r>
            <a:r>
              <a:rPr lang="en-US" sz="2800" dirty="0">
                <a:solidFill>
                  <a:srgbClr val="002060"/>
                </a:solidFill>
              </a:rPr>
              <a:t>paralysis</a:t>
            </a:r>
          </a:p>
        </p:txBody>
      </p:sp>
    </p:spTree>
    <p:extLst>
      <p:ext uri="{BB962C8B-B14F-4D97-AF65-F5344CB8AC3E}">
        <p14:creationId xmlns:p14="http://schemas.microsoft.com/office/powerpoint/2010/main" val="14477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>
            <a:normAutofit/>
          </a:bodyPr>
          <a:lstStyle/>
          <a:p>
            <a:r>
              <a:rPr lang="en-US" sz="3200" dirty="0"/>
              <a:t>Responsibility of Hospitals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06286"/>
            <a:ext cx="8915400" cy="4604936"/>
          </a:xfrm>
        </p:spPr>
        <p:txBody>
          <a:bodyPr>
            <a:noAutofit/>
          </a:bodyPr>
          <a:lstStyle/>
          <a:p>
            <a:r>
              <a:rPr lang="en-US" sz="2800" dirty="0"/>
              <a:t>Notify all AFP cases under 15 years immediately to Epidemiologist, RE &amp; ICNO</a:t>
            </a:r>
          </a:p>
          <a:p>
            <a:r>
              <a:rPr lang="en-US" sz="2800" dirty="0"/>
              <a:t>Complete EPID form no.1 (pink form) &amp; send to Epidemiology Unit</a:t>
            </a:r>
          </a:p>
          <a:p>
            <a:r>
              <a:rPr lang="en-US" sz="2800" dirty="0"/>
              <a:t>Collect 2 samples of stools 24 – 48 hours apart within 14 days of onset of paralysis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8 -10g each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clean dry screw capped containers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Packed in ice and send to MRI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be refrigerated till dispatch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Transport to MRI within 3 days of collection </a:t>
            </a:r>
          </a:p>
        </p:txBody>
      </p:sp>
    </p:spTree>
    <p:extLst>
      <p:ext uri="{BB962C8B-B14F-4D97-AF65-F5344CB8AC3E}">
        <p14:creationId xmlns:p14="http://schemas.microsoft.com/office/powerpoint/2010/main" val="23733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5167" y="780887"/>
            <a:ext cx="5449358" cy="607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Request form accompanying the</a:t>
            </a:r>
            <a:br>
              <a:rPr lang="en-US" dirty="0"/>
            </a:br>
            <a:r>
              <a:rPr lang="en-US" dirty="0"/>
              <a:t> Patient’s Samples including details of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Name, Age &amp; sex of the patient</a:t>
            </a:r>
          </a:p>
          <a:p>
            <a:r>
              <a:rPr lang="en-US" sz="2800" dirty="0">
                <a:solidFill>
                  <a:srgbClr val="002060"/>
                </a:solidFill>
              </a:rPr>
              <a:t>Name of the hospital, ward and BHT number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Date/s of collection of the sample/s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Brief clinical history</a:t>
            </a:r>
          </a:p>
          <a:p>
            <a:r>
              <a:rPr lang="en-US" sz="2800" dirty="0">
                <a:solidFill>
                  <a:srgbClr val="002060"/>
                </a:solidFill>
              </a:rPr>
              <a:t>Last date of immunization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98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4853"/>
          </a:xfrm>
        </p:spPr>
        <p:txBody>
          <a:bodyPr>
            <a:normAutofit/>
          </a:bodyPr>
          <a:lstStyle/>
          <a:p>
            <a:r>
              <a:rPr lang="en-US" sz="3200" dirty="0"/>
              <a:t>Responsibility of Medical Officers of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4237"/>
            <a:ext cx="8915400" cy="538376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Collect a single sample of stools from each contact (3 -5)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8 -10g each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To clean dry screw capped containers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Packed in 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To be refrigerated till dispatch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Transport to MRI within 3 days of collection</a:t>
            </a:r>
          </a:p>
          <a:p>
            <a:r>
              <a:rPr lang="en-US" sz="2800" dirty="0">
                <a:solidFill>
                  <a:srgbClr val="002060"/>
                </a:solidFill>
              </a:rPr>
              <a:t>Immunize a maximum of 250 children in a radius of 1-2 Km with 1 dose of OPV</a:t>
            </a:r>
          </a:p>
          <a:p>
            <a:r>
              <a:rPr lang="en-US" sz="2800" dirty="0">
                <a:solidFill>
                  <a:srgbClr val="002060"/>
                </a:solidFill>
              </a:rPr>
              <a:t>Complete and send the Yellow form to Epidemiology Unit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1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DRDEEP~1\AppData\Local\Temp\Rar$DI29.716\F2-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82955" y="120658"/>
            <a:ext cx="4709971" cy="6737342"/>
          </a:xfrm>
          <a:noFill/>
        </p:spPr>
      </p:pic>
    </p:spTree>
    <p:extLst>
      <p:ext uri="{BB962C8B-B14F-4D97-AF65-F5344CB8AC3E}">
        <p14:creationId xmlns:p14="http://schemas.microsoft.com/office/powerpoint/2010/main" val="29926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>
            <a:normAutofit/>
          </a:bodyPr>
          <a:lstStyle/>
          <a:p>
            <a:r>
              <a:rPr lang="en-US" sz="3200" dirty="0"/>
              <a:t>Responsibility of 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06286"/>
            <a:ext cx="8915400" cy="518782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Active surveillance of sentinel sites : at least 2 weekly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Visit sentinel site hospitals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Talk to </a:t>
            </a:r>
            <a:r>
              <a:rPr lang="en-US" sz="2800" dirty="0" err="1">
                <a:solidFill>
                  <a:srgbClr val="002060"/>
                </a:solidFill>
              </a:rPr>
              <a:t>peadiatricians</a:t>
            </a:r>
            <a:r>
              <a:rPr lang="en-US" sz="2800" dirty="0">
                <a:solidFill>
                  <a:srgbClr val="002060"/>
                </a:solidFill>
              </a:rPr>
              <a:t> and physicians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Maintain AFP, Measles, </a:t>
            </a:r>
            <a:r>
              <a:rPr lang="en-US" sz="2800" dirty="0" err="1">
                <a:solidFill>
                  <a:srgbClr val="002060"/>
                </a:solidFill>
              </a:rPr>
              <a:t>Rubella,CRS</a:t>
            </a:r>
            <a:r>
              <a:rPr lang="en-US" sz="2800" dirty="0">
                <a:solidFill>
                  <a:srgbClr val="002060"/>
                </a:solidFill>
              </a:rPr>
              <a:t> registers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All AFP patients reported to be informed to relevant MOH and relevant REE , if in other districts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Follow up to send contact stool samples to MRI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60 day follow up, continue 90 and 120 days follow up in need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0824" y="85721"/>
            <a:ext cx="4364074" cy="677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0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8788"/>
          </a:xfrm>
        </p:spPr>
        <p:txBody>
          <a:bodyPr>
            <a:normAutofit/>
          </a:bodyPr>
          <a:lstStyle/>
          <a:p>
            <a:r>
              <a:rPr lang="en-US" sz="3200" dirty="0"/>
              <a:t>Importance of AFP surveillance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31641"/>
            <a:ext cx="8915400" cy="5150497"/>
          </a:xfrm>
        </p:spPr>
        <p:txBody>
          <a:bodyPr>
            <a:normAutofit fontScale="32500" lnSpcReduction="20000"/>
          </a:bodyPr>
          <a:lstStyle/>
          <a:p>
            <a:r>
              <a:rPr lang="en-US" sz="7000" dirty="0">
                <a:solidFill>
                  <a:srgbClr val="002060"/>
                </a:solidFill>
              </a:rPr>
              <a:t>To identify any potential outbreaks and manage them effectively. </a:t>
            </a:r>
          </a:p>
          <a:p>
            <a:endParaRPr lang="en-US" sz="4200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7400" dirty="0">
                <a:solidFill>
                  <a:srgbClr val="002060"/>
                </a:solidFill>
              </a:rPr>
              <a:t>strengthened sentinel sites AFP </a:t>
            </a:r>
            <a:r>
              <a:rPr lang="en-US" sz="7400" dirty="0" smtClean="0">
                <a:solidFill>
                  <a:srgbClr val="002060"/>
                </a:solidFill>
              </a:rPr>
              <a:t>surveillance</a:t>
            </a:r>
            <a:endParaRPr lang="en-US" sz="7400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7400" dirty="0">
                <a:solidFill>
                  <a:srgbClr val="002060"/>
                </a:solidFill>
              </a:rPr>
              <a:t>Notification of all AFP cases &lt;15 years presented to sentinel </a:t>
            </a:r>
            <a:r>
              <a:rPr lang="en-US" sz="7400" dirty="0" smtClean="0">
                <a:solidFill>
                  <a:srgbClr val="002060"/>
                </a:solidFill>
              </a:rPr>
              <a:t>sites</a:t>
            </a:r>
            <a:endParaRPr lang="en-US" sz="7400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7400" dirty="0">
                <a:solidFill>
                  <a:srgbClr val="002060"/>
                </a:solidFill>
              </a:rPr>
              <a:t>Laboratory exclusion of the presence of polio virus, within 14 days of the onset of </a:t>
            </a:r>
            <a:r>
              <a:rPr lang="en-US" sz="7400" dirty="0" smtClean="0">
                <a:solidFill>
                  <a:srgbClr val="002060"/>
                </a:solidFill>
              </a:rPr>
              <a:t>paralysis</a:t>
            </a:r>
            <a:endParaRPr lang="en-US" sz="7400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7400" dirty="0">
                <a:solidFill>
                  <a:srgbClr val="002060"/>
                </a:solidFill>
              </a:rPr>
              <a:t>2 stool samples to be collected in adequate amount (6-8g) in 24-48hrs apart within 14 days of onset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7400" dirty="0">
                <a:solidFill>
                  <a:srgbClr val="002060"/>
                </a:solidFill>
              </a:rPr>
              <a:t>Screen contacts and exclude transmission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7400" dirty="0">
                <a:solidFill>
                  <a:srgbClr val="002060"/>
                </a:solidFill>
              </a:rPr>
              <a:t>Strengthen population immunity: additional OPV dose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7400" dirty="0">
                <a:solidFill>
                  <a:srgbClr val="002060"/>
                </a:solidFill>
              </a:rPr>
              <a:t>Maintain Polio free certification:  to meet national targets</a:t>
            </a:r>
          </a:p>
          <a:p>
            <a:endParaRPr lang="en-US" sz="7400" dirty="0"/>
          </a:p>
        </p:txBody>
      </p:sp>
    </p:spTree>
    <p:extLst>
      <p:ext uri="{BB962C8B-B14F-4D97-AF65-F5344CB8AC3E}">
        <p14:creationId xmlns:p14="http://schemas.microsoft.com/office/powerpoint/2010/main" val="5238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9941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Polio Eradication Endgame </a:t>
            </a:r>
            <a:r>
              <a:rPr lang="en-US" sz="3200" dirty="0" smtClean="0"/>
              <a:t>plan- </a:t>
            </a:r>
            <a:r>
              <a:rPr lang="en-US" sz="3200" b="1" dirty="0">
                <a:solidFill>
                  <a:srgbClr val="002060"/>
                </a:solidFill>
              </a:rPr>
              <a:t>three distinct stages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(</a:t>
            </a:r>
            <a:r>
              <a:rPr lang="en-US" sz="2000" dirty="0" smtClean="0">
                <a:solidFill>
                  <a:srgbClr val="002060"/>
                </a:solidFill>
              </a:rPr>
              <a:t>Source: Epidemiology Unit)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72816"/>
            <a:ext cx="8510504" cy="468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8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4570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63782"/>
            <a:ext cx="8915400" cy="4747440"/>
          </a:xfrm>
        </p:spPr>
        <p:txBody>
          <a:bodyPr>
            <a:normAutofit/>
          </a:bodyPr>
          <a:lstStyle/>
          <a:p>
            <a:r>
              <a:rPr lang="en-US" sz="2800" dirty="0"/>
              <a:t>Occurs at any age but mainly targets &lt;5 </a:t>
            </a:r>
            <a:r>
              <a:rPr lang="en-US" sz="2800" dirty="0" smtClean="0"/>
              <a:t>years </a:t>
            </a:r>
            <a:endParaRPr lang="en-US" sz="2800" dirty="0"/>
          </a:p>
          <a:p>
            <a:r>
              <a:rPr lang="en-US" sz="2800" dirty="0"/>
              <a:t>Virus is shed intermittently for 1 month after infection and is maximum during 1st two weeks</a:t>
            </a:r>
          </a:p>
          <a:p>
            <a:r>
              <a:rPr lang="en-US" sz="2800" dirty="0"/>
              <a:t>Does not survive long in the environment outside the human body &amp; is rapidly inactivated by heat, formaldehyde, chlorine and ultra violet light </a:t>
            </a:r>
          </a:p>
          <a:p>
            <a:r>
              <a:rPr lang="en-US" sz="2800" dirty="0"/>
              <a:t>Polio cases by WPV type 2 last reported in 1999</a:t>
            </a:r>
          </a:p>
        </p:txBody>
      </p:sp>
    </p:spTree>
    <p:extLst>
      <p:ext uri="{BB962C8B-B14F-4D97-AF65-F5344CB8AC3E}">
        <p14:creationId xmlns:p14="http://schemas.microsoft.com/office/powerpoint/2010/main" val="68413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9556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8882"/>
            <a:ext cx="8915400" cy="49452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800" dirty="0">
                <a:solidFill>
                  <a:srgbClr val="002060"/>
                </a:solidFill>
              </a:rPr>
              <a:t>Sri </a:t>
            </a:r>
            <a:r>
              <a:rPr lang="en-US" altLang="en-US" sz="2800" dirty="0" smtClean="0">
                <a:solidFill>
                  <a:srgbClr val="002060"/>
                </a:solidFill>
              </a:rPr>
              <a:t>Lanka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sz="3000" dirty="0" smtClean="0">
                <a:solidFill>
                  <a:srgbClr val="002060"/>
                </a:solidFill>
              </a:rPr>
              <a:t>Add </a:t>
            </a:r>
            <a:r>
              <a:rPr lang="en-US" sz="3000" dirty="0">
                <a:solidFill>
                  <a:srgbClr val="002060"/>
                </a:solidFill>
              </a:rPr>
              <a:t>IPV one dose as an additional dose :2015 with the 2nd dose of OPV -1st July 2015</a:t>
            </a:r>
          </a:p>
          <a:p>
            <a:endParaRPr lang="en-US" sz="3000" dirty="0">
              <a:solidFill>
                <a:srgbClr val="002060"/>
              </a:solidFill>
            </a:endParaRPr>
          </a:p>
          <a:p>
            <a:r>
              <a:rPr lang="en-US" sz="3000" dirty="0">
                <a:solidFill>
                  <a:srgbClr val="002060"/>
                </a:solidFill>
              </a:rPr>
              <a:t>Shifting over from </a:t>
            </a:r>
            <a:r>
              <a:rPr lang="en-US" sz="3000" dirty="0" err="1">
                <a:solidFill>
                  <a:srgbClr val="002060"/>
                </a:solidFill>
              </a:rPr>
              <a:t>tOPV</a:t>
            </a:r>
            <a:r>
              <a:rPr lang="en-US" sz="3000" dirty="0">
                <a:solidFill>
                  <a:srgbClr val="002060"/>
                </a:solidFill>
              </a:rPr>
              <a:t> to </a:t>
            </a:r>
            <a:r>
              <a:rPr lang="en-US" sz="3000" dirty="0" err="1">
                <a:solidFill>
                  <a:srgbClr val="002060"/>
                </a:solidFill>
              </a:rPr>
              <a:t>bOPV</a:t>
            </a:r>
            <a:r>
              <a:rPr lang="en-US" sz="3000" dirty="0">
                <a:solidFill>
                  <a:srgbClr val="002060"/>
                </a:solidFill>
              </a:rPr>
              <a:t> :  30th April 2016</a:t>
            </a:r>
          </a:p>
          <a:p>
            <a:pPr marL="0" indent="0">
              <a:buNone/>
            </a:pPr>
            <a:endParaRPr lang="en-US" sz="3000" dirty="0">
              <a:solidFill>
                <a:srgbClr val="002060"/>
              </a:solidFill>
            </a:endParaRPr>
          </a:p>
          <a:p>
            <a:r>
              <a:rPr lang="en-US" sz="3000" dirty="0">
                <a:solidFill>
                  <a:srgbClr val="002060"/>
                </a:solidFill>
              </a:rPr>
              <a:t>Total shifting over with Global polio eradication and recommendations of complete shifting over to IPV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962" y="410353"/>
            <a:ext cx="2476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0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619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4326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Polio cases become zero due to high coverage of </a:t>
            </a:r>
            <a:r>
              <a:rPr lang="en-US" sz="2800" dirty="0" smtClean="0">
                <a:solidFill>
                  <a:srgbClr val="002060"/>
                </a:solidFill>
              </a:rPr>
              <a:t>OPV vaccination </a:t>
            </a:r>
            <a:r>
              <a:rPr lang="en-US" sz="2800" dirty="0">
                <a:solidFill>
                  <a:srgbClr val="002060"/>
                </a:solidFill>
              </a:rPr>
              <a:t>in all districts through out the country</a:t>
            </a:r>
          </a:p>
          <a:p>
            <a:r>
              <a:rPr lang="en-US" sz="2800" dirty="0">
                <a:solidFill>
                  <a:srgbClr val="002060"/>
                </a:solidFill>
              </a:rPr>
              <a:t>Active surveillance of all paralyzed cases (&lt;15 years</a:t>
            </a:r>
            <a:r>
              <a:rPr lang="en-US" sz="2800" dirty="0" smtClean="0">
                <a:solidFill>
                  <a:srgbClr val="002060"/>
                </a:solidFill>
              </a:rPr>
              <a:t>) ensures </a:t>
            </a:r>
            <a:r>
              <a:rPr lang="en-US" sz="2800" dirty="0">
                <a:solidFill>
                  <a:srgbClr val="002060"/>
                </a:solidFill>
              </a:rPr>
              <a:t>no more cases of Poliomyelitis in the </a:t>
            </a:r>
            <a:r>
              <a:rPr lang="en-US" sz="2800" dirty="0" smtClean="0">
                <a:solidFill>
                  <a:srgbClr val="002060"/>
                </a:solidFill>
              </a:rPr>
              <a:t>country after </a:t>
            </a:r>
            <a:r>
              <a:rPr lang="en-US" sz="2800" dirty="0">
                <a:solidFill>
                  <a:srgbClr val="002060"/>
                </a:solidFill>
              </a:rPr>
              <a:t>1993</a:t>
            </a:r>
          </a:p>
          <a:p>
            <a:r>
              <a:rPr lang="en-US" sz="2800" dirty="0">
                <a:solidFill>
                  <a:srgbClr val="002060"/>
                </a:solidFill>
              </a:rPr>
              <a:t>Sri Lanka also heading for Polio Eradication with </a:t>
            </a:r>
            <a:r>
              <a:rPr lang="en-US" sz="2800" dirty="0" smtClean="0">
                <a:solidFill>
                  <a:srgbClr val="002060"/>
                </a:solidFill>
              </a:rPr>
              <a:t>global strategies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4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33600"/>
            <a:ext cx="8915400" cy="3777622"/>
          </a:xfr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2800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GB" sz="2800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08" y="2505074"/>
            <a:ext cx="5323086" cy="398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2101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08364"/>
            <a:ext cx="8915400" cy="4802858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2060"/>
                </a:solidFill>
              </a:rPr>
              <a:t>Reservoir – </a:t>
            </a:r>
            <a:r>
              <a:rPr lang="en-GB" sz="2400" dirty="0" smtClean="0">
                <a:solidFill>
                  <a:srgbClr val="002060"/>
                </a:solidFill>
              </a:rPr>
              <a:t>Only </a:t>
            </a:r>
            <a:r>
              <a:rPr lang="en-GB" sz="2400" dirty="0" smtClean="0">
                <a:solidFill>
                  <a:srgbClr val="002060"/>
                </a:solidFill>
              </a:rPr>
              <a:t>humans</a:t>
            </a:r>
          </a:p>
          <a:p>
            <a:r>
              <a:rPr lang="en-GB" sz="2400" dirty="0">
                <a:solidFill>
                  <a:srgbClr val="002060"/>
                </a:solidFill>
              </a:rPr>
              <a:t> </a:t>
            </a:r>
            <a:r>
              <a:rPr lang="en-GB" sz="2400" dirty="0" smtClean="0">
                <a:solidFill>
                  <a:srgbClr val="002060"/>
                </a:solidFill>
              </a:rPr>
              <a:t>Incubation Period- 10-21 days</a:t>
            </a:r>
            <a:endParaRPr lang="en-GB" sz="2400" dirty="0" smtClean="0">
              <a:solidFill>
                <a:srgbClr val="002060"/>
              </a:solidFill>
            </a:endParaRPr>
          </a:p>
          <a:p>
            <a:r>
              <a:rPr lang="en-GB" sz="2800" dirty="0">
                <a:solidFill>
                  <a:srgbClr val="002060"/>
                </a:solidFill>
              </a:rPr>
              <a:t> Sex distribution- 1962- 1993 Sri Lanka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</a:rPr>
              <a:t>    </a:t>
            </a:r>
            <a:r>
              <a:rPr lang="en-GB" sz="2400" dirty="0" smtClean="0">
                <a:solidFill>
                  <a:srgbClr val="002060"/>
                </a:solidFill>
              </a:rPr>
              <a:t>Male</a:t>
            </a:r>
            <a:r>
              <a:rPr lang="en-GB" sz="2400" dirty="0">
                <a:solidFill>
                  <a:srgbClr val="002060"/>
                </a:solidFill>
              </a:rPr>
              <a:t>: 56.7%   Female:43.3</a:t>
            </a:r>
            <a:r>
              <a:rPr lang="en-GB" sz="2400" dirty="0" smtClean="0">
                <a:solidFill>
                  <a:srgbClr val="002060"/>
                </a:solidFill>
              </a:rPr>
              <a:t>%</a:t>
            </a:r>
            <a:endParaRPr lang="en-GB" sz="2800" dirty="0">
              <a:solidFill>
                <a:srgbClr val="002060"/>
              </a:solidFill>
            </a:endParaRPr>
          </a:p>
          <a:p>
            <a:r>
              <a:rPr lang="en-GB" sz="2800" dirty="0" smtClean="0">
                <a:solidFill>
                  <a:srgbClr val="002060"/>
                </a:solidFill>
              </a:rPr>
              <a:t> Age distribution-</a:t>
            </a:r>
            <a:r>
              <a:rPr lang="en-GB" sz="2800" dirty="0">
                <a:solidFill>
                  <a:srgbClr val="002060"/>
                </a:solidFill>
              </a:rPr>
              <a:t> 1962- 1993 Sri </a:t>
            </a:r>
            <a:r>
              <a:rPr lang="en-GB" sz="2800" dirty="0" smtClean="0">
                <a:solidFill>
                  <a:srgbClr val="002060"/>
                </a:solidFill>
              </a:rPr>
              <a:t>Lanka</a:t>
            </a:r>
          </a:p>
          <a:p>
            <a:pPr marL="0" indent="0">
              <a:buNone/>
            </a:pPr>
            <a:r>
              <a:rPr lang="en-GB" sz="2800" dirty="0">
                <a:solidFill>
                  <a:srgbClr val="002060"/>
                </a:solidFill>
              </a:rPr>
              <a:t> </a:t>
            </a:r>
            <a:r>
              <a:rPr lang="en-GB" sz="2800" dirty="0" smtClean="0">
                <a:solidFill>
                  <a:srgbClr val="002060"/>
                </a:solidFill>
              </a:rPr>
              <a:t>   </a:t>
            </a:r>
            <a:r>
              <a:rPr lang="en-GB" sz="2400" dirty="0" smtClean="0">
                <a:solidFill>
                  <a:srgbClr val="002060"/>
                </a:solidFill>
              </a:rPr>
              <a:t>&lt; 1 year – 17.2%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002060"/>
                </a:solidFill>
              </a:rPr>
              <a:t>    1-4 years -68.8%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002060"/>
                </a:solidFill>
              </a:rPr>
              <a:t>    5-9 years- 10.6%</a:t>
            </a:r>
          </a:p>
          <a:p>
            <a:pPr marL="0" indent="0">
              <a:buNone/>
            </a:pPr>
            <a:r>
              <a:rPr lang="en-GB" sz="2400" dirty="0" smtClean="0">
                <a:solidFill>
                  <a:srgbClr val="002060"/>
                </a:solidFill>
              </a:rPr>
              <a:t>    &gt; 10 years- 3.4%                          </a:t>
            </a:r>
          </a:p>
          <a:p>
            <a:pPr marL="0" indent="0">
              <a:buNone/>
            </a:pPr>
            <a:endParaRPr lang="en-GB" sz="2800" dirty="0" smtClean="0">
              <a:solidFill>
                <a:srgbClr val="002060"/>
              </a:solidFill>
            </a:endParaRPr>
          </a:p>
          <a:p>
            <a:endParaRPr lang="en-GB" sz="2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21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29029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87624"/>
            <a:ext cx="8915400" cy="4623598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02060"/>
                </a:solidFill>
              </a:rPr>
              <a:t>Clinical Features</a:t>
            </a:r>
            <a:endParaRPr lang="en-US" sz="2800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2060"/>
                </a:solidFill>
              </a:rPr>
              <a:t>&gt;90% - silent or present as non specific fever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2060"/>
                </a:solidFill>
              </a:rPr>
              <a:t>4-8% -minor illness (Abortive poliomyelitis) – Fever, malaise, headache, nausea and vomiting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2060"/>
                </a:solidFill>
              </a:rPr>
              <a:t>1% - Aseptic meningitis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2060"/>
                </a:solidFill>
              </a:rPr>
              <a:t>1% - Flaccid paralysis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2908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Laboratory Diagnosis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7017"/>
            <a:ext cx="8915400" cy="4749847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Isolation of Polio virus in the stool specimen: </a:t>
            </a:r>
          </a:p>
          <a:p>
            <a:pPr marL="0" indent="0">
              <a:buNone/>
            </a:pPr>
            <a:r>
              <a:rPr lang="en-GB" sz="2400" dirty="0" smtClean="0"/>
              <a:t>    </a:t>
            </a:r>
            <a:r>
              <a:rPr lang="en-GB" sz="2400" dirty="0" smtClean="0"/>
              <a:t>Virus is excreted via stool from an infected person. Two </a:t>
            </a:r>
            <a:r>
              <a:rPr lang="en-GB" sz="2400" dirty="0"/>
              <a:t>stool specimens should be collected 24-48 hours apart soon after diagnosis. Ideally within one to two weeks of onset of </a:t>
            </a:r>
            <a:r>
              <a:rPr lang="en-GB" sz="2400" dirty="0" smtClean="0"/>
              <a:t>paralysis</a:t>
            </a:r>
            <a:endParaRPr lang="en-GB" sz="2400" dirty="0"/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dirty="0"/>
              <a:t> </a:t>
            </a:r>
            <a:r>
              <a:rPr lang="en-GB" sz="2800" dirty="0" smtClean="0"/>
              <a:t>Quantity: 6-8 grams ( Approximately size of two tamarind seeds or two adult thumb </a:t>
            </a:r>
            <a:r>
              <a:rPr lang="en-GB" sz="2800" dirty="0" smtClean="0"/>
              <a:t>nails</a:t>
            </a:r>
          </a:p>
          <a:p>
            <a:r>
              <a:rPr lang="en-GB" sz="2800" dirty="0" smtClean="0"/>
              <a:t>Timely collection, storage and proper transport are crucial for lab diagnosis.</a:t>
            </a:r>
            <a:endParaRPr lang="en-GB" sz="2800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75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0414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36073"/>
            <a:ext cx="8915400" cy="5084618"/>
          </a:xfrm>
        </p:spPr>
        <p:txBody>
          <a:bodyPr>
            <a:normAutofit/>
          </a:bodyPr>
          <a:lstStyle/>
          <a:p>
            <a:pPr lvl="0"/>
            <a:r>
              <a:rPr lang="en-GB" sz="2800" dirty="0">
                <a:solidFill>
                  <a:srgbClr val="002060"/>
                </a:solidFill>
              </a:rPr>
              <a:t>1988  </a:t>
            </a:r>
            <a:r>
              <a:rPr lang="en-GB" sz="2800" dirty="0" smtClean="0">
                <a:solidFill>
                  <a:srgbClr val="002060"/>
                </a:solidFill>
              </a:rPr>
              <a:t>       </a:t>
            </a:r>
            <a:r>
              <a:rPr lang="en-GB" sz="2800" b="1" dirty="0" smtClean="0">
                <a:solidFill>
                  <a:srgbClr val="002060"/>
                </a:solidFill>
              </a:rPr>
              <a:t>1000  </a:t>
            </a:r>
            <a:r>
              <a:rPr lang="en-GB" sz="2800" dirty="0" smtClean="0">
                <a:solidFill>
                  <a:srgbClr val="002060"/>
                </a:solidFill>
              </a:rPr>
              <a:t>polio </a:t>
            </a:r>
            <a:r>
              <a:rPr lang="en-GB" sz="2800" dirty="0">
                <a:solidFill>
                  <a:srgbClr val="002060"/>
                </a:solidFill>
              </a:rPr>
              <a:t>children per </a:t>
            </a:r>
            <a:r>
              <a:rPr lang="en-GB" sz="2800" dirty="0" smtClean="0">
                <a:solidFill>
                  <a:srgbClr val="002060"/>
                </a:solidFill>
              </a:rPr>
              <a:t>day        </a:t>
            </a:r>
            <a:r>
              <a:rPr lang="en-GB" sz="2800" b="1" dirty="0" smtClean="0">
                <a:solidFill>
                  <a:srgbClr val="002060"/>
                </a:solidFill>
              </a:rPr>
              <a:t>125 </a:t>
            </a:r>
            <a:r>
              <a:rPr lang="en-GB" sz="2800" dirty="0" smtClean="0">
                <a:solidFill>
                  <a:srgbClr val="002060"/>
                </a:solidFill>
              </a:rPr>
              <a:t>polio </a:t>
            </a:r>
            <a:r>
              <a:rPr lang="en-GB" sz="2800" dirty="0">
                <a:solidFill>
                  <a:srgbClr val="002060"/>
                </a:solidFill>
              </a:rPr>
              <a:t>endemic </a:t>
            </a:r>
            <a:r>
              <a:rPr lang="en-GB" sz="2800" dirty="0" smtClean="0">
                <a:solidFill>
                  <a:srgbClr val="002060"/>
                </a:solidFill>
              </a:rPr>
              <a:t>countries</a:t>
            </a:r>
          </a:p>
          <a:p>
            <a:pPr lvl="0"/>
            <a:endParaRPr lang="en-US" sz="2800" dirty="0">
              <a:solidFill>
                <a:srgbClr val="002060"/>
              </a:solidFill>
            </a:endParaRPr>
          </a:p>
          <a:p>
            <a:pPr lvl="0"/>
            <a:r>
              <a:rPr lang="en-GB" sz="2800" dirty="0" smtClean="0">
                <a:solidFill>
                  <a:srgbClr val="002060"/>
                </a:solidFill>
              </a:rPr>
              <a:t>2000         </a:t>
            </a:r>
            <a:r>
              <a:rPr lang="en-GB" sz="2800" b="1" dirty="0" smtClean="0">
                <a:solidFill>
                  <a:srgbClr val="002060"/>
                </a:solidFill>
              </a:rPr>
              <a:t>10</a:t>
            </a:r>
            <a:r>
              <a:rPr lang="en-GB" sz="2800" dirty="0" smtClean="0">
                <a:solidFill>
                  <a:srgbClr val="002060"/>
                </a:solidFill>
              </a:rPr>
              <a:t> </a:t>
            </a:r>
            <a:r>
              <a:rPr lang="en-GB" sz="2800" dirty="0">
                <a:solidFill>
                  <a:srgbClr val="002060"/>
                </a:solidFill>
              </a:rPr>
              <a:t>polio children  per </a:t>
            </a:r>
            <a:r>
              <a:rPr lang="en-GB" sz="2800" dirty="0" smtClean="0">
                <a:solidFill>
                  <a:srgbClr val="002060"/>
                </a:solidFill>
              </a:rPr>
              <a:t>day        </a:t>
            </a:r>
            <a:r>
              <a:rPr lang="en-GB" sz="2800" b="1" dirty="0">
                <a:solidFill>
                  <a:srgbClr val="002060"/>
                </a:solidFill>
              </a:rPr>
              <a:t>20 </a:t>
            </a:r>
            <a:r>
              <a:rPr lang="en-GB" sz="2800" dirty="0" smtClean="0">
                <a:solidFill>
                  <a:srgbClr val="002060"/>
                </a:solidFill>
              </a:rPr>
              <a:t>polio  </a:t>
            </a:r>
            <a:r>
              <a:rPr lang="en-GB" sz="2800" dirty="0">
                <a:solidFill>
                  <a:srgbClr val="002060"/>
                </a:solidFill>
              </a:rPr>
              <a:t>endemic </a:t>
            </a:r>
            <a:r>
              <a:rPr lang="en-GB" sz="2800" dirty="0" smtClean="0">
                <a:solidFill>
                  <a:srgbClr val="002060"/>
                </a:solidFill>
              </a:rPr>
              <a:t>countries</a:t>
            </a:r>
          </a:p>
          <a:p>
            <a:pPr lvl="0"/>
            <a:endParaRPr lang="en-GB" sz="2800" dirty="0" smtClean="0">
              <a:solidFill>
                <a:srgbClr val="002060"/>
              </a:solidFill>
            </a:endParaRPr>
          </a:p>
          <a:p>
            <a:pPr lvl="0"/>
            <a:r>
              <a:rPr lang="en-GB" sz="2800" dirty="0">
                <a:solidFill>
                  <a:srgbClr val="002060"/>
                </a:solidFill>
              </a:rPr>
              <a:t>2015 </a:t>
            </a:r>
            <a:r>
              <a:rPr lang="en-GB" sz="2800" dirty="0" smtClean="0">
                <a:solidFill>
                  <a:srgbClr val="002060"/>
                </a:solidFill>
              </a:rPr>
              <a:t>        </a:t>
            </a:r>
            <a:r>
              <a:rPr lang="en-GB" sz="2800" b="1" dirty="0" smtClean="0">
                <a:solidFill>
                  <a:srgbClr val="002060"/>
                </a:solidFill>
              </a:rPr>
              <a:t>1-2  </a:t>
            </a:r>
            <a:r>
              <a:rPr lang="en-GB" sz="2800" dirty="0" smtClean="0">
                <a:solidFill>
                  <a:srgbClr val="002060"/>
                </a:solidFill>
              </a:rPr>
              <a:t>Polio </a:t>
            </a:r>
            <a:r>
              <a:rPr lang="en-GB" sz="2800" dirty="0">
                <a:solidFill>
                  <a:srgbClr val="002060"/>
                </a:solidFill>
              </a:rPr>
              <a:t>children per </a:t>
            </a:r>
            <a:r>
              <a:rPr lang="en-GB" sz="2800" dirty="0" smtClean="0">
                <a:solidFill>
                  <a:srgbClr val="002060"/>
                </a:solidFill>
              </a:rPr>
              <a:t>week</a:t>
            </a:r>
            <a:r>
              <a:rPr lang="en-US" sz="2800" dirty="0" smtClean="0">
                <a:solidFill>
                  <a:srgbClr val="002060"/>
                </a:solidFill>
              </a:rPr>
              <a:t>          </a:t>
            </a:r>
            <a:r>
              <a:rPr lang="en-GB" sz="2800" b="1" dirty="0" smtClean="0">
                <a:solidFill>
                  <a:srgbClr val="002060"/>
                </a:solidFill>
              </a:rPr>
              <a:t>2  </a:t>
            </a:r>
            <a:r>
              <a:rPr lang="en-GB" sz="2800" dirty="0" smtClean="0">
                <a:solidFill>
                  <a:srgbClr val="002060"/>
                </a:solidFill>
              </a:rPr>
              <a:t>polio </a:t>
            </a:r>
            <a:r>
              <a:rPr lang="en-GB" sz="2800" dirty="0">
                <a:solidFill>
                  <a:srgbClr val="002060"/>
                </a:solidFill>
              </a:rPr>
              <a:t>endemic countries</a:t>
            </a:r>
            <a:endParaRPr 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                                                                                                          </a:t>
            </a:r>
            <a:r>
              <a:rPr lang="en-US" altLang="en-US" sz="24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Pakistan</a:t>
            </a:r>
            <a:endParaRPr lang="en-US" altLang="en-US" sz="24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en-US" sz="24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                                                                                 Afghanistan</a:t>
            </a:r>
            <a:endParaRPr lang="en-US" altLang="en-US" sz="24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marL="0" lvl="0" indent="0">
              <a:buNone/>
            </a:pPr>
            <a:endParaRPr lang="en-US" sz="2800" dirty="0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20836" y="1385455"/>
            <a:ext cx="7065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587345" y="1385456"/>
            <a:ext cx="7065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20836" y="2964873"/>
            <a:ext cx="7065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116289" y="2978728"/>
            <a:ext cx="7065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20836" y="4530437"/>
            <a:ext cx="7065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587345" y="4530437"/>
            <a:ext cx="7065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42909" y="4946073"/>
            <a:ext cx="762000" cy="4017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415637"/>
            <a:ext cx="8911687" cy="98367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Important milestones of Poliomyelitis in Sri Lanka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99309"/>
            <a:ext cx="8915400" cy="4724400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1944 - Poliomyelitis was made a notifiable </a:t>
            </a:r>
            <a:r>
              <a:rPr lang="en-US" sz="2200" dirty="0" smtClean="0">
                <a:solidFill>
                  <a:srgbClr val="002060"/>
                </a:solidFill>
              </a:rPr>
              <a:t>disease</a:t>
            </a: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1962 - First major epidemic (1810 cases,180 deaths) and   </a:t>
            </a:r>
            <a:r>
              <a:rPr lang="en-US" sz="2200" dirty="0" smtClean="0">
                <a:solidFill>
                  <a:srgbClr val="002060"/>
                </a:solidFill>
              </a:rPr>
              <a:t>several </a:t>
            </a:r>
            <a:r>
              <a:rPr lang="en-US" sz="2200" dirty="0">
                <a:solidFill>
                  <a:srgbClr val="002060"/>
                </a:solidFill>
              </a:rPr>
              <a:t>outbreaks after </a:t>
            </a:r>
            <a:r>
              <a:rPr lang="en-US" sz="2200" dirty="0" smtClean="0">
                <a:solidFill>
                  <a:srgbClr val="002060"/>
                </a:solidFill>
              </a:rPr>
              <a:t>that</a:t>
            </a:r>
          </a:p>
          <a:p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1962 - Introduction of OPV to Colombo &amp; suburbs for children aged 3 months -15 </a:t>
            </a:r>
            <a:r>
              <a:rPr lang="en-US" sz="2200" dirty="0" smtClean="0">
                <a:solidFill>
                  <a:srgbClr val="002060"/>
                </a:solidFill>
              </a:rPr>
              <a:t>years</a:t>
            </a:r>
          </a:p>
          <a:p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1978 - Expanded </a:t>
            </a:r>
            <a:r>
              <a:rPr lang="en-US" sz="2200" dirty="0" err="1">
                <a:solidFill>
                  <a:srgbClr val="002060"/>
                </a:solidFill>
              </a:rPr>
              <a:t>Programme</a:t>
            </a:r>
            <a:r>
              <a:rPr lang="en-US" sz="2200" dirty="0">
                <a:solidFill>
                  <a:srgbClr val="002060"/>
                </a:solidFill>
              </a:rPr>
              <a:t> of Immunization (EPI)  implemented  </a:t>
            </a:r>
            <a:endParaRPr lang="en-US" sz="2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 </a:t>
            </a:r>
          </a:p>
          <a:p>
            <a:r>
              <a:rPr lang="en-US" sz="2200" dirty="0">
                <a:solidFill>
                  <a:srgbClr val="002060"/>
                </a:solidFill>
              </a:rPr>
              <a:t>1990 – Acute Flaccid Paralysis (AFP) was made a notifiable disease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96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3185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3891"/>
            <a:ext cx="8915400" cy="526472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1991 - Case based investigation of AFP </a:t>
            </a:r>
            <a:r>
              <a:rPr lang="en-US" sz="2400" dirty="0" smtClean="0">
                <a:solidFill>
                  <a:srgbClr val="002060"/>
                </a:solidFill>
              </a:rPr>
              <a:t>cases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1993 - Last </a:t>
            </a:r>
            <a:r>
              <a:rPr lang="en-US" sz="2400" dirty="0" err="1">
                <a:solidFill>
                  <a:srgbClr val="002060"/>
                </a:solidFill>
              </a:rPr>
              <a:t>virologically</a:t>
            </a:r>
            <a:r>
              <a:rPr lang="en-US" sz="2400" dirty="0">
                <a:solidFill>
                  <a:srgbClr val="002060"/>
                </a:solidFill>
              </a:rPr>
              <a:t> confirmed case of polio 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1995-2000- National Immunization Days : additional 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OPV dose to &lt;5 year age </a:t>
            </a:r>
            <a:r>
              <a:rPr lang="en-US" sz="2400" dirty="0" smtClean="0">
                <a:solidFill>
                  <a:srgbClr val="002060"/>
                </a:solidFill>
              </a:rPr>
              <a:t>group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2001-2003- Sub National Immunization Days and mopping up </a:t>
            </a:r>
            <a:r>
              <a:rPr lang="en-US" sz="2400" dirty="0" smtClean="0">
                <a:solidFill>
                  <a:srgbClr val="002060"/>
                </a:solidFill>
              </a:rPr>
              <a:t>campaigns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1993 to date no polio cases in Sri </a:t>
            </a:r>
            <a:r>
              <a:rPr lang="en-US" sz="2400" dirty="0" smtClean="0">
                <a:solidFill>
                  <a:srgbClr val="002060"/>
                </a:solidFill>
              </a:rPr>
              <a:t>Lanka</a:t>
            </a:r>
          </a:p>
          <a:p>
            <a:pPr marL="0" indent="0" algn="ctr">
              <a:buNone/>
            </a:pPr>
            <a:r>
              <a:rPr lang="en-GB" dirty="0" smtClean="0">
                <a:solidFill>
                  <a:srgbClr val="002060"/>
                </a:solidFill>
              </a:rPr>
              <a:t>                              </a:t>
            </a:r>
            <a:r>
              <a:rPr lang="en-GB" sz="1600" dirty="0" smtClean="0">
                <a:solidFill>
                  <a:schemeClr val="accent4">
                    <a:lumMod val="75000"/>
                  </a:schemeClr>
                </a:solidFill>
              </a:rPr>
              <a:t>Source: Epidemiology Unit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612</TotalTime>
  <Words>1244</Words>
  <Application>Microsoft Office PowerPoint</Application>
  <PresentationFormat>Widescreen</PresentationFormat>
  <Paragraphs>194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Wingdings 2</vt:lpstr>
      <vt:lpstr>Wingdings 3</vt:lpstr>
      <vt:lpstr>Wisp</vt:lpstr>
      <vt:lpstr>Poliomyelitis and Acute Flaccid Paralysis Surveillance</vt:lpstr>
      <vt:lpstr>PowerPoint Presentation</vt:lpstr>
      <vt:lpstr>PowerPoint Presentation</vt:lpstr>
      <vt:lpstr>PowerPoint Presentation</vt:lpstr>
      <vt:lpstr>PowerPoint Presentation</vt:lpstr>
      <vt:lpstr>Laboratory Diagnosis</vt:lpstr>
      <vt:lpstr>PowerPoint Presentation</vt:lpstr>
      <vt:lpstr>Important milestones of Poliomyelitis in Sri Lanka</vt:lpstr>
      <vt:lpstr>PowerPoint Presentation</vt:lpstr>
      <vt:lpstr>Immunization of High Risk Groups </vt:lpstr>
      <vt:lpstr>Reasons to Conduct SNIDs in North and East </vt:lpstr>
      <vt:lpstr>Certification of Polio Eradication </vt:lpstr>
      <vt:lpstr>Main strategies of Polio Eradication </vt:lpstr>
      <vt:lpstr>Polio Immunization Policy in National Programme</vt:lpstr>
      <vt:lpstr>AFP surveillance</vt:lpstr>
      <vt:lpstr>PowerPoint Presentation</vt:lpstr>
      <vt:lpstr>PowerPoint Presentation</vt:lpstr>
      <vt:lpstr>Differential diagnosis of AFP</vt:lpstr>
      <vt:lpstr>PowerPoint Presentation</vt:lpstr>
      <vt:lpstr>PowerPoint Presentation</vt:lpstr>
      <vt:lpstr>Responsibility of Hospitals</vt:lpstr>
      <vt:lpstr>PowerPoint Presentation</vt:lpstr>
      <vt:lpstr>Request form accompanying the  Patient’s Samples including details of  </vt:lpstr>
      <vt:lpstr>Responsibility of Medical Officers of Health</vt:lpstr>
      <vt:lpstr>PowerPoint Presentation</vt:lpstr>
      <vt:lpstr>Responsibility of RE</vt:lpstr>
      <vt:lpstr>PowerPoint Presentation</vt:lpstr>
      <vt:lpstr>Importance of AFP surveillance</vt:lpstr>
      <vt:lpstr>Polio Eradication Endgame plan- three distinct stages (Source: Epidemiology Unit)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43</cp:revision>
  <dcterms:created xsi:type="dcterms:W3CDTF">2019-01-20T01:00:16Z</dcterms:created>
  <dcterms:modified xsi:type="dcterms:W3CDTF">2019-01-21T06:37:14Z</dcterms:modified>
</cp:coreProperties>
</file>