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84BD-89D5-4C65-ABD4-E4B9A0B9A76A}" type="datetimeFigureOut">
              <a:rPr lang="en-US" smtClean="0"/>
              <a:pPr/>
              <a:t>05/03/2019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F67-2888-42CD-B662-7F237613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84BD-89D5-4C65-ABD4-E4B9A0B9A76A}" type="datetimeFigureOut">
              <a:rPr lang="en-US" smtClean="0"/>
              <a:pPr/>
              <a:t>05/03/2019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F67-2888-42CD-B662-7F237613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84BD-89D5-4C65-ABD4-E4B9A0B9A76A}" type="datetimeFigureOut">
              <a:rPr lang="en-US" smtClean="0"/>
              <a:pPr/>
              <a:t>05/03/2019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F67-2888-42CD-B662-7F237613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84BD-89D5-4C65-ABD4-E4B9A0B9A76A}" type="datetimeFigureOut">
              <a:rPr lang="en-US" smtClean="0"/>
              <a:pPr/>
              <a:t>05/03/2019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F67-2888-42CD-B662-7F237613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84BD-89D5-4C65-ABD4-E4B9A0B9A76A}" type="datetimeFigureOut">
              <a:rPr lang="en-US" smtClean="0"/>
              <a:pPr/>
              <a:t>05/03/2019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F67-2888-42CD-B662-7F237613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84BD-89D5-4C65-ABD4-E4B9A0B9A76A}" type="datetimeFigureOut">
              <a:rPr lang="en-US" smtClean="0"/>
              <a:pPr/>
              <a:t>05/03/2019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F67-2888-42CD-B662-7F237613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84BD-89D5-4C65-ABD4-E4B9A0B9A76A}" type="datetimeFigureOut">
              <a:rPr lang="en-US" smtClean="0"/>
              <a:pPr/>
              <a:t>05/03/2019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F67-2888-42CD-B662-7F237613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84BD-89D5-4C65-ABD4-E4B9A0B9A76A}" type="datetimeFigureOut">
              <a:rPr lang="en-US" smtClean="0"/>
              <a:pPr/>
              <a:t>05/03/2019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F67-2888-42CD-B662-7F237613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84BD-89D5-4C65-ABD4-E4B9A0B9A76A}" type="datetimeFigureOut">
              <a:rPr lang="en-US" smtClean="0"/>
              <a:pPr/>
              <a:t>05/03/2019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F67-2888-42CD-B662-7F237613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84BD-89D5-4C65-ABD4-E4B9A0B9A76A}" type="datetimeFigureOut">
              <a:rPr lang="en-US" smtClean="0"/>
              <a:pPr/>
              <a:t>05/03/2019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F67-2888-42CD-B662-7F237613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384BD-89D5-4C65-ABD4-E4B9A0B9A76A}" type="datetimeFigureOut">
              <a:rPr lang="en-US" smtClean="0"/>
              <a:pPr/>
              <a:t>05/03/2019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75F67-2888-42CD-B662-7F237613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384BD-89D5-4C65-ABD4-E4B9A0B9A76A}" type="datetimeFigureOut">
              <a:rPr lang="en-US" smtClean="0"/>
              <a:pPr/>
              <a:t>05/03/2019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75F67-2888-42CD-B662-7F23761371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Occupational Safety and Health Legislature in Sri Lanka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 IV (Welfare)</a:t>
            </a:r>
          </a:p>
          <a:p>
            <a:pPr lvl="1"/>
            <a:r>
              <a:rPr lang="en-US" dirty="0" smtClean="0"/>
              <a:t>Drinking water</a:t>
            </a:r>
          </a:p>
          <a:p>
            <a:pPr lvl="1"/>
            <a:r>
              <a:rPr lang="en-US" dirty="0" smtClean="0"/>
              <a:t>Washing facilities</a:t>
            </a:r>
          </a:p>
          <a:p>
            <a:pPr lvl="1"/>
            <a:r>
              <a:rPr lang="en-US" dirty="0" smtClean="0"/>
              <a:t>Accommodation for clothing</a:t>
            </a:r>
          </a:p>
          <a:p>
            <a:pPr lvl="1"/>
            <a:r>
              <a:rPr lang="en-US" dirty="0" smtClean="0"/>
              <a:t>First aid</a:t>
            </a:r>
          </a:p>
          <a:p>
            <a:pPr lvl="1"/>
            <a:r>
              <a:rPr lang="en-US" dirty="0" smtClean="0"/>
              <a:t>Resting facilities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Part V – Health, Safety and Welfare (Special Provisions)</a:t>
            </a:r>
          </a:p>
          <a:p>
            <a:pPr lvl="1"/>
            <a:r>
              <a:rPr lang="en-US" dirty="0" smtClean="0"/>
              <a:t>Removal of dust and fumes</a:t>
            </a:r>
          </a:p>
          <a:p>
            <a:pPr lvl="1"/>
            <a:r>
              <a:rPr lang="en-US" dirty="0" smtClean="0"/>
              <a:t>Precautions where </a:t>
            </a:r>
            <a:r>
              <a:rPr lang="en-US" dirty="0" err="1" smtClean="0"/>
              <a:t>asphyxiant</a:t>
            </a:r>
            <a:r>
              <a:rPr lang="en-US" dirty="0" smtClean="0"/>
              <a:t> or irritant gas or </a:t>
            </a:r>
            <a:r>
              <a:rPr lang="en-US" dirty="0" err="1" smtClean="0"/>
              <a:t>vapour</a:t>
            </a:r>
            <a:r>
              <a:rPr lang="en-US" dirty="0" smtClean="0"/>
              <a:t> is used</a:t>
            </a:r>
          </a:p>
          <a:p>
            <a:pPr lvl="1"/>
            <a:r>
              <a:rPr lang="en-US" dirty="0" smtClean="0"/>
              <a:t>Meals in certain dangerous trades (lead, arsenic etc)</a:t>
            </a:r>
          </a:p>
          <a:p>
            <a:pPr lvl="1"/>
            <a:r>
              <a:rPr lang="en-US" dirty="0" smtClean="0"/>
              <a:t>Protection of eyes</a:t>
            </a:r>
          </a:p>
          <a:p>
            <a:pPr lvl="1"/>
            <a:r>
              <a:rPr lang="en-US" dirty="0" smtClean="0"/>
              <a:t>Protection from radiation and vibrations</a:t>
            </a:r>
          </a:p>
          <a:p>
            <a:pPr lvl="1"/>
            <a:r>
              <a:rPr lang="en-US" dirty="0" smtClean="0"/>
              <a:t>Prevention of noise etc.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Part VI – Notification and investigation of accidents and industrial diseases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219200"/>
            <a:ext cx="8896834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648200"/>
            <a:ext cx="875229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Notification to District Factory Inspecting Engineer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fatal </a:t>
            </a:r>
            <a:r>
              <a:rPr lang="en-US" dirty="0" smtClean="0"/>
              <a:t>accidents</a:t>
            </a:r>
          </a:p>
          <a:p>
            <a:r>
              <a:rPr lang="en-US" dirty="0" smtClean="0"/>
              <a:t>Accidents </a:t>
            </a:r>
            <a:r>
              <a:rPr lang="en-US" dirty="0"/>
              <a:t>that disable any person for more than three days from earning full wages at 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Accident </a:t>
            </a:r>
            <a:r>
              <a:rPr lang="en-US" dirty="0"/>
              <a:t>that makes any person unconscious as a result of heat, exhaustion, electric shock or inhalation of irrespirable or poisonous fumes or gases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</a:t>
            </a:r>
            <a:r>
              <a:rPr lang="en-US" dirty="0"/>
              <a:t>case of dangerous occurrence such as explosions, fire, collapse of buildings, collapse of cranes,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Prescribed </a:t>
            </a:r>
            <a:r>
              <a:rPr lang="en-US" dirty="0"/>
              <a:t>industrial diseases.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Industrial Safety Division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Inspection of </a:t>
            </a:r>
            <a:r>
              <a:rPr lang="en-US" dirty="0" smtClean="0"/>
              <a:t>factories</a:t>
            </a:r>
          </a:p>
          <a:p>
            <a:r>
              <a:rPr lang="en-US" dirty="0" smtClean="0"/>
              <a:t>Registration </a:t>
            </a:r>
            <a:r>
              <a:rPr lang="en-US" dirty="0"/>
              <a:t>of </a:t>
            </a:r>
            <a:r>
              <a:rPr lang="en-US" dirty="0" smtClean="0"/>
              <a:t>factories</a:t>
            </a:r>
          </a:p>
          <a:p>
            <a:r>
              <a:rPr lang="en-US" dirty="0" smtClean="0"/>
              <a:t>Approval </a:t>
            </a:r>
            <a:r>
              <a:rPr lang="en-US" dirty="0"/>
              <a:t>of building </a:t>
            </a:r>
            <a:r>
              <a:rPr lang="en-US" dirty="0" smtClean="0"/>
              <a:t>plans</a:t>
            </a:r>
          </a:p>
          <a:p>
            <a:r>
              <a:rPr lang="en-US" dirty="0" smtClean="0"/>
              <a:t>Investigation </a:t>
            </a:r>
            <a:r>
              <a:rPr lang="en-US" dirty="0"/>
              <a:t>of </a:t>
            </a:r>
            <a:r>
              <a:rPr lang="en-US" dirty="0" smtClean="0"/>
              <a:t>accidents</a:t>
            </a:r>
          </a:p>
          <a:p>
            <a:r>
              <a:rPr lang="en-US" dirty="0" smtClean="0"/>
              <a:t>Attend coroner’s courts </a:t>
            </a:r>
            <a:r>
              <a:rPr lang="en-US" dirty="0"/>
              <a:t>to give expert </a:t>
            </a:r>
            <a:r>
              <a:rPr lang="en-US" dirty="0" smtClean="0"/>
              <a:t>evidence</a:t>
            </a:r>
          </a:p>
          <a:p>
            <a:r>
              <a:rPr lang="en-US" dirty="0" smtClean="0"/>
              <a:t>Investigation </a:t>
            </a:r>
            <a:r>
              <a:rPr lang="en-US" dirty="0"/>
              <a:t>of </a:t>
            </a:r>
            <a:r>
              <a:rPr lang="en-US" dirty="0" smtClean="0"/>
              <a:t>complaints</a:t>
            </a:r>
          </a:p>
          <a:p>
            <a:r>
              <a:rPr lang="en-US" dirty="0" smtClean="0"/>
              <a:t>Institute </a:t>
            </a:r>
            <a:r>
              <a:rPr lang="en-US" dirty="0"/>
              <a:t>legal </a:t>
            </a:r>
            <a:r>
              <a:rPr lang="en-US" dirty="0" smtClean="0"/>
              <a:t>actions</a:t>
            </a:r>
          </a:p>
          <a:p>
            <a:r>
              <a:rPr lang="en-US" dirty="0" smtClean="0"/>
              <a:t>Conduct </a:t>
            </a:r>
            <a:r>
              <a:rPr lang="en-US" dirty="0"/>
              <a:t>safety awareness </a:t>
            </a:r>
            <a:r>
              <a:rPr lang="en-US" dirty="0" err="1" smtClean="0"/>
              <a:t>programmes</a:t>
            </a:r>
            <a:endParaRPr lang="en-US" dirty="0" smtClean="0"/>
          </a:p>
          <a:p>
            <a:r>
              <a:rPr lang="en-US" dirty="0" smtClean="0"/>
              <a:t>Analysis </a:t>
            </a:r>
            <a:r>
              <a:rPr lang="en-US" dirty="0"/>
              <a:t>of </a:t>
            </a:r>
            <a:r>
              <a:rPr lang="en-US" dirty="0" smtClean="0"/>
              <a:t>accidents</a:t>
            </a:r>
          </a:p>
          <a:p>
            <a:r>
              <a:rPr lang="en-US" dirty="0" smtClean="0"/>
              <a:t>Appointment </a:t>
            </a:r>
            <a:r>
              <a:rPr lang="en-US" dirty="0"/>
              <a:t>of authorized officers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Occupational Hygiene Division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promote and maintain the highest possible level of physical, mental and social </a:t>
            </a:r>
            <a:r>
              <a:rPr lang="en-US" dirty="0" smtClean="0"/>
              <a:t>well-being of </a:t>
            </a:r>
            <a:r>
              <a:rPr lang="en-US" dirty="0"/>
              <a:t>the Sri Lankan </a:t>
            </a:r>
            <a:r>
              <a:rPr lang="en-US" dirty="0" smtClean="0"/>
              <a:t>work force.</a:t>
            </a:r>
          </a:p>
          <a:p>
            <a:r>
              <a:rPr lang="en-US" dirty="0" smtClean="0"/>
              <a:t>To </a:t>
            </a:r>
            <a:r>
              <a:rPr lang="en-US" dirty="0"/>
              <a:t>prevent workers deviating from good health to ill </a:t>
            </a:r>
            <a:r>
              <a:rPr lang="en-US" dirty="0" smtClean="0"/>
              <a:t>health due </a:t>
            </a:r>
            <a:r>
              <a:rPr lang="en-US" dirty="0"/>
              <a:t>to exposure to hazards and risks encountered at work.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provide consultancy, advisory and advocacy services on occupational </a:t>
            </a:r>
            <a:r>
              <a:rPr lang="en-US" dirty="0" smtClean="0"/>
              <a:t>health. </a:t>
            </a:r>
          </a:p>
          <a:p>
            <a:r>
              <a:rPr lang="en-US" dirty="0" smtClean="0"/>
              <a:t>To </a:t>
            </a:r>
            <a:r>
              <a:rPr lang="en-US" dirty="0"/>
              <a:t>provide training, educational and awareness </a:t>
            </a:r>
            <a:r>
              <a:rPr lang="en-US" dirty="0" err="1" smtClean="0"/>
              <a:t>programmes</a:t>
            </a:r>
            <a:r>
              <a:rPr lang="en-US" dirty="0" smtClean="0"/>
              <a:t> </a:t>
            </a:r>
            <a:r>
              <a:rPr lang="en-US" dirty="0"/>
              <a:t>on occupational </a:t>
            </a:r>
            <a:r>
              <a:rPr lang="en-US" dirty="0" smtClean="0"/>
              <a:t>health. </a:t>
            </a:r>
          </a:p>
          <a:p>
            <a:r>
              <a:rPr lang="en-US" dirty="0" smtClean="0"/>
              <a:t>To </a:t>
            </a:r>
            <a:r>
              <a:rPr lang="en-US" dirty="0"/>
              <a:t>provide environmental and biological monitoring facilities to </a:t>
            </a:r>
            <a:r>
              <a:rPr lang="en-US" dirty="0" smtClean="0"/>
              <a:t>industries.</a:t>
            </a:r>
          </a:p>
          <a:p>
            <a:r>
              <a:rPr lang="en-US" dirty="0" smtClean="0"/>
              <a:t>To </a:t>
            </a:r>
            <a:r>
              <a:rPr lang="en-US" dirty="0"/>
              <a:t>embark on research activities aimed at improving occupational health of workers.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Workmen’s Compensation Ordinance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91200"/>
          </a:xfrm>
        </p:spPr>
        <p:txBody>
          <a:bodyPr/>
          <a:lstStyle/>
          <a:p>
            <a:r>
              <a:rPr lang="en-US" dirty="0"/>
              <a:t>If personal injury is caused to a workman by accident arising out of and in the </a:t>
            </a:r>
            <a:r>
              <a:rPr lang="en-US" dirty="0" smtClean="0"/>
              <a:t>course of </a:t>
            </a:r>
            <a:r>
              <a:rPr lang="en-US" dirty="0"/>
              <a:t>his employment his employer shall be liable to pay compensation in accordance with </a:t>
            </a:r>
            <a:r>
              <a:rPr lang="en-US" dirty="0" smtClean="0"/>
              <a:t>the provisions </a:t>
            </a:r>
            <a:r>
              <a:rPr lang="en-US" dirty="0"/>
              <a:t>of this </a:t>
            </a:r>
            <a:r>
              <a:rPr lang="en-US" dirty="0" smtClean="0"/>
              <a:t>Ordinance</a:t>
            </a:r>
          </a:p>
          <a:p>
            <a:r>
              <a:rPr lang="en-US" dirty="0" smtClean="0"/>
              <a:t>Amount of compensation</a:t>
            </a:r>
          </a:p>
          <a:p>
            <a:r>
              <a:rPr lang="en-US" dirty="0" smtClean="0"/>
              <a:t>Payment, distribution and recovery of compensation</a:t>
            </a:r>
          </a:p>
          <a:p>
            <a:r>
              <a:rPr lang="en-US" dirty="0" smtClean="0"/>
              <a:t>Insurance (most companies are insured)</a:t>
            </a:r>
          </a:p>
          <a:p>
            <a:r>
              <a:rPr lang="en-US" dirty="0" smtClean="0"/>
              <a:t>Appeals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755" y="1514474"/>
            <a:ext cx="8852708" cy="5343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9068213" cy="507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03" y="228600"/>
            <a:ext cx="902799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Labour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of Sri Lanka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Comprises </a:t>
            </a:r>
            <a:r>
              <a:rPr lang="en-US" b="1" dirty="0" smtClean="0"/>
              <a:t>7</a:t>
            </a:r>
            <a:r>
              <a:rPr lang="en-US" dirty="0" smtClean="0"/>
              <a:t> chapters</a:t>
            </a:r>
          </a:p>
          <a:p>
            <a:r>
              <a:rPr lang="en-US" b="1" dirty="0" smtClean="0"/>
              <a:t>Chapter 1 </a:t>
            </a:r>
            <a:r>
              <a:rPr lang="en-US" dirty="0" smtClean="0"/>
              <a:t>– </a:t>
            </a:r>
            <a:r>
              <a:rPr lang="en-US" dirty="0" err="1" smtClean="0"/>
              <a:t>Labour</a:t>
            </a:r>
            <a:r>
              <a:rPr lang="en-US" dirty="0" smtClean="0"/>
              <a:t> relations (industrial disputes, trade unions, termination of employment of workmen, employees councils)</a:t>
            </a:r>
          </a:p>
          <a:p>
            <a:r>
              <a:rPr lang="en-US" b="1" dirty="0" smtClean="0"/>
              <a:t>Chapter 2</a:t>
            </a:r>
            <a:r>
              <a:rPr lang="en-US" dirty="0" smtClean="0"/>
              <a:t> – Terms and conditions of employment (wages boards ordinance, shop and office employees, employment of trainees, budgetary relief allowance of workers)</a:t>
            </a:r>
          </a:p>
          <a:p>
            <a:r>
              <a:rPr lang="en-US" b="1" dirty="0" smtClean="0"/>
              <a:t>Chapter 3 </a:t>
            </a:r>
            <a:r>
              <a:rPr lang="en-US" dirty="0" smtClean="0"/>
              <a:t>– Employment of women, young persons and children (Employment of females in mines, maternity benefits, employment of women, young persons and children Act)</a:t>
            </a:r>
          </a:p>
          <a:p>
            <a:r>
              <a:rPr lang="en-US" b="1" dirty="0" smtClean="0"/>
              <a:t>Chapter 4</a:t>
            </a:r>
            <a:r>
              <a:rPr lang="en-US" dirty="0" smtClean="0"/>
              <a:t> deals with Occupational Safety and Health and Payment of Workmen’s Compensation (Factories ordinance,  Workmen’s Compensation Ordinance)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145" y="0"/>
            <a:ext cx="8021712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Office of Commissioner of Workmen’s Compensation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in judicial capacity</a:t>
            </a:r>
          </a:p>
          <a:p>
            <a:r>
              <a:rPr lang="en-US" dirty="0" smtClean="0"/>
              <a:t>The </a:t>
            </a:r>
            <a:r>
              <a:rPr lang="en-US" dirty="0"/>
              <a:t>Commissioner, Additional Commissioner and the Deputy Commissioner are full time Judicial Officers.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office of the Commissioner for </a:t>
            </a:r>
            <a:r>
              <a:rPr lang="en-US" dirty="0" smtClean="0"/>
              <a:t>Workmen’s </a:t>
            </a:r>
            <a:r>
              <a:rPr lang="en-US" dirty="0"/>
              <a:t>Compensation </a:t>
            </a:r>
            <a:r>
              <a:rPr lang="en-US" dirty="0" smtClean="0"/>
              <a:t>is vested </a:t>
            </a:r>
            <a:r>
              <a:rPr lang="en-US" dirty="0"/>
              <a:t>with both District Court and Magisterial powers in enforcing its orders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objective </a:t>
            </a:r>
            <a:r>
              <a:rPr lang="en-US" dirty="0"/>
              <a:t>of this Ordinance is to obtain compensation from </a:t>
            </a:r>
            <a:r>
              <a:rPr lang="en-US" dirty="0" smtClean="0"/>
              <a:t>employers to </a:t>
            </a:r>
            <a:r>
              <a:rPr lang="en-US" dirty="0"/>
              <a:t>workmen injured from accidents while at work or to </a:t>
            </a:r>
            <a:r>
              <a:rPr lang="en-US" dirty="0" smtClean="0"/>
              <a:t>workmen suffering </a:t>
            </a:r>
            <a:r>
              <a:rPr lang="en-US" dirty="0"/>
              <a:t>from diseases attributable to the nature of employment and to their dependents in case of death of workmen from such causes.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Activities carried out by the Commissioner of Workmen’s Compensation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dirty="0"/>
              <a:t>Receipt of complaints </a:t>
            </a:r>
            <a:r>
              <a:rPr lang="en-US" dirty="0" smtClean="0"/>
              <a:t>claiming workmen’s </a:t>
            </a:r>
            <a:r>
              <a:rPr lang="en-US" dirty="0"/>
              <a:t>compensation. </a:t>
            </a:r>
            <a:endParaRPr lang="en-US" dirty="0" smtClean="0"/>
          </a:p>
          <a:p>
            <a:r>
              <a:rPr lang="en-US" dirty="0" smtClean="0"/>
              <a:t>Conducting </a:t>
            </a:r>
            <a:r>
              <a:rPr lang="en-US" dirty="0"/>
              <a:t>inquiries in to the accepted applications for compensation and settlement of the problem either by obtaining </a:t>
            </a:r>
            <a:r>
              <a:rPr lang="en-US" dirty="0" smtClean="0"/>
              <a:t>the claim </a:t>
            </a:r>
            <a:r>
              <a:rPr lang="en-US" dirty="0"/>
              <a:t>or by rejecting it. 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ollection </a:t>
            </a:r>
            <a:r>
              <a:rPr lang="en-US" dirty="0"/>
              <a:t>of compensatory payments from employers. </a:t>
            </a:r>
            <a:endParaRPr lang="en-US" dirty="0" smtClean="0"/>
          </a:p>
          <a:p>
            <a:r>
              <a:rPr lang="en-US" dirty="0" smtClean="0"/>
              <a:t>Payment </a:t>
            </a:r>
            <a:r>
              <a:rPr lang="en-US" dirty="0"/>
              <a:t>of compensation to disabled or diseased workmen or to the dependents of dead workmen.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Maternity Benefits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12 weeks (84 working days) full pay leave (This excludes holidays, Saturdays and Sundays)</a:t>
            </a:r>
          </a:p>
          <a:p>
            <a:r>
              <a:rPr lang="en-US" dirty="0" smtClean="0"/>
              <a:t>Can take 2 weeks prior to delivery </a:t>
            </a:r>
          </a:p>
          <a:p>
            <a:r>
              <a:rPr lang="en-US" dirty="0" smtClean="0"/>
              <a:t> State sector employees</a:t>
            </a:r>
          </a:p>
          <a:p>
            <a:pPr lvl="1"/>
            <a:r>
              <a:rPr lang="en-US" dirty="0" smtClean="0"/>
              <a:t>“Half pay leave” – further 84 days (but this includes Saturdays and Sundays and the person will be on half pay).</a:t>
            </a:r>
          </a:p>
          <a:p>
            <a:pPr lvl="1"/>
            <a:r>
              <a:rPr lang="en-US" dirty="0" smtClean="0"/>
              <a:t> “No pay leave” – further 84 days (but this includes Saturdays and Sundays and the person will </a:t>
            </a:r>
            <a:r>
              <a:rPr lang="en-US" b="1" dirty="0" smtClean="0"/>
              <a:t>not </a:t>
            </a:r>
            <a:r>
              <a:rPr lang="en-US" dirty="0" smtClean="0"/>
              <a:t>get a salary).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Maternity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dirty="0" smtClean="0"/>
              <a:t>Other benefits</a:t>
            </a:r>
          </a:p>
          <a:p>
            <a:pPr lvl="1"/>
            <a:r>
              <a:rPr lang="en-US" dirty="0" smtClean="0"/>
              <a:t>Mothers are entitled to 1.5 hours of leave during working hours (either in the morning or afternoon) until the baby is 6 months old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Paternal Leave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767" y="1276349"/>
            <a:ext cx="9152767" cy="5276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Labour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of Sri Lanka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5943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Chapter 5 </a:t>
            </a:r>
            <a:r>
              <a:rPr lang="en-US" dirty="0" smtClean="0"/>
              <a:t>– Social security (Employees Provident Fund, Employees Trust Fund, Gratuity payments)</a:t>
            </a:r>
          </a:p>
          <a:p>
            <a:r>
              <a:rPr lang="en-US" b="1" dirty="0" smtClean="0"/>
              <a:t>Chapter 6</a:t>
            </a:r>
            <a:r>
              <a:rPr lang="en-US" dirty="0" smtClean="0"/>
              <a:t> – Foreign employment (Fee charging employment agencies, Sri Lanka Bureau of Foreign Employment Act)</a:t>
            </a:r>
          </a:p>
          <a:p>
            <a:r>
              <a:rPr lang="en-US" b="1" dirty="0" smtClean="0"/>
              <a:t>Chapter 7</a:t>
            </a:r>
            <a:r>
              <a:rPr lang="en-US" dirty="0" smtClean="0"/>
              <a:t> – Miscellaneous (Estate </a:t>
            </a:r>
            <a:r>
              <a:rPr lang="en-US" dirty="0" err="1" smtClean="0"/>
              <a:t>labour</a:t>
            </a:r>
            <a:r>
              <a:rPr lang="en-US" dirty="0" smtClean="0"/>
              <a:t> ordinance, medical wants ordinance, Indian immigrant </a:t>
            </a:r>
            <a:r>
              <a:rPr lang="en-US" dirty="0" err="1" smtClean="0"/>
              <a:t>labour</a:t>
            </a:r>
            <a:r>
              <a:rPr lang="en-US" dirty="0" smtClean="0"/>
              <a:t> ordinance, minimum wages (Indian </a:t>
            </a:r>
            <a:r>
              <a:rPr lang="en-US" dirty="0" err="1" smtClean="0"/>
              <a:t>labour</a:t>
            </a:r>
            <a:r>
              <a:rPr lang="en-US" dirty="0" smtClean="0"/>
              <a:t>) ordinance, trade union representatives (entry into estates) Act, estate quarters act, allowance to plantation workers Act, service contracts Act)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3809999" cy="393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84772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factory?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Factories Ordinance defines the term “factory” as premises in which persons are employed in manual </a:t>
            </a:r>
            <a:r>
              <a:rPr lang="en-US" dirty="0" err="1"/>
              <a:t>labour</a:t>
            </a:r>
            <a:r>
              <a:rPr lang="en-US" dirty="0"/>
              <a:t> for the purpose of trade or gain in making, repairing, ornamenting, finishing, washing, cleaning or adopting for sale of any article.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Factories Ordinance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Consists of </a:t>
            </a:r>
            <a:r>
              <a:rPr lang="en-US" b="1" dirty="0" smtClean="0"/>
              <a:t>15</a:t>
            </a:r>
            <a:r>
              <a:rPr lang="en-US" dirty="0" smtClean="0"/>
              <a:t> parts (332 pages)</a:t>
            </a:r>
          </a:p>
          <a:p>
            <a:r>
              <a:rPr lang="en-US" b="1" dirty="0" smtClean="0"/>
              <a:t>Part I</a:t>
            </a:r>
            <a:r>
              <a:rPr lang="en-US" dirty="0" smtClean="0"/>
              <a:t> – Registration of factories and approval of factory buildings</a:t>
            </a:r>
          </a:p>
          <a:p>
            <a:r>
              <a:rPr lang="en-US" b="1" dirty="0" smtClean="0"/>
              <a:t>Part II </a:t>
            </a:r>
            <a:r>
              <a:rPr lang="en-US" dirty="0" smtClean="0"/>
              <a:t>– Health (General Provisions)</a:t>
            </a:r>
          </a:p>
          <a:p>
            <a:r>
              <a:rPr lang="en-US" b="1" dirty="0" smtClean="0"/>
              <a:t>Part III</a:t>
            </a:r>
            <a:r>
              <a:rPr lang="en-US" dirty="0" smtClean="0"/>
              <a:t> – Safety (General Provisions)</a:t>
            </a:r>
          </a:p>
          <a:p>
            <a:r>
              <a:rPr lang="en-US" b="1" dirty="0" smtClean="0"/>
              <a:t>Part IV </a:t>
            </a:r>
            <a:r>
              <a:rPr lang="en-US" dirty="0" smtClean="0"/>
              <a:t>– Welfare (General Provisions)</a:t>
            </a:r>
          </a:p>
          <a:p>
            <a:r>
              <a:rPr lang="en-US" b="1" dirty="0" smtClean="0"/>
              <a:t>Part V</a:t>
            </a:r>
            <a:r>
              <a:rPr lang="en-US" dirty="0" smtClean="0"/>
              <a:t> – Health Safety and Welfare (Special Provisions and Regulations)</a:t>
            </a:r>
          </a:p>
          <a:p>
            <a:r>
              <a:rPr lang="en-US" b="1" dirty="0" smtClean="0"/>
              <a:t>Part VI </a:t>
            </a:r>
            <a:r>
              <a:rPr lang="en-US" dirty="0" smtClean="0"/>
              <a:t>– Notification and Investigation of Accidents and Industrial Diseases</a:t>
            </a:r>
          </a:p>
          <a:p>
            <a:r>
              <a:rPr lang="en-US" b="1" dirty="0" smtClean="0"/>
              <a:t>Part VII </a:t>
            </a:r>
            <a:r>
              <a:rPr lang="en-US" dirty="0" smtClean="0"/>
              <a:t>– Employment of Women and Young Persons Hours and Holidays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Factories Ordinance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r>
              <a:rPr lang="en-US" b="1" dirty="0" smtClean="0"/>
              <a:t>Part VIII </a:t>
            </a:r>
            <a:r>
              <a:rPr lang="en-US" dirty="0" smtClean="0"/>
              <a:t>– Special applications and extensions Premises in Respect of which Owner is Liable.</a:t>
            </a:r>
          </a:p>
          <a:p>
            <a:r>
              <a:rPr lang="en-US" b="1" dirty="0" smtClean="0"/>
              <a:t>Part IX </a:t>
            </a:r>
            <a:r>
              <a:rPr lang="en-US" dirty="0" smtClean="0"/>
              <a:t>– Home Work</a:t>
            </a:r>
          </a:p>
          <a:p>
            <a:r>
              <a:rPr lang="en-US" b="1" dirty="0" smtClean="0"/>
              <a:t>Part X </a:t>
            </a:r>
            <a:r>
              <a:rPr lang="en-US" dirty="0" smtClean="0"/>
              <a:t>– Miscellaneous</a:t>
            </a:r>
          </a:p>
          <a:p>
            <a:r>
              <a:rPr lang="en-US" b="1" dirty="0" smtClean="0"/>
              <a:t>Part XI </a:t>
            </a:r>
            <a:r>
              <a:rPr lang="en-US" dirty="0" smtClean="0"/>
              <a:t>– Administration</a:t>
            </a:r>
          </a:p>
          <a:p>
            <a:r>
              <a:rPr lang="en-US" b="1" dirty="0" smtClean="0"/>
              <a:t>Part XIII*</a:t>
            </a:r>
            <a:r>
              <a:rPr lang="en-US" dirty="0" smtClean="0"/>
              <a:t> - Supplementary (Offences, Penalties and Legal Proceedings)</a:t>
            </a:r>
          </a:p>
          <a:p>
            <a:r>
              <a:rPr lang="en-US" b="1" dirty="0" smtClean="0"/>
              <a:t>Part XIV </a:t>
            </a:r>
            <a:r>
              <a:rPr lang="en-US" dirty="0" smtClean="0"/>
              <a:t>– Application of Ordinance</a:t>
            </a:r>
          </a:p>
          <a:p>
            <a:r>
              <a:rPr lang="en-US" b="1" dirty="0" smtClean="0"/>
              <a:t>Part XV</a:t>
            </a:r>
            <a:r>
              <a:rPr lang="en-US" dirty="0" smtClean="0"/>
              <a:t> – Interpretation and General Interpretation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 II - Health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/>
          <a:lstStyle/>
          <a:p>
            <a:r>
              <a:rPr lang="en-US" dirty="0" smtClean="0"/>
              <a:t>Cleanliness (dirt, refuse, etc)</a:t>
            </a:r>
          </a:p>
          <a:p>
            <a:r>
              <a:rPr lang="en-US" dirty="0" smtClean="0"/>
              <a:t>Overcrowding (&lt;400 </a:t>
            </a:r>
            <a:r>
              <a:rPr lang="en-US" dirty="0" err="1" smtClean="0"/>
              <a:t>cu.ft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Regulations increasing amount of cubic space allowance for each person</a:t>
            </a:r>
          </a:p>
          <a:p>
            <a:r>
              <a:rPr lang="en-US" dirty="0" smtClean="0"/>
              <a:t>Calculating the amount of cubic space in a room</a:t>
            </a:r>
          </a:p>
          <a:p>
            <a:r>
              <a:rPr lang="en-US" dirty="0" smtClean="0"/>
              <a:t>Notice of number of persons employed in each room (by District Factory Inspecting Engineer)</a:t>
            </a:r>
          </a:p>
          <a:p>
            <a:r>
              <a:rPr lang="en-US" dirty="0" smtClean="0"/>
              <a:t>Temperature, ventilation, lighting, drainage of floors, sanitary conveniences)</a:t>
            </a:r>
          </a:p>
          <a:p>
            <a:r>
              <a:rPr lang="en-US" dirty="0" smtClean="0"/>
              <a:t>Power to require medical supervision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III (Safety-General Provisions)</a:t>
            </a:r>
          </a:p>
          <a:p>
            <a:pPr lvl="1"/>
            <a:r>
              <a:rPr lang="en-US" dirty="0" smtClean="0"/>
              <a:t>Safety of machinery</a:t>
            </a:r>
          </a:p>
          <a:p>
            <a:pPr lvl="1"/>
            <a:r>
              <a:rPr lang="en-US" dirty="0" smtClean="0"/>
              <a:t>Cleaning of machinery</a:t>
            </a:r>
          </a:p>
          <a:p>
            <a:pPr lvl="1"/>
            <a:r>
              <a:rPr lang="en-US" dirty="0" smtClean="0"/>
              <a:t>Training of supervision of young persons working at a dangerous machine</a:t>
            </a:r>
          </a:p>
          <a:p>
            <a:pPr lvl="1"/>
            <a:r>
              <a:rPr lang="en-US" dirty="0" smtClean="0"/>
              <a:t>Safe means of access and safe place of employment</a:t>
            </a:r>
          </a:p>
          <a:p>
            <a:pPr lvl="1"/>
            <a:r>
              <a:rPr lang="en-US" dirty="0" smtClean="0"/>
              <a:t>Means of escape in case of fire and fire fighting equipment</a:t>
            </a:r>
          </a:p>
          <a:p>
            <a:pPr lvl="1"/>
            <a:r>
              <a:rPr lang="en-US" dirty="0" smtClean="0"/>
              <a:t>Regulation of use of machinery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1125</Words>
  <Application>Microsoft Office PowerPoint</Application>
  <PresentationFormat>On-screen Show (4:3)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Occupational Safety and Health Legislature in Sri Lanka</vt:lpstr>
      <vt:lpstr> Labour code of Sri Lanka </vt:lpstr>
      <vt:lpstr>Labour code of Sri Lanka</vt:lpstr>
      <vt:lpstr>PowerPoint Presentation</vt:lpstr>
      <vt:lpstr>What is a factory?</vt:lpstr>
      <vt:lpstr>Factories Ordinance</vt:lpstr>
      <vt:lpstr>Factories Ordinance</vt:lpstr>
      <vt:lpstr>Part II - Health</vt:lpstr>
      <vt:lpstr>PowerPoint Presentation</vt:lpstr>
      <vt:lpstr>PowerPoint Presentation</vt:lpstr>
      <vt:lpstr>PowerPoint Presentation</vt:lpstr>
      <vt:lpstr>Part VI – Notification and investigation of accidents and industrial diseases</vt:lpstr>
      <vt:lpstr>Notification to District Factory Inspecting Engineer</vt:lpstr>
      <vt:lpstr>Industrial Safety Division</vt:lpstr>
      <vt:lpstr>Occupational Hygiene Division</vt:lpstr>
      <vt:lpstr>Workmen’s Compensation Ordinance</vt:lpstr>
      <vt:lpstr>PowerPoint Presentation</vt:lpstr>
      <vt:lpstr>PowerPoint Presentation</vt:lpstr>
      <vt:lpstr>PowerPoint Presentation</vt:lpstr>
      <vt:lpstr>PowerPoint Presentation</vt:lpstr>
      <vt:lpstr>Office of Commissioner of Workmen’s Compensation</vt:lpstr>
      <vt:lpstr>Activities carried out by the Commissioner of Workmen’s Compensation</vt:lpstr>
      <vt:lpstr>Maternity Benefits</vt:lpstr>
      <vt:lpstr>Maternity Benefits</vt:lpstr>
      <vt:lpstr>Paternal Leave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kishan</cp:lastModifiedBy>
  <cp:revision>28</cp:revision>
  <dcterms:created xsi:type="dcterms:W3CDTF">2019-02-24T05:57:59Z</dcterms:created>
  <dcterms:modified xsi:type="dcterms:W3CDTF">2019-03-05T09:26:46Z</dcterms:modified>
</cp:coreProperties>
</file>