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7090D-F3DE-4D85-9BCD-42272045E33C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933E4E-E2DE-407D-91A5-5050649C2E1D}">
      <dgm:prSet phldrT="[Text]" custT="1"/>
      <dgm:spPr/>
      <dgm:t>
        <a:bodyPr/>
        <a:lstStyle/>
        <a:p>
          <a:r>
            <a:rPr lang="en-GB" sz="3600" dirty="0" smtClean="0">
              <a:solidFill>
                <a:schemeClr val="bg2">
                  <a:lumMod val="50000"/>
                </a:schemeClr>
              </a:solidFill>
            </a:rPr>
            <a:t>Initial </a:t>
          </a:r>
          <a:r>
            <a:rPr lang="en-GB" sz="3600" dirty="0" err="1" smtClean="0">
              <a:solidFill>
                <a:schemeClr val="bg2">
                  <a:lumMod val="50000"/>
                </a:schemeClr>
              </a:solidFill>
            </a:rPr>
            <a:t>Bacteraemic</a:t>
          </a:r>
          <a:r>
            <a:rPr lang="en-GB" sz="3600" dirty="0" smtClean="0">
              <a:solidFill>
                <a:schemeClr val="bg2">
                  <a:lumMod val="50000"/>
                </a:schemeClr>
              </a:solidFill>
            </a:rPr>
            <a:t> phase</a:t>
          </a:r>
          <a:endParaRPr lang="en-US" sz="3600" dirty="0">
            <a:solidFill>
              <a:schemeClr val="bg2">
                <a:lumMod val="50000"/>
              </a:schemeClr>
            </a:solidFill>
          </a:endParaRPr>
        </a:p>
      </dgm:t>
    </dgm:pt>
    <dgm:pt modelId="{CF52B59C-3205-4AF9-B5B5-434788EE9E21}" type="parTrans" cxnId="{A5A70DCE-4112-49F7-BC3C-B68EE79CEB88}">
      <dgm:prSet/>
      <dgm:spPr/>
      <dgm:t>
        <a:bodyPr/>
        <a:lstStyle/>
        <a:p>
          <a:endParaRPr lang="en-US"/>
        </a:p>
      </dgm:t>
    </dgm:pt>
    <dgm:pt modelId="{A24BF93E-3626-4E48-AFF8-121DDA9F1D4B}" type="sibTrans" cxnId="{A5A70DCE-4112-49F7-BC3C-B68EE79CEB88}">
      <dgm:prSet/>
      <dgm:spPr/>
      <dgm:t>
        <a:bodyPr/>
        <a:lstStyle/>
        <a:p>
          <a:endParaRPr lang="en-US"/>
        </a:p>
      </dgm:t>
    </dgm:pt>
    <dgm:pt modelId="{780C3C10-5311-4B8B-8CE7-E53F1B81106F}">
      <dgm:prSet phldrT="[Text]" custT="1"/>
      <dgm:spPr/>
      <dgm:t>
        <a:bodyPr/>
        <a:lstStyle/>
        <a:p>
          <a:r>
            <a:rPr lang="en-GB" sz="2400" dirty="0" err="1" smtClean="0"/>
            <a:t>Leptospira</a:t>
          </a:r>
          <a:r>
            <a:rPr lang="en-GB" sz="2400" dirty="0" smtClean="0"/>
            <a:t> proliferate and disseminate throughout the body </a:t>
          </a:r>
          <a:endParaRPr lang="en-US" sz="2400" dirty="0"/>
        </a:p>
      </dgm:t>
    </dgm:pt>
    <dgm:pt modelId="{7E2BE858-9434-4C9A-9AC2-996421785BAB}" type="parTrans" cxnId="{5327D44A-CDEA-4ED4-9B62-60031983218C}">
      <dgm:prSet/>
      <dgm:spPr/>
      <dgm:t>
        <a:bodyPr/>
        <a:lstStyle/>
        <a:p>
          <a:endParaRPr lang="en-US"/>
        </a:p>
      </dgm:t>
    </dgm:pt>
    <dgm:pt modelId="{C5590392-05AF-4E7A-822F-F6EBBB32FB28}" type="sibTrans" cxnId="{5327D44A-CDEA-4ED4-9B62-60031983218C}">
      <dgm:prSet/>
      <dgm:spPr/>
      <dgm:t>
        <a:bodyPr/>
        <a:lstStyle/>
        <a:p>
          <a:endParaRPr lang="en-US"/>
        </a:p>
      </dgm:t>
    </dgm:pt>
    <dgm:pt modelId="{106C159A-3CB4-42CB-B439-B5A8545DCEC1}">
      <dgm:prSet phldrT="[Text]" custT="1"/>
      <dgm:spPr/>
      <dgm:t>
        <a:bodyPr/>
        <a:lstStyle/>
        <a:p>
          <a:r>
            <a:rPr lang="en-GB" sz="4000" dirty="0" smtClean="0">
              <a:solidFill>
                <a:schemeClr val="bg2">
                  <a:lumMod val="50000"/>
                </a:schemeClr>
              </a:solidFill>
            </a:rPr>
            <a:t>Immune phase</a:t>
          </a:r>
          <a:endParaRPr lang="en-US" sz="4000" dirty="0">
            <a:solidFill>
              <a:schemeClr val="bg2">
                <a:lumMod val="50000"/>
              </a:schemeClr>
            </a:solidFill>
          </a:endParaRPr>
        </a:p>
      </dgm:t>
    </dgm:pt>
    <dgm:pt modelId="{BEB872E8-5F38-4A83-839D-7E087FFB322C}" type="parTrans" cxnId="{12F814F2-4C55-406D-967C-805BA0276133}">
      <dgm:prSet/>
      <dgm:spPr/>
      <dgm:t>
        <a:bodyPr/>
        <a:lstStyle/>
        <a:p>
          <a:endParaRPr lang="en-US"/>
        </a:p>
      </dgm:t>
    </dgm:pt>
    <dgm:pt modelId="{A8ABBC12-A163-43A8-9353-2F252F73B86F}" type="sibTrans" cxnId="{12F814F2-4C55-406D-967C-805BA0276133}">
      <dgm:prSet/>
      <dgm:spPr/>
      <dgm:t>
        <a:bodyPr/>
        <a:lstStyle/>
        <a:p>
          <a:endParaRPr lang="en-US"/>
        </a:p>
      </dgm:t>
    </dgm:pt>
    <dgm:pt modelId="{1416A2AC-5A9F-4213-968B-543EC8907075}">
      <dgm:prSet phldrT="[Text]" custT="1"/>
      <dgm:spPr/>
      <dgm:t>
        <a:bodyPr/>
        <a:lstStyle/>
        <a:p>
          <a:r>
            <a:rPr lang="en-GB" sz="2400" dirty="0" err="1" smtClean="0"/>
            <a:t>Leptospira</a:t>
          </a:r>
          <a:r>
            <a:rPr lang="en-GB" sz="2400" dirty="0" smtClean="0"/>
            <a:t> are cleared but the tissue damage continues with fever and other constitutional symptoms</a:t>
          </a:r>
          <a:endParaRPr lang="en-US" sz="2400" dirty="0"/>
        </a:p>
      </dgm:t>
    </dgm:pt>
    <dgm:pt modelId="{B55A4C1F-C050-4C72-8621-29A435C91442}" type="parTrans" cxnId="{BBC6BBE4-2201-41D8-B0CB-F51F0A632D91}">
      <dgm:prSet/>
      <dgm:spPr/>
      <dgm:t>
        <a:bodyPr/>
        <a:lstStyle/>
        <a:p>
          <a:endParaRPr lang="en-US"/>
        </a:p>
      </dgm:t>
    </dgm:pt>
    <dgm:pt modelId="{4C2D030F-8541-49A0-A1AC-CCB0CB1348EF}" type="sibTrans" cxnId="{BBC6BBE4-2201-41D8-B0CB-F51F0A632D91}">
      <dgm:prSet/>
      <dgm:spPr/>
      <dgm:t>
        <a:bodyPr/>
        <a:lstStyle/>
        <a:p>
          <a:endParaRPr lang="en-US"/>
        </a:p>
      </dgm:t>
    </dgm:pt>
    <dgm:pt modelId="{13B29949-8598-4F38-8BB2-C531BD42E371}">
      <dgm:prSet phldrT="[Text]" custT="1"/>
      <dgm:spPr/>
      <dgm:t>
        <a:bodyPr/>
        <a:lstStyle/>
        <a:p>
          <a:r>
            <a:rPr lang="en-GB" sz="2400" dirty="0" smtClean="0"/>
            <a:t>With an acute onset of fever with chills and rigours, headache, myalgia, nausea, vomiting and conjunctival suffusion</a:t>
          </a:r>
          <a:endParaRPr lang="en-US" sz="2400" dirty="0"/>
        </a:p>
      </dgm:t>
    </dgm:pt>
    <dgm:pt modelId="{748FA3D6-301F-4224-ADA7-1B4BF9C09C27}" type="parTrans" cxnId="{A7A184F1-5518-4467-8055-BF1785766840}">
      <dgm:prSet/>
      <dgm:spPr/>
      <dgm:t>
        <a:bodyPr/>
        <a:lstStyle/>
        <a:p>
          <a:endParaRPr lang="en-US"/>
        </a:p>
      </dgm:t>
    </dgm:pt>
    <dgm:pt modelId="{36E1F414-4B62-4C65-9E5E-CF92E12FF8DC}" type="sibTrans" cxnId="{A7A184F1-5518-4467-8055-BF1785766840}">
      <dgm:prSet/>
      <dgm:spPr/>
      <dgm:t>
        <a:bodyPr/>
        <a:lstStyle/>
        <a:p>
          <a:endParaRPr lang="en-US"/>
        </a:p>
      </dgm:t>
    </dgm:pt>
    <dgm:pt modelId="{7C424226-6997-456E-9550-3571F5DCB296}">
      <dgm:prSet phldrT="[Text]" custT="1"/>
      <dgm:spPr/>
      <dgm:t>
        <a:bodyPr/>
        <a:lstStyle/>
        <a:p>
          <a:r>
            <a:rPr lang="en-GB" sz="2400" dirty="0" smtClean="0"/>
            <a:t>Development of oliguria, jaundice, </a:t>
          </a:r>
          <a:r>
            <a:rPr lang="en-GB" sz="2400" dirty="0" err="1" smtClean="0"/>
            <a:t>meningism</a:t>
          </a:r>
          <a:r>
            <a:rPr lang="en-GB" sz="2400" dirty="0" smtClean="0"/>
            <a:t>, haemorrhage, shock, pulmonary involvement and myocarditis</a:t>
          </a:r>
          <a:endParaRPr lang="en-US" sz="2400" dirty="0"/>
        </a:p>
      </dgm:t>
    </dgm:pt>
    <dgm:pt modelId="{488093DC-685C-4E90-AF7A-C75353CE2B64}" type="parTrans" cxnId="{49C2B254-890E-48C9-B480-C1845F1D8CAB}">
      <dgm:prSet/>
      <dgm:spPr/>
      <dgm:t>
        <a:bodyPr/>
        <a:lstStyle/>
        <a:p>
          <a:endParaRPr lang="en-US"/>
        </a:p>
      </dgm:t>
    </dgm:pt>
    <dgm:pt modelId="{345AAD99-3A93-4DB8-8C6C-97D1A6868123}" type="sibTrans" cxnId="{49C2B254-890E-48C9-B480-C1845F1D8CAB}">
      <dgm:prSet/>
      <dgm:spPr/>
      <dgm:t>
        <a:bodyPr/>
        <a:lstStyle/>
        <a:p>
          <a:endParaRPr lang="en-US"/>
        </a:p>
      </dgm:t>
    </dgm:pt>
    <dgm:pt modelId="{521A7B81-6DE7-4351-9C7B-6EB25317DEE9}" type="pres">
      <dgm:prSet presAssocID="{3807090D-F3DE-4D85-9BCD-42272045E33C}" presName="Name0" presStyleCnt="0">
        <dgm:presLayoutVars>
          <dgm:dir/>
          <dgm:animLvl val="lvl"/>
          <dgm:resizeHandles/>
        </dgm:presLayoutVars>
      </dgm:prSet>
      <dgm:spPr/>
    </dgm:pt>
    <dgm:pt modelId="{84ED13FF-1FCF-48D8-B016-7AEB6BACD43F}" type="pres">
      <dgm:prSet presAssocID="{C5933E4E-E2DE-407D-91A5-5050649C2E1D}" presName="linNode" presStyleCnt="0"/>
      <dgm:spPr/>
    </dgm:pt>
    <dgm:pt modelId="{B8D05528-A76E-4D41-A26E-7F89F14645C8}" type="pres">
      <dgm:prSet presAssocID="{C5933E4E-E2DE-407D-91A5-5050649C2E1D}" presName="parentShp" presStyleLbl="node1" presStyleIdx="0" presStyleCnt="2" custLinFactNeighborY="21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BFF73-35EA-4B76-8098-D524B7E78787}" type="pres">
      <dgm:prSet presAssocID="{C5933E4E-E2DE-407D-91A5-5050649C2E1D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2583C-9848-479D-88BF-FFC0596E5134}" type="pres">
      <dgm:prSet presAssocID="{A24BF93E-3626-4E48-AFF8-121DDA9F1D4B}" presName="spacing" presStyleCnt="0"/>
      <dgm:spPr/>
    </dgm:pt>
    <dgm:pt modelId="{FC9DAC02-593C-4FB8-BA2D-78DF14D7AE10}" type="pres">
      <dgm:prSet presAssocID="{106C159A-3CB4-42CB-B439-B5A8545DCEC1}" presName="linNode" presStyleCnt="0"/>
      <dgm:spPr/>
    </dgm:pt>
    <dgm:pt modelId="{EAD0AD88-404A-44C8-8253-A9779808D8A5}" type="pres">
      <dgm:prSet presAssocID="{106C159A-3CB4-42CB-B439-B5A8545DCEC1}" presName="parentShp" presStyleLbl="node1" presStyleIdx="1" presStyleCnt="2" custLinFactNeighborY="-4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6942E-1367-417D-9EE3-84CAE936681C}" type="pres">
      <dgm:prSet presAssocID="{106C159A-3CB4-42CB-B439-B5A8545DCEC1}" presName="childShp" presStyleLbl="bgAccFollowNode1" presStyleIdx="1" presStyleCnt="2" custScaleY="1196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FD5E9C-F68B-4DF3-AC5D-CE9D497AF9BB}" type="presOf" srcId="{3807090D-F3DE-4D85-9BCD-42272045E33C}" destId="{521A7B81-6DE7-4351-9C7B-6EB25317DEE9}" srcOrd="0" destOrd="0" presId="urn:microsoft.com/office/officeart/2005/8/layout/vList6"/>
    <dgm:cxn modelId="{8B8818B2-8AF4-44D8-BE9D-4D773C25575D}" type="presOf" srcId="{106C159A-3CB4-42CB-B439-B5A8545DCEC1}" destId="{EAD0AD88-404A-44C8-8253-A9779808D8A5}" srcOrd="0" destOrd="0" presId="urn:microsoft.com/office/officeart/2005/8/layout/vList6"/>
    <dgm:cxn modelId="{BBC6BBE4-2201-41D8-B0CB-F51F0A632D91}" srcId="{106C159A-3CB4-42CB-B439-B5A8545DCEC1}" destId="{1416A2AC-5A9F-4213-968B-543EC8907075}" srcOrd="0" destOrd="0" parTransId="{B55A4C1F-C050-4C72-8621-29A435C91442}" sibTransId="{4C2D030F-8541-49A0-A1AC-CCB0CB1348EF}"/>
    <dgm:cxn modelId="{12F814F2-4C55-406D-967C-805BA0276133}" srcId="{3807090D-F3DE-4D85-9BCD-42272045E33C}" destId="{106C159A-3CB4-42CB-B439-B5A8545DCEC1}" srcOrd="1" destOrd="0" parTransId="{BEB872E8-5F38-4A83-839D-7E087FFB322C}" sibTransId="{A8ABBC12-A163-43A8-9353-2F252F73B86F}"/>
    <dgm:cxn modelId="{49C2B254-890E-48C9-B480-C1845F1D8CAB}" srcId="{106C159A-3CB4-42CB-B439-B5A8545DCEC1}" destId="{7C424226-6997-456E-9550-3571F5DCB296}" srcOrd="1" destOrd="0" parTransId="{488093DC-685C-4E90-AF7A-C75353CE2B64}" sibTransId="{345AAD99-3A93-4DB8-8C6C-97D1A6868123}"/>
    <dgm:cxn modelId="{5327D44A-CDEA-4ED4-9B62-60031983218C}" srcId="{C5933E4E-E2DE-407D-91A5-5050649C2E1D}" destId="{780C3C10-5311-4B8B-8CE7-E53F1B81106F}" srcOrd="0" destOrd="0" parTransId="{7E2BE858-9434-4C9A-9AC2-996421785BAB}" sibTransId="{C5590392-05AF-4E7A-822F-F6EBBB32FB28}"/>
    <dgm:cxn modelId="{91EBB9BF-1DE1-4F43-A5B4-91A07574BB7B}" type="presOf" srcId="{780C3C10-5311-4B8B-8CE7-E53F1B81106F}" destId="{2FDBFF73-35EA-4B76-8098-D524B7E78787}" srcOrd="0" destOrd="0" presId="urn:microsoft.com/office/officeart/2005/8/layout/vList6"/>
    <dgm:cxn modelId="{A5A70DCE-4112-49F7-BC3C-B68EE79CEB88}" srcId="{3807090D-F3DE-4D85-9BCD-42272045E33C}" destId="{C5933E4E-E2DE-407D-91A5-5050649C2E1D}" srcOrd="0" destOrd="0" parTransId="{CF52B59C-3205-4AF9-B5B5-434788EE9E21}" sibTransId="{A24BF93E-3626-4E48-AFF8-121DDA9F1D4B}"/>
    <dgm:cxn modelId="{7A4C2EE0-7E43-41E8-9151-C7CA3657DC8F}" type="presOf" srcId="{7C424226-6997-456E-9550-3571F5DCB296}" destId="{FB86942E-1367-417D-9EE3-84CAE936681C}" srcOrd="0" destOrd="1" presId="urn:microsoft.com/office/officeart/2005/8/layout/vList6"/>
    <dgm:cxn modelId="{A7A184F1-5518-4467-8055-BF1785766840}" srcId="{C5933E4E-E2DE-407D-91A5-5050649C2E1D}" destId="{13B29949-8598-4F38-8BB2-C531BD42E371}" srcOrd="1" destOrd="0" parTransId="{748FA3D6-301F-4224-ADA7-1B4BF9C09C27}" sibTransId="{36E1F414-4B62-4C65-9E5E-CF92E12FF8DC}"/>
    <dgm:cxn modelId="{4C35A324-62BE-4EA7-9191-CB9FCAD3D7F6}" type="presOf" srcId="{13B29949-8598-4F38-8BB2-C531BD42E371}" destId="{2FDBFF73-35EA-4B76-8098-D524B7E78787}" srcOrd="0" destOrd="1" presId="urn:microsoft.com/office/officeart/2005/8/layout/vList6"/>
    <dgm:cxn modelId="{736F5871-29E8-4215-B9BA-91FE69671630}" type="presOf" srcId="{1416A2AC-5A9F-4213-968B-543EC8907075}" destId="{FB86942E-1367-417D-9EE3-84CAE936681C}" srcOrd="0" destOrd="0" presId="urn:microsoft.com/office/officeart/2005/8/layout/vList6"/>
    <dgm:cxn modelId="{43F3EB38-F75A-45CB-8F87-84551CFC3426}" type="presOf" srcId="{C5933E4E-E2DE-407D-91A5-5050649C2E1D}" destId="{B8D05528-A76E-4D41-A26E-7F89F14645C8}" srcOrd="0" destOrd="0" presId="urn:microsoft.com/office/officeart/2005/8/layout/vList6"/>
    <dgm:cxn modelId="{67E5CD57-624B-4330-A963-EEC796CB5195}" type="presParOf" srcId="{521A7B81-6DE7-4351-9C7B-6EB25317DEE9}" destId="{84ED13FF-1FCF-48D8-B016-7AEB6BACD43F}" srcOrd="0" destOrd="0" presId="urn:microsoft.com/office/officeart/2005/8/layout/vList6"/>
    <dgm:cxn modelId="{ED6903DF-D739-4271-A228-5D104DB5665F}" type="presParOf" srcId="{84ED13FF-1FCF-48D8-B016-7AEB6BACD43F}" destId="{B8D05528-A76E-4D41-A26E-7F89F14645C8}" srcOrd="0" destOrd="0" presId="urn:microsoft.com/office/officeart/2005/8/layout/vList6"/>
    <dgm:cxn modelId="{4890AD76-B0C4-4E98-AC39-978D789A8007}" type="presParOf" srcId="{84ED13FF-1FCF-48D8-B016-7AEB6BACD43F}" destId="{2FDBFF73-35EA-4B76-8098-D524B7E78787}" srcOrd="1" destOrd="0" presId="urn:microsoft.com/office/officeart/2005/8/layout/vList6"/>
    <dgm:cxn modelId="{7797B067-7316-4D94-8A59-6F0346D475F1}" type="presParOf" srcId="{521A7B81-6DE7-4351-9C7B-6EB25317DEE9}" destId="{9A82583C-9848-479D-88BF-FFC0596E5134}" srcOrd="1" destOrd="0" presId="urn:microsoft.com/office/officeart/2005/8/layout/vList6"/>
    <dgm:cxn modelId="{F89030A9-B2F3-4538-9DB5-C2D6483BBF82}" type="presParOf" srcId="{521A7B81-6DE7-4351-9C7B-6EB25317DEE9}" destId="{FC9DAC02-593C-4FB8-BA2D-78DF14D7AE10}" srcOrd="2" destOrd="0" presId="urn:microsoft.com/office/officeart/2005/8/layout/vList6"/>
    <dgm:cxn modelId="{A2BE163C-D101-4A66-9477-B91EA624CBF1}" type="presParOf" srcId="{FC9DAC02-593C-4FB8-BA2D-78DF14D7AE10}" destId="{EAD0AD88-404A-44C8-8253-A9779808D8A5}" srcOrd="0" destOrd="0" presId="urn:microsoft.com/office/officeart/2005/8/layout/vList6"/>
    <dgm:cxn modelId="{D0DF5865-AF82-43AA-93B6-9D989C2894F7}" type="presParOf" srcId="{FC9DAC02-593C-4FB8-BA2D-78DF14D7AE10}" destId="{FB86942E-1367-417D-9EE3-84CAE936681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BFF73-35EA-4B76-8098-D524B7E78787}">
      <dsp:nvSpPr>
        <dsp:cNvPr id="0" name=""/>
        <dsp:cNvSpPr/>
      </dsp:nvSpPr>
      <dsp:spPr>
        <a:xfrm>
          <a:off x="3962400" y="1558"/>
          <a:ext cx="5943600" cy="19589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/>
            <a:t>Leptospira</a:t>
          </a:r>
          <a:r>
            <a:rPr lang="en-GB" sz="2400" kern="1200" dirty="0" smtClean="0"/>
            <a:t> proliferate and disseminate throughout the body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With an acute onset of fever with chills and rigours, headache, myalgia, nausea, vomiting and conjunctival suffusion</a:t>
          </a:r>
          <a:endParaRPr lang="en-US" sz="2400" kern="1200" dirty="0"/>
        </a:p>
      </dsp:txBody>
      <dsp:txXfrm>
        <a:off x="3962400" y="246427"/>
        <a:ext cx="5208994" cy="1469212"/>
      </dsp:txXfrm>
    </dsp:sp>
    <dsp:sp modelId="{B8D05528-A76E-4D41-A26E-7F89F14645C8}">
      <dsp:nvSpPr>
        <dsp:cNvPr id="0" name=""/>
        <dsp:cNvSpPr/>
      </dsp:nvSpPr>
      <dsp:spPr>
        <a:xfrm>
          <a:off x="0" y="43127"/>
          <a:ext cx="3962400" cy="1958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>
              <a:solidFill>
                <a:schemeClr val="bg2">
                  <a:lumMod val="50000"/>
                </a:schemeClr>
              </a:solidFill>
            </a:rPr>
            <a:t>Initial </a:t>
          </a:r>
          <a:r>
            <a:rPr lang="en-GB" sz="3600" kern="1200" dirty="0" err="1" smtClean="0">
              <a:solidFill>
                <a:schemeClr val="bg2">
                  <a:lumMod val="50000"/>
                </a:schemeClr>
              </a:solidFill>
            </a:rPr>
            <a:t>Bacteraemic</a:t>
          </a:r>
          <a:r>
            <a:rPr lang="en-GB" sz="3600" kern="1200" dirty="0" smtClean="0">
              <a:solidFill>
                <a:schemeClr val="bg2">
                  <a:lumMod val="50000"/>
                </a:schemeClr>
              </a:solidFill>
            </a:rPr>
            <a:t> phase</a:t>
          </a:r>
          <a:endParaRPr lang="en-US" sz="36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95628" y="138755"/>
        <a:ext cx="3771144" cy="1767694"/>
      </dsp:txXfrm>
    </dsp:sp>
    <dsp:sp modelId="{FB86942E-1367-417D-9EE3-84CAE936681C}">
      <dsp:nvSpPr>
        <dsp:cNvPr id="0" name=""/>
        <dsp:cNvSpPr/>
      </dsp:nvSpPr>
      <dsp:spPr>
        <a:xfrm>
          <a:off x="3963367" y="2156403"/>
          <a:ext cx="5937795" cy="23447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/>
            <a:t>Leptospira</a:t>
          </a:r>
          <a:r>
            <a:rPr lang="en-GB" sz="2400" kern="1200" dirty="0" smtClean="0"/>
            <a:t> are cleared but the tissue damage continues with fever and other constitutional symptoms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Development of oliguria, jaundice, </a:t>
          </a:r>
          <a:r>
            <a:rPr lang="en-GB" sz="2400" kern="1200" dirty="0" err="1" smtClean="0"/>
            <a:t>meningism</a:t>
          </a:r>
          <a:r>
            <a:rPr lang="en-GB" sz="2400" kern="1200" dirty="0" smtClean="0"/>
            <a:t>, haemorrhage, shock, pulmonary involvement and myocarditis</a:t>
          </a:r>
          <a:endParaRPr lang="en-US" sz="2400" kern="1200" dirty="0"/>
        </a:p>
      </dsp:txBody>
      <dsp:txXfrm>
        <a:off x="3963367" y="2449499"/>
        <a:ext cx="5058508" cy="1758573"/>
      </dsp:txXfrm>
    </dsp:sp>
    <dsp:sp modelId="{EAD0AD88-404A-44C8-8253-A9779808D8A5}">
      <dsp:nvSpPr>
        <dsp:cNvPr id="0" name=""/>
        <dsp:cNvSpPr/>
      </dsp:nvSpPr>
      <dsp:spPr>
        <a:xfrm>
          <a:off x="4836" y="2266173"/>
          <a:ext cx="3958530" cy="1958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>
              <a:solidFill>
                <a:schemeClr val="bg2">
                  <a:lumMod val="50000"/>
                </a:schemeClr>
              </a:solidFill>
            </a:rPr>
            <a:t>Immune phase</a:t>
          </a:r>
          <a:endParaRPr lang="en-US" sz="4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0464" y="2361801"/>
        <a:ext cx="3767274" cy="1767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8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84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02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8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2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8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1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3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3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2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0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3D587-AF3D-4703-A042-80E1E1B4E35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D589-D8D3-4F20-8E8E-3494F97A2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3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009466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>
                <a:solidFill>
                  <a:schemeClr val="bg2">
                    <a:lumMod val="50000"/>
                  </a:schemeClr>
                </a:solidFill>
              </a:rPr>
              <a:t>Prevention and Control of Leptospirosis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049486"/>
            <a:ext cx="9905999" cy="17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Dr.W.I.U </a:t>
            </a:r>
            <a:r>
              <a:rPr lang="en-GB" sz="2800" dirty="0" err="1" smtClean="0">
                <a:solidFill>
                  <a:schemeClr val="bg2">
                    <a:lumMod val="50000"/>
                  </a:schemeClr>
                </a:solidFill>
              </a:rPr>
              <a:t>Jayawickrama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Senior Registrar (Community Medicine)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1737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Treatment of leptospirosis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56509"/>
            <a:ext cx="9905999" cy="3934692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Potentially serious but treatable disease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Treatment with effective antibiotics –initiate as soon as the disease is suspected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Should not wait for the investigation results, serological test becomes positive about a week after the onset of disease, culture takes weeks to become positive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Supportive care with strict attention to fluid and electrolyte balance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Dialysis is indicated in renal failure 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3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8718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Epidemiology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2545"/>
            <a:ext cx="9905999" cy="4128656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First confirmed leptospirosis case in 1953 in Sri Lanka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Significant increase in reporting and identifying cases over last few decades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Largest outbreak of leptospirosis in 2008 with 7423 suspected cases and 204 deaths</a:t>
            </a:r>
          </a:p>
          <a:p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6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1009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Epidemiology (Cases reported in 2018)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643607"/>
              </p:ext>
            </p:extLst>
          </p:nvPr>
        </p:nvGraphicFramePr>
        <p:xfrm>
          <a:off x="2535382" y="1549294"/>
          <a:ext cx="7334393" cy="4565904"/>
        </p:xfrm>
        <a:graphic>
          <a:graphicData uri="http://schemas.openxmlformats.org/drawingml/2006/table">
            <a:tbl>
              <a:tblPr firstRow="1" firstCol="1" bandRow="1"/>
              <a:tblGrid>
                <a:gridCol w="3570691">
                  <a:extLst>
                    <a:ext uri="{9D8B030D-6E8A-4147-A177-3AD203B41FA5}">
                      <a16:colId xmlns:a16="http://schemas.microsoft.com/office/drawing/2014/main" val="4052827275"/>
                    </a:ext>
                  </a:extLst>
                </a:gridCol>
                <a:gridCol w="3763702">
                  <a:extLst>
                    <a:ext uri="{9D8B030D-6E8A-4147-A177-3AD203B41FA5}">
                      <a16:colId xmlns:a16="http://schemas.microsoft.com/office/drawing/2014/main" val="2451274945"/>
                    </a:ext>
                  </a:extLst>
                </a:gridCol>
              </a:tblGrid>
              <a:tr h="3118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Month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No. of cases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825553"/>
                  </a:ext>
                </a:extLst>
              </a:tr>
              <a:tr h="292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January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365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22072"/>
                  </a:ext>
                </a:extLst>
              </a:tr>
              <a:tr h="292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February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206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821070"/>
                  </a:ext>
                </a:extLst>
              </a:tr>
              <a:tr h="292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March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367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531804"/>
                  </a:ext>
                </a:extLst>
              </a:tr>
              <a:tr h="292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April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392255"/>
                  </a:ext>
                </a:extLst>
              </a:tr>
              <a:tr h="292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May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378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875286"/>
                  </a:ext>
                </a:extLst>
              </a:tr>
              <a:tr h="292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June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444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503844"/>
                  </a:ext>
                </a:extLst>
              </a:tr>
              <a:tr h="292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July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463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40661"/>
                  </a:ext>
                </a:extLst>
              </a:tr>
              <a:tr h="292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August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349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213684"/>
                  </a:ext>
                </a:extLst>
              </a:tr>
              <a:tr h="292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September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337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0431"/>
                  </a:ext>
                </a:extLst>
              </a:tr>
              <a:tr h="292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October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841586"/>
                  </a:ext>
                </a:extLst>
              </a:tr>
              <a:tr h="292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November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958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553223"/>
                  </a:ext>
                </a:extLst>
              </a:tr>
              <a:tr h="292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December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677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44843"/>
                  </a:ext>
                </a:extLst>
              </a:tr>
              <a:tr h="292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TOTAL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5256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4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8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Epidemiology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29640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Leptospirosis is endemic in Sri Lanka with occasional outbreaks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Highly endemic areas are Colombo, </a:t>
            </a:r>
            <a:r>
              <a:rPr lang="en-GB" sz="2800" dirty="0" err="1" smtClean="0">
                <a:solidFill>
                  <a:schemeClr val="bg2">
                    <a:lumMod val="50000"/>
                  </a:schemeClr>
                </a:solidFill>
              </a:rPr>
              <a:t>Gampaha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GB" sz="2800" dirty="0" err="1" smtClean="0">
                <a:solidFill>
                  <a:schemeClr val="bg2">
                    <a:lumMod val="50000"/>
                  </a:schemeClr>
                </a:solidFill>
              </a:rPr>
              <a:t>Matale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GB" sz="2800" dirty="0" err="1" smtClean="0">
                <a:solidFill>
                  <a:schemeClr val="bg2">
                    <a:lumMod val="50000"/>
                  </a:schemeClr>
                </a:solidFill>
              </a:rPr>
              <a:t>Kurunegala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GB" sz="2800" dirty="0" err="1" smtClean="0">
                <a:solidFill>
                  <a:schemeClr val="bg2">
                    <a:lumMod val="50000"/>
                  </a:schemeClr>
                </a:solidFill>
              </a:rPr>
              <a:t>Kalutara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Overcrowded with agricultural communities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Changing weather and environmental factors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Two peaks in disease incidence: smaller one during March-May and larger one during October- December                         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urved Right Arrow 3"/>
          <p:cNvSpPr/>
          <p:nvPr/>
        </p:nvSpPr>
        <p:spPr>
          <a:xfrm>
            <a:off x="3089564" y="3920836"/>
            <a:ext cx="845127" cy="609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2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3236"/>
            <a:ext cx="9905998" cy="70657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Epidemiology (district distribution in 2018)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693010"/>
              </p:ext>
            </p:extLst>
          </p:nvPr>
        </p:nvGraphicFramePr>
        <p:xfrm>
          <a:off x="2618509" y="969813"/>
          <a:ext cx="6483927" cy="5888176"/>
        </p:xfrm>
        <a:graphic>
          <a:graphicData uri="http://schemas.openxmlformats.org/drawingml/2006/table">
            <a:tbl>
              <a:tblPr firstRow="1" firstCol="1" bandRow="1"/>
              <a:tblGrid>
                <a:gridCol w="3930370">
                  <a:extLst>
                    <a:ext uri="{9D8B030D-6E8A-4147-A177-3AD203B41FA5}">
                      <a16:colId xmlns:a16="http://schemas.microsoft.com/office/drawing/2014/main" val="1666509430"/>
                    </a:ext>
                  </a:extLst>
                </a:gridCol>
                <a:gridCol w="2553557">
                  <a:extLst>
                    <a:ext uri="{9D8B030D-6E8A-4147-A177-3AD203B41FA5}">
                      <a16:colId xmlns:a16="http://schemas.microsoft.com/office/drawing/2014/main" val="2696639997"/>
                    </a:ext>
                  </a:extLst>
                </a:gridCol>
              </a:tblGrid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RDHS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Total Cases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567268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Colombo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241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96093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Gampaha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233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85855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Kalutara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712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432118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Kandy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124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62673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Matale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119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835698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Nuwara</a:t>
                      </a:r>
                      <a:r>
                        <a:rPr lang="en-US" sz="8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Eliya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 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28428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Galle</a:t>
                      </a:r>
                      <a:endParaRPr lang="en-US" sz="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436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461514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Hambantota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93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29009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Matara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292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763269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Jaffna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22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678467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Kilinochchi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13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657809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Mannar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  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23158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Vavuniya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52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900111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Mulativu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22848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Batticaloa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63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31509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Ampara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71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48851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Trincomalee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64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8601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Kurunegala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379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03842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Puttalam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59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216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Anuradhapura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251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484606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Polonnaruwa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192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27810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Badulla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189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83073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Moneragala</a:t>
                      </a:r>
                      <a:endParaRPr lang="en-US" sz="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422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123742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Ratnapura</a:t>
                      </a:r>
                      <a:endParaRPr lang="en-US" sz="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777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0088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Kegalle</a:t>
                      </a:r>
                      <a:endParaRPr lang="en-US" sz="8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368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081541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Kalmunai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 15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960607"/>
                  </a:ext>
                </a:extLst>
              </a:tr>
              <a:tr h="210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4679" marR="14679" marT="14679" marB="146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                 </a:t>
                      </a:r>
                      <a:r>
                        <a:rPr lang="en-GB" sz="800" b="1" dirty="0" smtClean="0">
                          <a:solidFill>
                            <a:srgbClr val="222A35"/>
                          </a:solidFill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                       5256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340" marR="7340" marT="7340" marB="7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18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7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6364"/>
            <a:ext cx="9905998" cy="955963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Surveillance of Leptospirosis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4109"/>
            <a:ext cx="9905999" cy="40870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759" t="12924" r="34715" b="52456"/>
          <a:stretch/>
        </p:blipFill>
        <p:spPr>
          <a:xfrm>
            <a:off x="2493818" y="1056868"/>
            <a:ext cx="8606223" cy="54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513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36073"/>
            <a:ext cx="9905999" cy="46551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496" t="48011" r="35570" b="28714"/>
          <a:stretch/>
        </p:blipFill>
        <p:spPr>
          <a:xfrm>
            <a:off x="1129144" y="950494"/>
            <a:ext cx="10618621" cy="46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298" t="11169" r="37741" b="57603"/>
          <a:stretch/>
        </p:blipFill>
        <p:spPr>
          <a:xfrm>
            <a:off x="806116" y="96253"/>
            <a:ext cx="10563726" cy="66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3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298" t="41229" r="37347" b="12455"/>
          <a:stretch/>
        </p:blipFill>
        <p:spPr>
          <a:xfrm>
            <a:off x="2237874" y="170006"/>
            <a:ext cx="7279106" cy="66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36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627" t="15497" r="33728" b="53041"/>
          <a:stretch/>
        </p:blipFill>
        <p:spPr>
          <a:xfrm>
            <a:off x="240631" y="0"/>
            <a:ext cx="11827042" cy="66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9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1737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90255"/>
            <a:ext cx="9905999" cy="4100946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Worldwide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z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oonotic infection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Emerging infectious disease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Greater incidence in tropical and subtropical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regions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Often peaks seasonally, sometimes in outbreaks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Often linked to climate changes, poor urban slum communities, occupation or recreational activities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838" t="47310" r="34715" b="13509"/>
          <a:stretch/>
        </p:blipFill>
        <p:spPr>
          <a:xfrm>
            <a:off x="1118937" y="0"/>
            <a:ext cx="9697453" cy="67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0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232" t="13743" r="37478" b="54327"/>
          <a:stretch/>
        </p:blipFill>
        <p:spPr>
          <a:xfrm>
            <a:off x="1755517" y="762000"/>
            <a:ext cx="8410073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153" t="53976" r="35570" b="10000"/>
          <a:stretch/>
        </p:blipFill>
        <p:spPr>
          <a:xfrm>
            <a:off x="1395662" y="168441"/>
            <a:ext cx="9228221" cy="63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72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759" t="20409" r="34649" b="61346"/>
          <a:stretch/>
        </p:blipFill>
        <p:spPr>
          <a:xfrm>
            <a:off x="276726" y="745958"/>
            <a:ext cx="11718758" cy="393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79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798" t="17602" r="37478" b="18187"/>
          <a:stretch/>
        </p:blipFill>
        <p:spPr>
          <a:xfrm>
            <a:off x="3681662" y="96252"/>
            <a:ext cx="4704349" cy="6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5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864" t="16550" r="35767" b="24503"/>
          <a:stretch/>
        </p:blipFill>
        <p:spPr>
          <a:xfrm>
            <a:off x="3693695" y="397041"/>
            <a:ext cx="5005138" cy="606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71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5591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Prevention and control of leptospirosis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4217"/>
            <a:ext cx="9905999" cy="454429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bg2">
                    <a:lumMod val="50000"/>
                  </a:schemeClr>
                </a:solidFill>
              </a:rPr>
              <a:t>Primary Prevention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Knowledge, awareness and behaviour of people are key essential components 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Increased awareness of the disease among high risk groups, health care providers and even among general public 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             early treatment seeking behaviour and early diagnosis</a:t>
            </a:r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urved Right Arrow 3"/>
          <p:cNvSpPr/>
          <p:nvPr/>
        </p:nvSpPr>
        <p:spPr>
          <a:xfrm>
            <a:off x="1413164" y="4835236"/>
            <a:ext cx="817418" cy="7481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293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3700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18518"/>
            <a:ext cx="9905999" cy="586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>
                <a:solidFill>
                  <a:schemeClr val="bg2">
                    <a:lumMod val="50000"/>
                  </a:schemeClr>
                </a:solidFill>
              </a:rPr>
              <a:t>Environmental Measures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To prevent illness, prevent contamination of living, working and recreational areas by urine of infected animals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Control rodent populations in areas of human habitation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Domestic animal owners should take necessary precautions to minimize their animal’s potential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Avoid contact with wildlife (E.g., do not feed pets outside or allow animals to roam unsupervised)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Do not allow animals to urinate in or near ponds or pools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18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46909"/>
            <a:ext cx="9905999" cy="4544292"/>
          </a:xfrm>
        </p:spPr>
        <p:txBody>
          <a:bodyPr>
            <a:normAutofit fontScale="85000" lnSpcReduction="20000"/>
          </a:bodyPr>
          <a:lstStyle/>
          <a:p>
            <a:r>
              <a:rPr lang="en-GB" sz="3200" dirty="0" smtClean="0">
                <a:solidFill>
                  <a:schemeClr val="bg2">
                    <a:lumMod val="50000"/>
                  </a:schemeClr>
                </a:solidFill>
              </a:rPr>
              <a:t>Removal of rubbish and keeping areas around human habitation clean to control rodents</a:t>
            </a:r>
          </a:p>
          <a:p>
            <a:r>
              <a:rPr lang="en-GB" sz="3200" dirty="0" smtClean="0">
                <a:solidFill>
                  <a:schemeClr val="bg2">
                    <a:lumMod val="50000"/>
                  </a:schemeClr>
                </a:solidFill>
              </a:rPr>
              <a:t>Keep animals away from gardens, play grounds, sand boxes and other places where children play</a:t>
            </a:r>
          </a:p>
          <a:p>
            <a:r>
              <a:rPr lang="en-GB" sz="3200" dirty="0" smtClean="0">
                <a:solidFill>
                  <a:schemeClr val="bg2">
                    <a:lumMod val="50000"/>
                  </a:schemeClr>
                </a:solidFill>
              </a:rPr>
              <a:t>Wear appropriate protective clothing, knee-high boots, gloves </a:t>
            </a:r>
            <a:r>
              <a:rPr lang="en-GB" sz="3200" dirty="0" err="1" smtClean="0">
                <a:solidFill>
                  <a:schemeClr val="bg2">
                    <a:lumMod val="50000"/>
                  </a:schemeClr>
                </a:solidFill>
              </a:rPr>
              <a:t>etc</a:t>
            </a:r>
            <a:r>
              <a:rPr lang="en-GB" sz="3200" dirty="0" smtClean="0">
                <a:solidFill>
                  <a:schemeClr val="bg2">
                    <a:lumMod val="50000"/>
                  </a:schemeClr>
                </a:solidFill>
              </a:rPr>
              <a:t> and wounds cover with waterproof dressing to high risk occupational groups</a:t>
            </a:r>
          </a:p>
          <a:p>
            <a:r>
              <a:rPr lang="en-GB" sz="3200" dirty="0" smtClean="0">
                <a:solidFill>
                  <a:schemeClr val="bg2">
                    <a:lumMod val="50000"/>
                  </a:schemeClr>
                </a:solidFill>
              </a:rPr>
              <a:t>Use boiled water</a:t>
            </a:r>
          </a:p>
          <a:p>
            <a:r>
              <a:rPr lang="en-GB" sz="3200" dirty="0" smtClean="0">
                <a:solidFill>
                  <a:schemeClr val="bg2">
                    <a:lumMod val="50000"/>
                  </a:schemeClr>
                </a:solidFill>
              </a:rPr>
              <a:t>Avoid walking in flood water</a:t>
            </a:r>
          </a:p>
          <a:p>
            <a:pPr marL="0" indent="0">
              <a:buNone/>
            </a:pPr>
            <a:endParaRPr lang="en-GB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68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9588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14400"/>
            <a:ext cx="9905999" cy="4876801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Chemo prophylaxis: Doxycycline can prevent leptospirosis, if given before and during exposure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Sri Lankan national programme of Leptospirosis focuses on both </a:t>
            </a:r>
            <a:r>
              <a:rPr lang="en-GB" sz="2800" dirty="0" smtClean="0">
                <a:solidFill>
                  <a:srgbClr val="FF0000"/>
                </a:solidFill>
              </a:rPr>
              <a:t>reduction of incidence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as well as </a:t>
            </a:r>
            <a:r>
              <a:rPr lang="en-GB" sz="2800" dirty="0" smtClean="0">
                <a:solidFill>
                  <a:srgbClr val="FF0000"/>
                </a:solidFill>
              </a:rPr>
              <a:t>case fatality rate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(CFR) of leptospirosis and </a:t>
            </a:r>
            <a:r>
              <a:rPr lang="en-GB" sz="2800" dirty="0" smtClean="0">
                <a:solidFill>
                  <a:srgbClr val="FF0000"/>
                </a:solidFill>
              </a:rPr>
              <a:t>outbreak prevention.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Strengthening </a:t>
            </a:r>
            <a:r>
              <a:rPr lang="en-GB" sz="2800" dirty="0" smtClean="0">
                <a:solidFill>
                  <a:srgbClr val="FF0000"/>
                </a:solidFill>
              </a:rPr>
              <a:t>surveillance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 specially during paddy cultivation season and improving </a:t>
            </a:r>
            <a:r>
              <a:rPr lang="en-GB" sz="2800" dirty="0" smtClean="0">
                <a:solidFill>
                  <a:srgbClr val="FF0000"/>
                </a:solidFill>
              </a:rPr>
              <a:t>inter-sectoral coordination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with other key sectors such as agriculture, irrigation and animal husbandry at MOH level.</a:t>
            </a:r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8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bg2">
                    <a:lumMod val="50000"/>
                  </a:schemeClr>
                </a:solidFill>
              </a:rPr>
              <a:t>Introduction (Cont.)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Clinical course in humans: ranges from mild to lethal with a broad spectrum of symptoms and clinical signs (subclinical infection to multi-organ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failure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with high mortality)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Transmitted through mud or water contaminated by the urine of infected animals (rodents, livestock, domestic animals and wild mammals)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1" y="1603567"/>
            <a:ext cx="6090112" cy="4561706"/>
          </a:xfrm>
        </p:spPr>
      </p:pic>
    </p:spTree>
    <p:extLst>
      <p:ext uri="{BB962C8B-B14F-4D97-AF65-F5344CB8AC3E}">
        <p14:creationId xmlns:p14="http://schemas.microsoft.com/office/powerpoint/2010/main" val="218329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Causal agent and main modes of transmission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5" y="2097088"/>
            <a:ext cx="9897484" cy="3985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Causal agent: Pathogenic </a:t>
            </a:r>
            <a:r>
              <a:rPr lang="en-GB" sz="2800" dirty="0" err="1" smtClean="0">
                <a:solidFill>
                  <a:schemeClr val="bg2">
                    <a:lumMod val="50000"/>
                  </a:schemeClr>
                </a:solidFill>
              </a:rPr>
              <a:t>Leptospires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, belong to the genus </a:t>
            </a:r>
            <a:r>
              <a:rPr lang="en-GB" sz="2800" dirty="0" err="1" smtClean="0">
                <a:solidFill>
                  <a:schemeClr val="bg2">
                    <a:lumMod val="50000"/>
                  </a:schemeClr>
                </a:solidFill>
              </a:rPr>
              <a:t>Leptospira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 (Long corkscrew-shaped bacteria)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404723"/>
            <a:ext cx="4547321" cy="26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984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43891"/>
            <a:ext cx="9905999" cy="444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Main modes of transmission: 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Feral and domestic animals constitute the reservoir of the agent,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 transmitted through contact of mucous membranes or (broken) skin with water (swimming or immersion), moist soil or vegetation contaminated with the urine of infected animals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Occasional infection through ingestion/inhalation of food, droplet aerosols of fluids contaminated by urine </a:t>
            </a:r>
          </a:p>
          <a:p>
            <a:pPr marL="0" indent="0">
              <a:buNone/>
            </a:pPr>
            <a:endParaRPr lang="en-GB" sz="28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2359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80" y="493827"/>
            <a:ext cx="5456283" cy="5985164"/>
          </a:xfrm>
        </p:spPr>
      </p:pic>
      <p:sp>
        <p:nvSpPr>
          <p:cNvPr id="5" name="TextBox 4"/>
          <p:cNvSpPr txBox="1"/>
          <p:nvPr/>
        </p:nvSpPr>
        <p:spPr>
          <a:xfrm>
            <a:off x="6844147" y="4862945"/>
            <a:ext cx="509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2">
                    <a:lumMod val="50000"/>
                  </a:schemeClr>
                </a:solidFill>
              </a:rPr>
              <a:t>Source: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://wiki.ggc.edu/wiki/Leptospirosis_Fall_%2713</a:t>
            </a:r>
          </a:p>
        </p:txBody>
      </p:sp>
    </p:spTree>
    <p:extLst>
      <p:ext uri="{BB962C8B-B14F-4D97-AF65-F5344CB8AC3E}">
        <p14:creationId xmlns:p14="http://schemas.microsoft.com/office/powerpoint/2010/main" val="5748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9588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39091"/>
            <a:ext cx="9905999" cy="5223164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2">
                    <a:lumMod val="50000"/>
                  </a:schemeClr>
                </a:solidFill>
              </a:rPr>
              <a:t>Incubation period usually 5-14 days, with a range of 2-30 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days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Most infections –asymptomatic or mimic mild flu like illness –unnoticed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Small number of cases- severe form of illness with multi-organ failure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64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Clinical presentation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550076"/>
              </p:ext>
            </p:extLst>
          </p:nvPr>
        </p:nvGraphicFramePr>
        <p:xfrm>
          <a:off x="1141413" y="1676399"/>
          <a:ext cx="9906000" cy="450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2464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Diagnosis of leptospirosis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0982"/>
            <a:ext cx="9905999" cy="4433453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Knowledge of local epidemiology, varied clinical presentation and high index of suspicion (history of occupational and recreational exposure) are essential to make a diagnosis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Confirmatory diagnosis: detecting antibodies e.g. Microscopic Agglutination Test (MAT)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PCR test and culture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Simple Investigations: UFR (albumin 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+) / FBC (</a:t>
            </a:r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</a:rPr>
              <a:t>polymorpholeucocytosis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Identifying </a:t>
            </a:r>
            <a:r>
              <a:rPr lang="en-GB" sz="2800" dirty="0" err="1" smtClean="0">
                <a:solidFill>
                  <a:schemeClr val="bg2">
                    <a:lumMod val="50000"/>
                  </a:schemeClr>
                </a:solidFill>
              </a:rPr>
              <a:t>serovars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</a:rPr>
              <a:t> (serotyping) – costly, time consuming, not affecting the treatment</a:t>
            </a:r>
          </a:p>
          <a:p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663</TotalTime>
  <Words>869</Words>
  <Application>Microsoft Office PowerPoint</Application>
  <PresentationFormat>Widescreen</PresentationFormat>
  <Paragraphs>156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Helvetica</vt:lpstr>
      <vt:lpstr>Iskoola Pota</vt:lpstr>
      <vt:lpstr>Times New Roman</vt:lpstr>
      <vt:lpstr>Trebuchet MS</vt:lpstr>
      <vt:lpstr>Tw Cen MT</vt:lpstr>
      <vt:lpstr>Circuit</vt:lpstr>
      <vt:lpstr>Prevention and Control of Leptospirosis</vt:lpstr>
      <vt:lpstr>Introduction</vt:lpstr>
      <vt:lpstr>Introduction (Cont.)</vt:lpstr>
      <vt:lpstr>Causal agent and main modes of transmission</vt:lpstr>
      <vt:lpstr>PowerPoint Presentation</vt:lpstr>
      <vt:lpstr>PowerPoint Presentation</vt:lpstr>
      <vt:lpstr>PowerPoint Presentation</vt:lpstr>
      <vt:lpstr>Clinical presentation</vt:lpstr>
      <vt:lpstr>Diagnosis of leptospirosis</vt:lpstr>
      <vt:lpstr>Treatment of leptospirosis</vt:lpstr>
      <vt:lpstr>Epidemiology</vt:lpstr>
      <vt:lpstr>Epidemiology (Cases reported in 2018)</vt:lpstr>
      <vt:lpstr>Epidemiology</vt:lpstr>
      <vt:lpstr>Epidemiology (district distribution in 2018)</vt:lpstr>
      <vt:lpstr>Surveillance of Leptospirosis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 and control of leptospirosis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Prevention and Control of Leptospirosis</dc:title>
  <dc:creator>HP</dc:creator>
  <cp:lastModifiedBy>HP</cp:lastModifiedBy>
  <cp:revision>54</cp:revision>
  <dcterms:created xsi:type="dcterms:W3CDTF">2019-03-10T09:19:10Z</dcterms:created>
  <dcterms:modified xsi:type="dcterms:W3CDTF">2019-03-11T04:41:12Z</dcterms:modified>
</cp:coreProperties>
</file>