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A4F26-C68F-408D-90D0-77830CDF176D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3816B-FF08-43E3-9FFA-DCC968F7D7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xfrm>
            <a:off x="912906" y="4343912"/>
            <a:ext cx="5032190" cy="252944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564" name="Header Placeholder 3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63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8763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8763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8763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8763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defTabSz="87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defTabSz="87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defTabSz="87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defTabSz="87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GB" smtClean="0">
                <a:latin typeface="Arial Unicode MS" pitchFamily="34" charset="-128"/>
              </a:rPr>
              <a:t>World Health Organization</a:t>
            </a:r>
          </a:p>
        </p:txBody>
      </p:sp>
      <p:sp>
        <p:nvSpPr>
          <p:cNvPr id="66565" name="Date Placeholder 4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63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8763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8763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8763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8763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defTabSz="87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defTabSz="87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defTabSz="87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defTabSz="87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46C8DE3E-45AF-463D-9EE9-034E74C0A144}" type="datetime3">
              <a:rPr lang="en-GB" smtClean="0">
                <a:latin typeface="Arial Unicode MS" pitchFamily="34" charset="-128"/>
              </a:rPr>
              <a:pPr/>
              <a:t>23 June, 2019</a:t>
            </a:fld>
            <a:endParaRPr lang="en-GB" smtClean="0">
              <a:latin typeface="Arial Unicode MS" pitchFamily="34" charset="-128"/>
            </a:endParaRPr>
          </a:p>
        </p:txBody>
      </p:sp>
      <p:sp>
        <p:nvSpPr>
          <p:cNvPr id="665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63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8763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8763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8763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8763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defTabSz="87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defTabSz="87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defTabSz="87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defTabSz="876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B1B124E3-9F39-486F-BFDF-8FC39D9234B2}" type="slidenum">
              <a:rPr lang="en-GB" smtClean="0">
                <a:latin typeface="Arial Unicode MS" pitchFamily="34" charset="-128"/>
              </a:rPr>
              <a:pPr/>
              <a:t>20</a:t>
            </a:fld>
            <a:endParaRPr lang="en-GB" smtClean="0">
              <a:latin typeface="Arial Unicode MS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A8B7-1C32-40CE-9C6B-2CAC7C0280E1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0005-C01E-405E-AD75-5077B4F29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A8B7-1C32-40CE-9C6B-2CAC7C0280E1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0005-C01E-405E-AD75-5077B4F29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A8B7-1C32-40CE-9C6B-2CAC7C0280E1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0005-C01E-405E-AD75-5077B4F29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A8B7-1C32-40CE-9C6B-2CAC7C0280E1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0005-C01E-405E-AD75-5077B4F29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A8B7-1C32-40CE-9C6B-2CAC7C0280E1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0005-C01E-405E-AD75-5077B4F29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A8B7-1C32-40CE-9C6B-2CAC7C0280E1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0005-C01E-405E-AD75-5077B4F29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A8B7-1C32-40CE-9C6B-2CAC7C0280E1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0005-C01E-405E-AD75-5077B4F29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A8B7-1C32-40CE-9C6B-2CAC7C0280E1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0005-C01E-405E-AD75-5077B4F29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A8B7-1C32-40CE-9C6B-2CAC7C0280E1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0005-C01E-405E-AD75-5077B4F29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A8B7-1C32-40CE-9C6B-2CAC7C0280E1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0005-C01E-405E-AD75-5077B4F29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A8B7-1C32-40CE-9C6B-2CAC7C0280E1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0005-C01E-405E-AD75-5077B4F29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2A8B7-1C32-40CE-9C6B-2CAC7C0280E1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E0005-C01E-405E-AD75-5077B4F290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un.org/ga/search/view_doc.asp?symbol=A/RES/70/1&amp;Lang=E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Transitioning%20from%20the%20Millennium%20Development%20Goals%20to%20the%20Sustainable%20Development%20Goals.mp4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image" Target="../media/image31.jpeg"/><Relationship Id="rId18" Type="http://schemas.openxmlformats.org/officeDocument/2006/relationships/image" Target="../media/image36.jpe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12" Type="http://schemas.openxmlformats.org/officeDocument/2006/relationships/image" Target="../media/image30.jpeg"/><Relationship Id="rId17" Type="http://schemas.openxmlformats.org/officeDocument/2006/relationships/image" Target="../media/image35.jpeg"/><Relationship Id="rId2" Type="http://schemas.openxmlformats.org/officeDocument/2006/relationships/image" Target="../media/image20.jpeg"/><Relationship Id="rId16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11" Type="http://schemas.openxmlformats.org/officeDocument/2006/relationships/image" Target="../media/image29.jpeg"/><Relationship Id="rId5" Type="http://schemas.openxmlformats.org/officeDocument/2006/relationships/image" Target="../media/image23.jpeg"/><Relationship Id="rId15" Type="http://schemas.openxmlformats.org/officeDocument/2006/relationships/image" Target="../media/image33.jpeg"/><Relationship Id="rId10" Type="http://schemas.openxmlformats.org/officeDocument/2006/relationships/image" Target="../media/image28.jpeg"/><Relationship Id="rId19" Type="http://schemas.openxmlformats.org/officeDocument/2006/relationships/image" Target="../media/image37.jpeg"/><Relationship Id="rId4" Type="http://schemas.openxmlformats.org/officeDocument/2006/relationships/image" Target="../media/image22.jpeg"/><Relationship Id="rId9" Type="http://schemas.openxmlformats.org/officeDocument/2006/relationships/image" Target="../media/image27.jpeg"/><Relationship Id="rId14" Type="http://schemas.openxmlformats.org/officeDocument/2006/relationships/image" Target="../media/image3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Sustainable Development Goals (SDGs)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29428"/>
            <a:ext cx="7924800" cy="5885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Sustainable Development Goals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381000"/>
            <a:ext cx="83058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000" dirty="0">
                <a:solidFill>
                  <a:schemeClr val="tx2"/>
                </a:solidFill>
                <a:latin typeface="+mn-lt"/>
              </a:rPr>
              <a:t>Over the next </a:t>
            </a:r>
            <a:r>
              <a:rPr lang="en-US" sz="3000" dirty="0" smtClean="0">
                <a:solidFill>
                  <a:schemeClr val="tx2"/>
                </a:solidFill>
                <a:latin typeface="+mn-lt"/>
              </a:rPr>
              <a:t>15 </a:t>
            </a:r>
            <a:r>
              <a:rPr lang="en-US" sz="3000" dirty="0">
                <a:solidFill>
                  <a:schemeClr val="tx2"/>
                </a:solidFill>
                <a:latin typeface="+mn-lt"/>
              </a:rPr>
              <a:t>years, these new Goals will universally apply </a:t>
            </a:r>
            <a:r>
              <a:rPr lang="en-US" sz="3000" dirty="0" smtClean="0">
                <a:solidFill>
                  <a:schemeClr val="tx2"/>
                </a:solidFill>
                <a:latin typeface="+mn-lt"/>
              </a:rPr>
              <a:t>as </a:t>
            </a:r>
            <a:r>
              <a:rPr lang="en-US" sz="3000" dirty="0">
                <a:solidFill>
                  <a:schemeClr val="tx2"/>
                </a:solidFill>
                <a:latin typeface="+mn-lt"/>
              </a:rPr>
              <a:t>part of the </a:t>
            </a:r>
            <a:r>
              <a:rPr lang="en-US" sz="3000" dirty="0">
                <a:solidFill>
                  <a:schemeClr val="tx2"/>
                </a:solidFill>
                <a:latin typeface="+mn-lt"/>
                <a:hlinkClick r:id="rId2"/>
              </a:rPr>
              <a:t>2030 Agenda for Sustainable Development</a:t>
            </a:r>
            <a:r>
              <a:rPr lang="en-US" sz="3000" dirty="0">
                <a:solidFill>
                  <a:schemeClr val="tx2"/>
                </a:solidFill>
                <a:latin typeface="+mn-lt"/>
              </a:rPr>
              <a:t> </a:t>
            </a:r>
          </a:p>
          <a:p>
            <a:pPr algn="l"/>
            <a:endParaRPr lang="en-US" sz="3000" dirty="0">
              <a:solidFill>
                <a:schemeClr val="tx2"/>
              </a:solidFill>
              <a:latin typeface="+mn-lt"/>
            </a:endParaRPr>
          </a:p>
          <a:p>
            <a:pPr algn="l"/>
            <a:r>
              <a:rPr lang="en-US" sz="3000" dirty="0">
                <a:solidFill>
                  <a:schemeClr val="tx2"/>
                </a:solidFill>
                <a:latin typeface="+mn-lt"/>
              </a:rPr>
              <a:t>Countries will mobilize efforts to end all forms of poverty, fight inequalities and tackle climate </a:t>
            </a:r>
            <a:r>
              <a:rPr lang="en-US" sz="3000" dirty="0" smtClean="0">
                <a:solidFill>
                  <a:schemeClr val="tx2"/>
                </a:solidFill>
                <a:latin typeface="+mn-lt"/>
              </a:rPr>
              <a:t>change</a:t>
            </a:r>
          </a:p>
          <a:p>
            <a:pPr algn="l"/>
            <a:endParaRPr lang="en-US" sz="3000" dirty="0">
              <a:solidFill>
                <a:schemeClr val="tx2"/>
              </a:solidFill>
              <a:latin typeface="+mn-lt"/>
            </a:endParaRPr>
          </a:p>
          <a:p>
            <a:pPr algn="l"/>
            <a:r>
              <a:rPr lang="en-US" sz="3000" dirty="0">
                <a:solidFill>
                  <a:schemeClr val="tx2"/>
                </a:solidFill>
                <a:latin typeface="+mn-lt"/>
              </a:rPr>
              <a:t>SDG’s aim to build on the successes of </a:t>
            </a:r>
            <a:r>
              <a:rPr lang="en-US" sz="3000" dirty="0" smtClean="0">
                <a:solidFill>
                  <a:schemeClr val="tx2"/>
                </a:solidFill>
                <a:latin typeface="+mn-lt"/>
              </a:rPr>
              <a:t>the MDGs</a:t>
            </a:r>
          </a:p>
          <a:p>
            <a:r>
              <a:rPr lang="en-US" sz="2000" dirty="0" smtClean="0">
                <a:latin typeface="+mn-lt"/>
              </a:rPr>
              <a:t> 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19400" y="4267200"/>
            <a:ext cx="3516105" cy="236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408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65150" y="2362200"/>
            <a:ext cx="3702050" cy="1348582"/>
          </a:xfrm>
        </p:spPr>
        <p:txBody>
          <a:bodyPr rtlCol="0">
            <a:noAutofit/>
          </a:bodyPr>
          <a:lstStyle/>
          <a:p>
            <a:pPr marL="868680" lvl="1" indent="-283464" fontAlgn="auto">
              <a:spcBef>
                <a:spcPct val="8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End Poverty and Hunger</a:t>
            </a:r>
          </a:p>
          <a:p>
            <a:pPr marL="868680" lvl="1" indent="-283464" fontAlgn="auto">
              <a:spcBef>
                <a:spcPct val="8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Universal Education</a:t>
            </a:r>
          </a:p>
          <a:p>
            <a:pPr marL="868680" lvl="1" indent="-283464" fontAlgn="auto">
              <a:spcBef>
                <a:spcPct val="8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Gender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Equality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Millennium Development Goals (MDGs)</a:t>
            </a:r>
          </a:p>
        </p:txBody>
      </p:sp>
      <p:pic>
        <p:nvPicPr>
          <p:cNvPr id="11268" name="Picture 8" descr="button_goal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150" y="2390775"/>
            <a:ext cx="4064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9" descr="button_goal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7213" y="2909888"/>
            <a:ext cx="4079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16" descr="button_goal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5625" y="3416300"/>
            <a:ext cx="4159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17" descr="button_goal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5625" y="3952875"/>
            <a:ext cx="4159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8" descr="button_goal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0388" y="4521200"/>
            <a:ext cx="4079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9" descr="button_goal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9275" y="5029200"/>
            <a:ext cx="4159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20" descr="button_goal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338" y="5562600"/>
            <a:ext cx="4159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5" name="Picture 21" descr="button_goal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5625" y="6045200"/>
            <a:ext cx="4159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6" name="Text Box 22"/>
          <p:cNvSpPr txBox="1">
            <a:spLocks noChangeArrowheads="1"/>
          </p:cNvSpPr>
          <p:nvPr/>
        </p:nvSpPr>
        <p:spPr bwMode="auto">
          <a:xfrm>
            <a:off x="0" y="1113744"/>
            <a:ext cx="8331200" cy="1004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0147" tIns="40074" rIns="80147" bIns="40074">
            <a:spAutoFit/>
          </a:bodyPr>
          <a:lstStyle>
            <a:lvl1pPr marL="342900" indent="-342900" defTabSz="104298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104298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104298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104298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104298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defTabSz="1042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defTabSz="1042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defTabSz="1042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defTabSz="1042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1" eaLnBrk="1" hangingPunct="1"/>
            <a:r>
              <a:rPr lang="en-US" sz="3000" b="1" dirty="0">
                <a:solidFill>
                  <a:srgbClr val="000066"/>
                </a:solidFill>
                <a:latin typeface="+mn-lt"/>
              </a:rPr>
              <a:t>8 Goals adopted </a:t>
            </a:r>
            <a:r>
              <a:rPr lang="en-US" sz="3000" b="1" dirty="0" smtClean="0">
                <a:solidFill>
                  <a:srgbClr val="000066"/>
                </a:solidFill>
                <a:latin typeface="+mn-lt"/>
              </a:rPr>
              <a:t>by </a:t>
            </a:r>
            <a:r>
              <a:rPr lang="en-US" sz="3000" b="1" dirty="0">
                <a:solidFill>
                  <a:srgbClr val="000066"/>
                </a:solidFill>
                <a:latin typeface="+mn-lt"/>
              </a:rPr>
              <a:t>150 Heads of State in </a:t>
            </a:r>
            <a:r>
              <a:rPr lang="en-US" sz="3000" b="1" dirty="0" smtClean="0">
                <a:solidFill>
                  <a:srgbClr val="000066"/>
                </a:solidFill>
                <a:latin typeface="+mn-lt"/>
              </a:rPr>
              <a:t>2000 to </a:t>
            </a:r>
            <a:r>
              <a:rPr lang="en-US" sz="3000" b="1" dirty="0">
                <a:solidFill>
                  <a:srgbClr val="000066"/>
                </a:solidFill>
                <a:latin typeface="+mn-lt"/>
              </a:rPr>
              <a:t>be achieved by 2015</a:t>
            </a:r>
          </a:p>
        </p:txBody>
      </p:sp>
      <p:pic>
        <p:nvPicPr>
          <p:cNvPr id="11278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309694"/>
            <a:ext cx="3209925" cy="226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8950" y="3964900"/>
            <a:ext cx="6324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68680" lvl="1" indent="-283464" algn="l" fontAlgn="auto">
              <a:spcBef>
                <a:spcPct val="80000"/>
              </a:spcBef>
              <a:spcAft>
                <a:spcPts val="0"/>
              </a:spcAft>
              <a:buClr>
                <a:srgbClr val="31B6FD"/>
              </a:buClr>
              <a:buSzPct val="100000"/>
              <a:defRPr/>
            </a:pPr>
            <a:r>
              <a:rPr lang="en-US" sz="2000" dirty="0">
                <a:solidFill>
                  <a:srgbClr val="073E87"/>
                </a:solidFill>
                <a:latin typeface="Candara"/>
              </a:rPr>
              <a:t>Reduce child deaths</a:t>
            </a:r>
          </a:p>
          <a:p>
            <a:pPr marL="868680" lvl="1" indent="-283464" algn="l" fontAlgn="auto">
              <a:spcBef>
                <a:spcPct val="80000"/>
              </a:spcBef>
              <a:spcAft>
                <a:spcPts val="0"/>
              </a:spcAft>
              <a:buClr>
                <a:srgbClr val="31B6FD"/>
              </a:buClr>
              <a:buSzPct val="100000"/>
              <a:defRPr/>
            </a:pPr>
            <a:r>
              <a:rPr lang="en-US" sz="2000" dirty="0">
                <a:solidFill>
                  <a:srgbClr val="073E87"/>
                </a:solidFill>
                <a:latin typeface="Candara"/>
              </a:rPr>
              <a:t>Improve Maternal Health</a:t>
            </a:r>
          </a:p>
          <a:p>
            <a:pPr marL="868680" lvl="1" indent="-283464" algn="l" fontAlgn="auto">
              <a:spcBef>
                <a:spcPct val="80000"/>
              </a:spcBef>
              <a:spcAft>
                <a:spcPts val="0"/>
              </a:spcAft>
              <a:buClr>
                <a:srgbClr val="31B6FD"/>
              </a:buClr>
              <a:buSzPct val="100000"/>
              <a:defRPr/>
            </a:pPr>
            <a:r>
              <a:rPr lang="en-US" sz="2000" dirty="0">
                <a:solidFill>
                  <a:srgbClr val="073E87"/>
                </a:solidFill>
                <a:latin typeface="Candara"/>
              </a:rPr>
              <a:t>Combat HIV/AIDS, Malaria and other diseases</a:t>
            </a:r>
          </a:p>
          <a:p>
            <a:pPr marL="868680" lvl="1" indent="-283464" algn="l" fontAlgn="auto">
              <a:spcBef>
                <a:spcPct val="80000"/>
              </a:spcBef>
              <a:spcAft>
                <a:spcPts val="0"/>
              </a:spcAft>
              <a:buClr>
                <a:srgbClr val="31B6FD"/>
              </a:buClr>
              <a:buSzPct val="100000"/>
              <a:defRPr/>
            </a:pPr>
            <a:r>
              <a:rPr lang="en-US" sz="2000" dirty="0">
                <a:solidFill>
                  <a:srgbClr val="073E87"/>
                </a:solidFill>
                <a:latin typeface="Candara"/>
              </a:rPr>
              <a:t>Ensure environmental sustainability</a:t>
            </a:r>
          </a:p>
          <a:p>
            <a:pPr marL="868680" lvl="1" indent="-283464" algn="l" fontAlgn="auto">
              <a:spcBef>
                <a:spcPct val="80000"/>
              </a:spcBef>
              <a:spcAft>
                <a:spcPts val="0"/>
              </a:spcAft>
              <a:buClr>
                <a:srgbClr val="31B6FD"/>
              </a:buClr>
              <a:buSzPct val="100000"/>
              <a:defRPr/>
            </a:pPr>
            <a:r>
              <a:rPr lang="en-US" sz="2000" dirty="0">
                <a:solidFill>
                  <a:srgbClr val="073E87"/>
                </a:solidFill>
                <a:latin typeface="Candara"/>
              </a:rPr>
              <a:t>Improve a global partnership for development</a:t>
            </a:r>
          </a:p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Outcomes of MDGs</a:t>
            </a:r>
            <a:endParaRPr lang="en-US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381000"/>
            <a:ext cx="8458200" cy="5521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GB" sz="2800" b="1" dirty="0">
                <a:latin typeface="+mn-lt"/>
              </a:rPr>
              <a:t>Greatest achievement of MDGs was to mobilize broad </a:t>
            </a:r>
          </a:p>
          <a:p>
            <a:pPr marL="0" indent="0" algn="l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GB" sz="2800" b="1" dirty="0">
                <a:latin typeface="+mn-lt"/>
              </a:rPr>
              <a:t>support for a global development agenda</a:t>
            </a:r>
          </a:p>
          <a:p>
            <a:pPr marL="0" indent="0" algn="l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endParaRPr lang="en-US" sz="2800" b="1" dirty="0">
              <a:latin typeface="+mn-lt"/>
            </a:endParaRPr>
          </a:p>
          <a:p>
            <a:pPr marL="0" indent="0" algn="l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2800" b="1" dirty="0">
                <a:latin typeface="+mn-lt"/>
              </a:rPr>
              <a:t>Raised one billion people out of extreme poverty</a:t>
            </a:r>
          </a:p>
          <a:p>
            <a:pPr marL="0" indent="0" algn="l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endParaRPr lang="en-US" sz="2800" b="1" dirty="0">
              <a:latin typeface="+mn-lt"/>
            </a:endParaRPr>
          </a:p>
          <a:p>
            <a:pPr marL="0" indent="0" algn="l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2800" b="1" dirty="0" smtClean="0">
                <a:latin typeface="+mn-lt"/>
              </a:rPr>
              <a:t>Quantifiable </a:t>
            </a:r>
            <a:r>
              <a:rPr lang="en-US" sz="2800" b="1" dirty="0">
                <a:latin typeface="+mn-lt"/>
              </a:rPr>
              <a:t>targets and a baseline</a:t>
            </a:r>
          </a:p>
          <a:p>
            <a:pPr marL="0" indent="0" algn="l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endParaRPr lang="en-US" sz="2800" b="1" dirty="0">
              <a:latin typeface="+mn-lt"/>
            </a:endParaRPr>
          </a:p>
          <a:p>
            <a:pPr marL="0" indent="0" algn="l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2800" b="1" dirty="0">
                <a:latin typeface="+mn-lt"/>
              </a:rPr>
              <a:t> Urgency through deadline (2015)</a:t>
            </a:r>
          </a:p>
          <a:p>
            <a:pPr marL="0" indent="0" algn="l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endParaRPr lang="en-US" sz="2800" b="1" dirty="0">
              <a:latin typeface="+mn-lt"/>
            </a:endParaRPr>
          </a:p>
          <a:p>
            <a:pPr marL="0" indent="0" algn="l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2800" b="1" dirty="0">
                <a:latin typeface="+mn-lt"/>
              </a:rPr>
              <a:t>Greater financial investments and resources mobilized</a:t>
            </a:r>
          </a:p>
          <a:p>
            <a:pPr marL="0" indent="0" algn="l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2800" b="1" dirty="0">
                <a:latin typeface="+mn-lt"/>
              </a:rPr>
              <a:t>  </a:t>
            </a:r>
          </a:p>
          <a:p>
            <a:pPr marL="0" indent="0" algn="l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2800" b="1" dirty="0">
                <a:latin typeface="+mn-lt"/>
              </a:rPr>
              <a:t>Innovative partnerships</a:t>
            </a:r>
          </a:p>
          <a:p>
            <a:pPr marL="0" indent="0" algn="l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endParaRPr lang="en-US" sz="2800" b="1" dirty="0">
              <a:latin typeface="+mn-lt"/>
            </a:endParaRPr>
          </a:p>
          <a:p>
            <a:pPr marL="0" indent="0" algn="l" fontAlgn="auto">
              <a:lnSpc>
                <a:spcPct val="9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2800" b="1" dirty="0">
                <a:latin typeface="+mn-lt"/>
              </a:rPr>
              <a:t>Galvanized public opinion</a:t>
            </a:r>
          </a:p>
        </p:txBody>
      </p:sp>
    </p:spTree>
    <p:extLst>
      <p:ext uri="{BB962C8B-B14F-4D97-AF65-F5344CB8AC3E}">
        <p14:creationId xmlns:p14="http://schemas.microsoft.com/office/powerpoint/2010/main" xmlns="" val="350893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5700" y="2133600"/>
            <a:ext cx="5448300" cy="3784599"/>
          </a:xfrm>
        </p:spPr>
        <p:txBody>
          <a:bodyPr rtlCol="0">
            <a:normAutofit fontScale="92500"/>
          </a:bodyPr>
          <a:lstStyle/>
          <a:p>
            <a:pPr marL="0" indent="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en-US" sz="2000" b="1" dirty="0" smtClean="0"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2400" b="1" dirty="0" smtClean="0">
                <a:cs typeface="Arial" panose="020B0604020202020204" pitchFamily="34" charset="0"/>
              </a:rPr>
              <a:t>Under </a:t>
            </a:r>
            <a:r>
              <a:rPr lang="en-US" sz="2400" b="1" dirty="0">
                <a:cs typeface="Arial" panose="020B0604020202020204" pitchFamily="34" charset="0"/>
              </a:rPr>
              <a:t>five </a:t>
            </a:r>
            <a:r>
              <a:rPr lang="en-US" sz="2400" b="1" dirty="0" smtClean="0">
                <a:cs typeface="Arial" panose="020B0604020202020204" pitchFamily="34" charset="0"/>
              </a:rPr>
              <a:t>mortality 50% </a:t>
            </a:r>
            <a:r>
              <a:rPr lang="en-US" sz="2400" b="1" dirty="0">
                <a:cs typeface="Arial" panose="020B0604020202020204" pitchFamily="34" charset="0"/>
              </a:rPr>
              <a:t>decline </a:t>
            </a:r>
            <a:endParaRPr lang="en-US" sz="2400" b="1" dirty="0" smtClean="0"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2400" dirty="0" smtClean="0">
                <a:cs typeface="Arial" panose="020B0604020202020204" pitchFamily="34" charset="0"/>
              </a:rPr>
              <a:t>between 1990- 2015</a:t>
            </a:r>
            <a:endParaRPr lang="en-US" sz="2400" dirty="0"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en-US" sz="2400" dirty="0" smtClean="0"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en-US" sz="2400" dirty="0" smtClean="0"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2400" b="1" dirty="0" smtClean="0">
                <a:cs typeface="Arial" panose="020B0604020202020204" pitchFamily="34" charset="0"/>
              </a:rPr>
              <a:t>Measles</a:t>
            </a:r>
            <a:endParaRPr lang="en-US" sz="2400" b="1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/>
              <a:t>Cases declined </a:t>
            </a:r>
            <a:r>
              <a:rPr lang="en-US" sz="2400" b="1" dirty="0" smtClean="0"/>
              <a:t>67% </a:t>
            </a:r>
            <a:r>
              <a:rPr lang="en-US" sz="2400" dirty="0" smtClean="0"/>
              <a:t>between 2000 </a:t>
            </a:r>
            <a:r>
              <a:rPr lang="en-US" sz="2400" dirty="0"/>
              <a:t>and </a:t>
            </a:r>
            <a:r>
              <a:rPr lang="en-US" sz="2400" dirty="0" smtClean="0"/>
              <a:t>2013</a:t>
            </a:r>
          </a:p>
          <a:p>
            <a:pPr marL="0" indent="0">
              <a:buNone/>
            </a:pPr>
            <a:r>
              <a:rPr lang="en-US" sz="2400" dirty="0" smtClean="0"/>
              <a:t>measles </a:t>
            </a:r>
            <a:r>
              <a:rPr lang="en-US" sz="2400" dirty="0"/>
              <a:t>vaccination helped prevent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nearly </a:t>
            </a:r>
            <a:r>
              <a:rPr lang="en-US" sz="2400" b="1" dirty="0" smtClean="0"/>
              <a:t>15.6 </a:t>
            </a:r>
            <a:r>
              <a:rPr lang="en-US" sz="2400" b="1" dirty="0"/>
              <a:t>million deaths </a:t>
            </a:r>
            <a:endParaRPr lang="en-US" sz="2400" b="1" dirty="0" smtClean="0"/>
          </a:p>
          <a:p>
            <a:pPr marL="0" indent="0">
              <a:buNone/>
            </a:pPr>
            <a:endParaRPr lang="en-US" sz="3600" b="1" dirty="0">
              <a:latin typeface="Whitney-Book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en-US" dirty="0"/>
          </a:p>
        </p:txBody>
      </p:sp>
      <p:sp>
        <p:nvSpPr>
          <p:cNvPr id="15363" name="Title 1"/>
          <p:cNvSpPr>
            <a:spLocks noGrp="1"/>
          </p:cNvSpPr>
          <p:nvPr>
            <p:ph type="title"/>
          </p:nvPr>
        </p:nvSpPr>
        <p:spPr>
          <a:xfrm>
            <a:off x="454025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Progress in Health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17" descr="button_goal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900" y="435573"/>
            <a:ext cx="914400" cy="949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52600" y="609600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Goal 4: Reduce child deaths </a:t>
            </a:r>
            <a:endParaRPr lang="en-US" sz="3200" b="1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1026" name="Picture 2" descr="C:\Users\TEMP\Desktop\Deaths under 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3098800" cy="194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EMP\Desktop\vaccine covera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2334" y="4038601"/>
            <a:ext cx="255002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2362200"/>
            <a:ext cx="7408862" cy="3451225"/>
          </a:xfrm>
        </p:spPr>
        <p:txBody>
          <a:bodyPr>
            <a:noAutofit/>
          </a:bodyPr>
          <a:lstStyle/>
          <a:p>
            <a:r>
              <a:rPr lang="en-US" sz="2400" dirty="0" smtClean="0"/>
              <a:t>Maternal Mortality Ratio declined by 45 % </a:t>
            </a:r>
          </a:p>
          <a:p>
            <a:endParaRPr lang="en-US" sz="2400" dirty="0"/>
          </a:p>
          <a:p>
            <a:r>
              <a:rPr lang="en-US" sz="2400" dirty="0"/>
              <a:t>More than 71 %</a:t>
            </a:r>
            <a:r>
              <a:rPr lang="en-US" sz="2400" dirty="0" smtClean="0"/>
              <a:t> </a:t>
            </a:r>
            <a:r>
              <a:rPr lang="en-US" sz="2400" dirty="0"/>
              <a:t>of births were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assisted </a:t>
            </a:r>
            <a:r>
              <a:rPr lang="en-US" sz="2400" dirty="0"/>
              <a:t>by skilled health personnel </a:t>
            </a:r>
            <a:r>
              <a:rPr lang="en-US" sz="2400" dirty="0" smtClean="0"/>
              <a:t>in </a:t>
            </a:r>
          </a:p>
          <a:p>
            <a:pPr marL="0" indent="0">
              <a:buNone/>
            </a:pPr>
            <a:r>
              <a:rPr lang="en-US" sz="2400" dirty="0" smtClean="0"/>
              <a:t>    2014 an </a:t>
            </a:r>
            <a:r>
              <a:rPr lang="en-US" sz="2400" dirty="0"/>
              <a:t>increase from 59 </a:t>
            </a:r>
            <a:r>
              <a:rPr lang="en-US" sz="2400" dirty="0" smtClean="0"/>
              <a:t>% in 1990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Contraceptive prevalence among women aged 15 to </a:t>
            </a:r>
            <a:r>
              <a:rPr lang="en-US" sz="2400" dirty="0" smtClean="0"/>
              <a:t>49 increased </a:t>
            </a:r>
            <a:r>
              <a:rPr lang="en-US" sz="2400" dirty="0"/>
              <a:t>from 55 </a:t>
            </a:r>
            <a:r>
              <a:rPr lang="en-US" sz="2400" dirty="0" smtClean="0"/>
              <a:t>% in </a:t>
            </a:r>
            <a:r>
              <a:rPr lang="en-US" sz="2400" dirty="0"/>
              <a:t>1990 worldwide to 64 </a:t>
            </a:r>
            <a:r>
              <a:rPr lang="en-US" sz="2400" dirty="0" smtClean="0"/>
              <a:t>% in 2015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9006" y="381000"/>
            <a:ext cx="8229600" cy="1252537"/>
          </a:xfrm>
        </p:spPr>
        <p:txBody>
          <a:bodyPr/>
          <a:lstStyle/>
          <a:p>
            <a:r>
              <a:rPr lang="en-US" sz="3600" b="1" dirty="0"/>
              <a:t>Goal 5: Improve maternal h</a:t>
            </a:r>
            <a:r>
              <a:rPr lang="en-US" sz="3600" b="1" dirty="0" smtClean="0"/>
              <a:t>ealth</a:t>
            </a:r>
            <a:endParaRPr lang="en-US" sz="3600" b="1" dirty="0"/>
          </a:p>
        </p:txBody>
      </p:sp>
      <p:pic>
        <p:nvPicPr>
          <p:cNvPr id="4" name="Picture 18" descr="button_goal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1116012" cy="11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C:\Users\TEMP\Desktop\MMR fu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09800"/>
            <a:ext cx="2403475" cy="245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7627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81100" y="2438400"/>
            <a:ext cx="7408862" cy="41148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New HIV infections fell by approximately 40 </a:t>
            </a:r>
            <a:r>
              <a:rPr lang="en-US" sz="3100" dirty="0" smtClean="0"/>
              <a:t>% between </a:t>
            </a:r>
            <a:r>
              <a:rPr lang="en-US" sz="3100" dirty="0"/>
              <a:t>2000 and </a:t>
            </a:r>
            <a:r>
              <a:rPr lang="en-US" sz="3100" dirty="0" smtClean="0"/>
              <a:t>2013 from </a:t>
            </a:r>
            <a:r>
              <a:rPr lang="en-US" sz="3100" dirty="0"/>
              <a:t>an estimated 3.5 million cases to 2.1 </a:t>
            </a:r>
            <a:r>
              <a:rPr lang="en-US" sz="3100" dirty="0" smtClean="0"/>
              <a:t>million</a:t>
            </a:r>
            <a:endParaRPr lang="en-US" sz="3100" dirty="0"/>
          </a:p>
          <a:p>
            <a:endParaRPr lang="en-US" sz="3100" dirty="0" smtClean="0"/>
          </a:p>
          <a:p>
            <a:r>
              <a:rPr lang="en-US" sz="3100" dirty="0"/>
              <a:t>By June 2014, 13.6 million people living with HIV were </a:t>
            </a:r>
            <a:r>
              <a:rPr lang="en-US" sz="3100" dirty="0" smtClean="0"/>
              <a:t>receiving ART </a:t>
            </a:r>
            <a:r>
              <a:rPr lang="en-US" sz="3100" dirty="0"/>
              <a:t>globally, </a:t>
            </a:r>
            <a:r>
              <a:rPr lang="en-US" sz="3100" dirty="0" smtClean="0"/>
              <a:t>an </a:t>
            </a:r>
            <a:r>
              <a:rPr lang="en-US" sz="3100" dirty="0"/>
              <a:t>increase </a:t>
            </a:r>
            <a:r>
              <a:rPr lang="en-US" sz="3100" dirty="0" smtClean="0"/>
              <a:t>from </a:t>
            </a:r>
            <a:r>
              <a:rPr lang="en-US" sz="3100" dirty="0"/>
              <a:t>800,000 in </a:t>
            </a:r>
            <a:r>
              <a:rPr lang="en-US" sz="3100" dirty="0" smtClean="0"/>
              <a:t>2003</a:t>
            </a:r>
          </a:p>
          <a:p>
            <a:endParaRPr lang="en-US" sz="3100" dirty="0" smtClean="0"/>
          </a:p>
          <a:p>
            <a:r>
              <a:rPr lang="en-US" sz="3100" dirty="0" smtClean="0"/>
              <a:t>ART</a:t>
            </a:r>
            <a:r>
              <a:rPr lang="en-US" sz="3100" dirty="0"/>
              <a:t> </a:t>
            </a:r>
            <a:r>
              <a:rPr lang="en-US" sz="3100" dirty="0" smtClean="0"/>
              <a:t>averted </a:t>
            </a:r>
            <a:r>
              <a:rPr lang="en-US" sz="3100" dirty="0"/>
              <a:t>7.6 million deaths from AIDS between 1995 and </a:t>
            </a:r>
            <a:r>
              <a:rPr lang="en-US" sz="3100" dirty="0" smtClean="0"/>
              <a:t>2013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 fontAlgn="auto">
              <a:spcAft>
                <a:spcPts val="0"/>
              </a:spcAft>
              <a:buFont typeface="Wingdings 2"/>
              <a:buNone/>
              <a:defRPr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Goal 6: Combat HIV/AIDS, malaria and other </a:t>
            </a:r>
            <a:r>
              <a:rPr lang="en-US" sz="4000" b="1" dirty="0" smtClean="0"/>
              <a:t>diseases</a:t>
            </a:r>
            <a:endParaRPr lang="en-US" sz="4000" b="1" dirty="0"/>
          </a:p>
        </p:txBody>
      </p:sp>
      <p:pic>
        <p:nvPicPr>
          <p:cNvPr id="4" name="Picture 19" descr="button_goal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990600" cy="1028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1957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>
                <a:cs typeface="Arial" panose="020B0604020202020204" pitchFamily="34" charset="0"/>
              </a:rPr>
              <a:t>Malaria deaths </a:t>
            </a:r>
            <a:r>
              <a:rPr lang="en-US" sz="2600" b="1" dirty="0" smtClean="0">
                <a:cs typeface="Arial" panose="020B0604020202020204" pitchFamily="34" charset="0"/>
              </a:rPr>
              <a:t>- 58</a:t>
            </a:r>
            <a:r>
              <a:rPr lang="en-US" sz="2600" b="1" dirty="0" smtClean="0">
                <a:cs typeface="Arial" panose="020B0604020202020204" pitchFamily="34" charset="0"/>
              </a:rPr>
              <a:t>% </a:t>
            </a:r>
            <a:r>
              <a:rPr lang="en-US" sz="2600" b="1" dirty="0">
                <a:cs typeface="Arial" panose="020B0604020202020204" pitchFamily="34" charset="0"/>
              </a:rPr>
              <a:t>reduction</a:t>
            </a:r>
            <a:r>
              <a:rPr lang="en-US" sz="2600" dirty="0">
                <a:cs typeface="Arial" panose="020B0604020202020204" pitchFamily="34" charset="0"/>
              </a:rPr>
              <a:t> between 2000 – </a:t>
            </a:r>
            <a:r>
              <a:rPr lang="en-US" sz="2600" dirty="0" smtClean="0">
                <a:cs typeface="Arial" panose="020B0604020202020204" pitchFamily="34" charset="0"/>
              </a:rPr>
              <a:t>2015</a:t>
            </a:r>
            <a:endParaRPr lang="en-US" sz="2600" dirty="0">
              <a:cs typeface="Arial" panose="020B0604020202020204" pitchFamily="34" charset="0"/>
            </a:endParaRPr>
          </a:p>
          <a:p>
            <a:pPr marL="400050" lvl="1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600" dirty="0" smtClean="0">
                <a:cs typeface="Arial" panose="020B0604020202020204" pitchFamily="34" charset="0"/>
              </a:rPr>
              <a:t>6.2 </a:t>
            </a:r>
            <a:r>
              <a:rPr lang="en-US" sz="2600" dirty="0">
                <a:cs typeface="Arial" panose="020B0604020202020204" pitchFamily="34" charset="0"/>
              </a:rPr>
              <a:t>million deaths averted </a:t>
            </a:r>
          </a:p>
          <a:p>
            <a:pPr marL="400050" lvl="1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2600" dirty="0" smtClean="0">
                <a:cs typeface="Arial" panose="020B0604020202020204" pitchFamily="34" charset="0"/>
              </a:rPr>
              <a:t>Over 37 </a:t>
            </a:r>
            <a:r>
              <a:rPr lang="en-US" sz="2600" dirty="0">
                <a:cs typeface="Arial" panose="020B0604020202020204" pitchFamily="34" charset="0"/>
              </a:rPr>
              <a:t>million </a:t>
            </a:r>
            <a:r>
              <a:rPr lang="en-US" sz="2600" dirty="0" smtClean="0">
                <a:cs typeface="Arial" panose="020B0604020202020204" pitchFamily="34" charset="0"/>
              </a:rPr>
              <a:t>lives saved</a:t>
            </a:r>
          </a:p>
          <a:p>
            <a:pPr marL="400050" lvl="1" indent="0" fontAlgn="auto">
              <a:spcAft>
                <a:spcPts val="0"/>
              </a:spcAft>
              <a:buFont typeface="Wingdings 2"/>
              <a:buNone/>
              <a:defRPr/>
            </a:pPr>
            <a:endParaRPr lang="en-US" sz="2600" dirty="0">
              <a:cs typeface="Arial" panose="020B0604020202020204" pitchFamily="34" charset="0"/>
            </a:endParaRPr>
          </a:p>
          <a:p>
            <a:r>
              <a:rPr lang="en-US" sz="2600" dirty="0"/>
              <a:t>More than </a:t>
            </a:r>
            <a:r>
              <a:rPr lang="en-US" sz="2600" b="1" dirty="0"/>
              <a:t>900 million</a:t>
            </a:r>
            <a:r>
              <a:rPr lang="en-US" sz="2600" dirty="0"/>
              <a:t> insecticide-treated mosquito nets were delivered </a:t>
            </a:r>
            <a:r>
              <a:rPr lang="en-US" sz="2600" dirty="0" smtClean="0"/>
              <a:t>to malaria-endemic </a:t>
            </a:r>
            <a:r>
              <a:rPr lang="en-US" sz="2600" dirty="0"/>
              <a:t>countries in sub-Saharan Africa between 2004 and </a:t>
            </a:r>
            <a:r>
              <a:rPr lang="en-US" sz="2600" dirty="0" smtClean="0"/>
              <a:t>2014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 smtClean="0"/>
              <a:t>The </a:t>
            </a:r>
            <a:r>
              <a:rPr lang="en-US" sz="2600" b="1" dirty="0"/>
              <a:t>tuberculosis </a:t>
            </a:r>
            <a:r>
              <a:rPr lang="en-US" sz="2600" b="1" dirty="0" smtClean="0"/>
              <a:t>prevalence rate </a:t>
            </a:r>
            <a:r>
              <a:rPr lang="en-US" sz="2600" dirty="0" smtClean="0"/>
              <a:t>fell </a:t>
            </a:r>
            <a:r>
              <a:rPr lang="en-US" sz="2600" dirty="0"/>
              <a:t>by 41 </a:t>
            </a:r>
            <a:r>
              <a:rPr lang="en-US" sz="2600" dirty="0" smtClean="0"/>
              <a:t>% and the </a:t>
            </a:r>
            <a:r>
              <a:rPr lang="en-US" sz="2600" dirty="0"/>
              <a:t>mortality rate fell by 45 % </a:t>
            </a:r>
            <a:r>
              <a:rPr lang="en-US" sz="2600" dirty="0" smtClean="0"/>
              <a:t>between </a:t>
            </a:r>
            <a:r>
              <a:rPr lang="en-US" sz="2600" dirty="0"/>
              <a:t>1990 and </a:t>
            </a:r>
            <a:r>
              <a:rPr lang="en-US" sz="2600" dirty="0" smtClean="0"/>
              <a:t>2013</a:t>
            </a:r>
          </a:p>
          <a:p>
            <a:pPr marL="0" indent="0">
              <a:buNone/>
            </a:pPr>
            <a:endParaRPr lang="en-US" sz="2600" dirty="0" smtClean="0"/>
          </a:p>
          <a:p>
            <a:r>
              <a:rPr lang="en-US" sz="2600" dirty="0"/>
              <a:t>Between 2000 and 2013, tuberculosis prevention, diagnosis and treatment saved an estimated </a:t>
            </a:r>
            <a:r>
              <a:rPr lang="en-US" sz="2600" b="1" dirty="0"/>
              <a:t>37 million lives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sz="5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467600" cy="1252537"/>
          </a:xfrm>
        </p:spPr>
        <p:txBody>
          <a:bodyPr/>
          <a:lstStyle/>
          <a:p>
            <a:r>
              <a:rPr lang="en-US" sz="3600" b="1" dirty="0"/>
              <a:t>Goal 6: Combat HIV/AIDS, </a:t>
            </a:r>
            <a:r>
              <a:rPr lang="en-US" sz="3600" b="1" dirty="0" smtClean="0"/>
              <a:t>malaria</a:t>
            </a:r>
            <a:br>
              <a:rPr lang="en-US" sz="3600" b="1" dirty="0" smtClean="0"/>
            </a:br>
            <a:r>
              <a:rPr lang="en-US" sz="3600" b="1" dirty="0" smtClean="0"/>
              <a:t> </a:t>
            </a:r>
            <a:r>
              <a:rPr lang="en-US" sz="3600" b="1" dirty="0"/>
              <a:t>and other diseases</a:t>
            </a:r>
          </a:p>
        </p:txBody>
      </p:sp>
      <p:pic>
        <p:nvPicPr>
          <p:cNvPr id="4" name="Picture 19" descr="button_goal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" y="381000"/>
            <a:ext cx="1223964" cy="1270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1932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3"/>
          <p:cNvSpPr txBox="1">
            <a:spLocks noGrp="1"/>
          </p:cNvSpPr>
          <p:nvPr/>
        </p:nvSpPr>
        <p:spPr bwMode="auto">
          <a:xfrm>
            <a:off x="8229600" y="6477000"/>
            <a:ext cx="762000" cy="244475"/>
          </a:xfrm>
          <a:prstGeom prst="rect">
            <a:avLst/>
          </a:prstGeom>
          <a:noFill/>
          <a:ln w="12700">
            <a:miter lim="400000"/>
          </a:ln>
          <a:extLst/>
        </p:spPr>
        <p:txBody>
          <a:bodyPr lIns="45719" rIns="45719" anchor="ctr">
            <a:normAutofit fontScale="92500" lnSpcReduction="10000"/>
          </a:bodyPr>
          <a:lstStyle>
            <a:lvl1pPr>
              <a:defRPr sz="2400">
                <a:solidFill>
                  <a:schemeClr val="tx1"/>
                </a:solidFill>
                <a:latin typeface="Franklin Gothic Book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ranklin Gothic Book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ranklin Gothic Book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ranklin Gothic Book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ranklin Gothic Book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charset="0"/>
                <a:ea typeface="MS PGothic" charset="0"/>
                <a:cs typeface="MS PGothic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kern="0" dirty="0" smtClean="0">
                <a:solidFill>
                  <a:srgbClr val="D38E27"/>
                </a:solidFill>
                <a:sym typeface="Tw Cen MT"/>
              </a:rPr>
              <a:t> </a:t>
            </a:r>
            <a:endParaRPr lang="en-US" sz="1200" b="1" kern="0" dirty="0">
              <a:solidFill>
                <a:srgbClr val="D38E27"/>
              </a:solidFill>
              <a:sym typeface="Tw Cen MT"/>
            </a:endParaRPr>
          </a:p>
        </p:txBody>
      </p:sp>
      <p:pic>
        <p:nvPicPr>
          <p:cNvPr id="16387" name="Content Placeholder 4" descr="After MDGs what is next.jp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5529263" y="1665288"/>
            <a:ext cx="3614737" cy="321468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9200" y="2133600"/>
            <a:ext cx="4198454" cy="2819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6600" y="11430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What next?</a:t>
            </a:r>
            <a:endParaRPr 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1219200" y="25908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Transitioning from MDGs to SDGs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xmlns="" val="118680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IN 2015</a:t>
            </a:r>
            <a:r>
              <a:rPr lang="en-US" b="1" dirty="0"/>
              <a:t>, </a:t>
            </a:r>
            <a:r>
              <a:rPr lang="en-US" b="1" dirty="0" smtClean="0"/>
              <a:t>LEADERS </a:t>
            </a:r>
            <a:r>
              <a:rPr lang="en-US" b="1" dirty="0"/>
              <a:t>FROM 193 COUNTRIES OF THE WORLD CAME TOGETHER TO FACE THE FUTURE.</a:t>
            </a:r>
          </a:p>
          <a:p>
            <a:r>
              <a:rPr lang="en-US" dirty="0" smtClean="0"/>
              <a:t>They </a:t>
            </a:r>
            <a:r>
              <a:rPr lang="en-US" dirty="0"/>
              <a:t>saw </a:t>
            </a:r>
            <a:r>
              <a:rPr lang="en-US" dirty="0" smtClean="0"/>
              <a:t>famines, drought, wars, plagues and poverty; not </a:t>
            </a:r>
            <a:r>
              <a:rPr lang="en-US" dirty="0"/>
              <a:t>just in some faraway place, but in their own cities and towns and villages.</a:t>
            </a:r>
          </a:p>
          <a:p>
            <a:r>
              <a:rPr lang="en-US" dirty="0" smtClean="0"/>
              <a:t>They </a:t>
            </a:r>
            <a:r>
              <a:rPr lang="en-US" dirty="0"/>
              <a:t>knew we had </a:t>
            </a:r>
            <a:r>
              <a:rPr lang="en-US" dirty="0" smtClean="0"/>
              <a:t>enough food </a:t>
            </a:r>
            <a:r>
              <a:rPr lang="en-US" dirty="0"/>
              <a:t>to feed the world, but that it wasn’t getting shared.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knew there were medicines for HIV and other diseases, but they cost a lot. </a:t>
            </a:r>
            <a:endParaRPr lang="en-US" dirty="0" smtClean="0"/>
          </a:p>
          <a:p>
            <a:r>
              <a:rPr lang="en-US" dirty="0" smtClean="0"/>
              <a:t>They knew that </a:t>
            </a:r>
            <a:r>
              <a:rPr lang="en-US" dirty="0"/>
              <a:t>earthquakes and floods were inevitable, but that the high </a:t>
            </a:r>
            <a:r>
              <a:rPr lang="en-US" dirty="0" smtClean="0"/>
              <a:t>death tolls </a:t>
            </a:r>
            <a:r>
              <a:rPr lang="en-US" dirty="0"/>
              <a:t>were not. </a:t>
            </a:r>
          </a:p>
          <a:p>
            <a:r>
              <a:rPr lang="en-US" dirty="0"/>
              <a:t>They also knew that billions of people worldwide shared their hope for a better future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52537"/>
          </a:xfrm>
        </p:spPr>
        <p:txBody>
          <a:bodyPr lIns="84664" tIns="42332" rIns="84664" bIns="42332"/>
          <a:lstStyle/>
          <a:p>
            <a:r>
              <a:rPr lang="en-GB" sz="4000" dirty="0" smtClean="0">
                <a:solidFill>
                  <a:schemeClr val="bg1"/>
                </a:solidFill>
              </a:rPr>
              <a:t>Lessons Learned MDGs vs SDGs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533400"/>
            <a:ext cx="35814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9848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defRPr/>
            </a:pPr>
            <a:r>
              <a:rPr lang="en-GB" sz="2400" b="1" dirty="0" smtClean="0">
                <a:latin typeface="+mn-lt"/>
              </a:rPr>
              <a:t>MDGs</a:t>
            </a:r>
          </a:p>
          <a:p>
            <a:pPr defTabSz="909848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defRPr/>
            </a:pPr>
            <a:endParaRPr lang="en-GB" dirty="0" smtClean="0">
              <a:latin typeface="+mn-lt"/>
            </a:endParaRPr>
          </a:p>
          <a:p>
            <a:pPr marL="0" indent="0" algn="l" defTabSz="909848" fontAlgn="auto">
              <a:spcAft>
                <a:spcPts val="0"/>
              </a:spcAft>
              <a:buClr>
                <a:srgbClr val="FFFF00"/>
              </a:buClr>
              <a:defRPr/>
            </a:pPr>
            <a:r>
              <a:rPr lang="en-GB" sz="2400" dirty="0" smtClean="0">
                <a:solidFill>
                  <a:schemeClr val="tx2"/>
                </a:solidFill>
                <a:latin typeface="+mn-lt"/>
              </a:rPr>
              <a:t>UN </a:t>
            </a:r>
            <a:r>
              <a:rPr lang="en-GB" sz="2400" dirty="0">
                <a:solidFill>
                  <a:schemeClr val="tx2"/>
                </a:solidFill>
                <a:latin typeface="+mn-lt"/>
              </a:rPr>
              <a:t>agencies-led </a:t>
            </a:r>
            <a:r>
              <a:rPr lang="en-GB" sz="2400" dirty="0" smtClean="0">
                <a:solidFill>
                  <a:schemeClr val="tx2"/>
                </a:solidFill>
                <a:latin typeface="+mn-lt"/>
              </a:rPr>
              <a:t>process</a:t>
            </a:r>
          </a:p>
          <a:p>
            <a:pPr marL="0" indent="0" algn="l" defTabSz="909848" fontAlgn="auto">
              <a:spcAft>
                <a:spcPts val="0"/>
              </a:spcAft>
              <a:buClr>
                <a:srgbClr val="FFFF00"/>
              </a:buClr>
              <a:defRPr/>
            </a:pPr>
            <a:endParaRPr lang="en-GB" sz="2400" dirty="0" smtClean="0">
              <a:solidFill>
                <a:schemeClr val="tx2"/>
              </a:solidFill>
              <a:latin typeface="+mn-lt"/>
            </a:endParaRPr>
          </a:p>
          <a:p>
            <a:pPr marL="0" indent="0" algn="l" defTabSz="909848" fontAlgn="auto">
              <a:spcAft>
                <a:spcPts val="0"/>
              </a:spcAft>
              <a:buClr>
                <a:srgbClr val="FFFF00"/>
              </a:buClr>
              <a:defRPr/>
            </a:pPr>
            <a:r>
              <a:rPr lang="en-GB" sz="2400" dirty="0" smtClean="0">
                <a:solidFill>
                  <a:schemeClr val="tx2"/>
                </a:solidFill>
                <a:latin typeface="+mn-lt"/>
              </a:rPr>
              <a:t>Driven </a:t>
            </a:r>
            <a:r>
              <a:rPr lang="en-GB" sz="2400" dirty="0">
                <a:solidFill>
                  <a:schemeClr val="tx2"/>
                </a:solidFill>
                <a:latin typeface="+mn-lt"/>
              </a:rPr>
              <a:t>by small group of </a:t>
            </a:r>
            <a:r>
              <a:rPr lang="en-GB" sz="2400" dirty="0" smtClean="0">
                <a:solidFill>
                  <a:schemeClr val="tx2"/>
                </a:solidFill>
                <a:latin typeface="+mn-lt"/>
              </a:rPr>
              <a:t>experts</a:t>
            </a:r>
          </a:p>
          <a:p>
            <a:pPr marL="0" indent="0" algn="l" defTabSz="909848" fontAlgn="auto">
              <a:spcAft>
                <a:spcPts val="0"/>
              </a:spcAft>
              <a:buClr>
                <a:srgbClr val="FFFF00"/>
              </a:buClr>
              <a:defRPr/>
            </a:pPr>
            <a:endParaRPr lang="en-GB" sz="2400" dirty="0" smtClean="0">
              <a:solidFill>
                <a:schemeClr val="tx2"/>
              </a:solidFill>
              <a:latin typeface="+mn-lt"/>
            </a:endParaRPr>
          </a:p>
          <a:p>
            <a:pPr marL="0" indent="0" algn="l" defTabSz="909848" fontAlgn="auto">
              <a:spcAft>
                <a:spcPts val="0"/>
              </a:spcAft>
              <a:buClr>
                <a:srgbClr val="FFFF00"/>
              </a:buClr>
              <a:defRPr/>
            </a:pPr>
            <a:r>
              <a:rPr lang="en-GB" sz="2400" dirty="0" smtClean="0">
                <a:solidFill>
                  <a:schemeClr val="tx2"/>
                </a:solidFill>
                <a:latin typeface="+mn-lt"/>
              </a:rPr>
              <a:t>Developing </a:t>
            </a:r>
            <a:r>
              <a:rPr lang="en-GB" sz="2400" dirty="0">
                <a:solidFill>
                  <a:schemeClr val="tx2"/>
                </a:solidFill>
                <a:latin typeface="+mn-lt"/>
              </a:rPr>
              <a:t>country focus: poverty reduction and social </a:t>
            </a:r>
            <a:r>
              <a:rPr lang="en-GB" sz="2400" dirty="0" smtClean="0">
                <a:solidFill>
                  <a:schemeClr val="tx2"/>
                </a:solidFill>
                <a:latin typeface="+mn-lt"/>
              </a:rPr>
              <a:t>development</a:t>
            </a:r>
          </a:p>
          <a:p>
            <a:pPr marL="0" indent="0" algn="l" defTabSz="909848" fontAlgn="auto">
              <a:spcAft>
                <a:spcPts val="0"/>
              </a:spcAft>
              <a:buClr>
                <a:srgbClr val="FFFF00"/>
              </a:buClr>
              <a:defRPr/>
            </a:pPr>
            <a:endParaRPr lang="en-GB" sz="2400" dirty="0" smtClean="0">
              <a:solidFill>
                <a:schemeClr val="tx2"/>
              </a:solidFill>
              <a:latin typeface="+mn-lt"/>
            </a:endParaRPr>
          </a:p>
          <a:p>
            <a:pPr marL="0" indent="0" algn="l" defTabSz="909848" fontAlgn="auto">
              <a:spcAft>
                <a:spcPts val="0"/>
              </a:spcAft>
              <a:buClr>
                <a:srgbClr val="FFFF00"/>
              </a:buClr>
              <a:defRPr/>
            </a:pPr>
            <a:r>
              <a:rPr lang="en-GB" sz="2400" dirty="0" smtClean="0">
                <a:solidFill>
                  <a:schemeClr val="tx2"/>
                </a:solidFill>
                <a:latin typeface="+mn-lt"/>
              </a:rPr>
              <a:t>8 </a:t>
            </a:r>
            <a:r>
              <a:rPr lang="en-GB" sz="2400" dirty="0">
                <a:solidFill>
                  <a:schemeClr val="tx2"/>
                </a:solidFill>
                <a:latin typeface="+mn-lt"/>
              </a:rPr>
              <a:t>Goals </a:t>
            </a:r>
            <a:r>
              <a:rPr lang="en-GB" sz="2400" dirty="0" smtClean="0">
                <a:solidFill>
                  <a:schemeClr val="tx2"/>
                </a:solidFill>
                <a:latin typeface="+mn-lt"/>
              </a:rPr>
              <a:t>- 3 </a:t>
            </a:r>
            <a:r>
              <a:rPr lang="en-GB" sz="2400" dirty="0">
                <a:solidFill>
                  <a:schemeClr val="tx2"/>
                </a:solidFill>
                <a:latin typeface="+mn-lt"/>
              </a:rPr>
              <a:t>for </a:t>
            </a:r>
            <a:r>
              <a:rPr lang="en-GB" sz="2400" dirty="0" smtClean="0">
                <a:solidFill>
                  <a:schemeClr val="tx2"/>
                </a:solidFill>
                <a:latin typeface="+mn-lt"/>
              </a:rPr>
              <a:t>health</a:t>
            </a:r>
          </a:p>
          <a:p>
            <a:pPr marL="0" indent="0" algn="l" defTabSz="909848" fontAlgn="auto">
              <a:spcAft>
                <a:spcPts val="0"/>
              </a:spcAft>
              <a:buClr>
                <a:srgbClr val="FFFF00"/>
              </a:buClr>
              <a:defRPr/>
            </a:pPr>
            <a:endParaRPr lang="en-GB" sz="2400" dirty="0" smtClean="0">
              <a:solidFill>
                <a:schemeClr val="tx2"/>
              </a:solidFill>
              <a:latin typeface="+mn-lt"/>
            </a:endParaRPr>
          </a:p>
          <a:p>
            <a:pPr marL="0" indent="0" algn="l" defTabSz="909848" fontAlgn="auto">
              <a:spcAft>
                <a:spcPts val="0"/>
              </a:spcAft>
              <a:buClr>
                <a:srgbClr val="FFFF00"/>
              </a:buClr>
              <a:defRPr/>
            </a:pPr>
            <a:r>
              <a:rPr lang="en-GB" sz="2400" dirty="0" smtClean="0">
                <a:solidFill>
                  <a:schemeClr val="tx2"/>
                </a:solidFill>
                <a:latin typeface="+mn-lt"/>
              </a:rPr>
              <a:t>21 </a:t>
            </a:r>
            <a:r>
              <a:rPr lang="en-GB" sz="2400" dirty="0">
                <a:solidFill>
                  <a:schemeClr val="tx2"/>
                </a:solidFill>
                <a:latin typeface="+mn-lt"/>
              </a:rPr>
              <a:t>Targets </a:t>
            </a:r>
            <a:r>
              <a:rPr lang="en-GB" sz="2400" dirty="0" smtClean="0">
                <a:solidFill>
                  <a:schemeClr val="tx2"/>
                </a:solidFill>
                <a:latin typeface="+mn-lt"/>
              </a:rPr>
              <a:t>- 6 </a:t>
            </a:r>
            <a:r>
              <a:rPr lang="en-GB" sz="2400" dirty="0">
                <a:solidFill>
                  <a:schemeClr val="tx2"/>
                </a:solidFill>
                <a:latin typeface="+mn-lt"/>
              </a:rPr>
              <a:t>for </a:t>
            </a:r>
            <a:r>
              <a:rPr lang="en-GB" sz="2400" dirty="0" smtClean="0">
                <a:solidFill>
                  <a:schemeClr val="tx2"/>
                </a:solidFill>
                <a:latin typeface="+mn-lt"/>
              </a:rPr>
              <a:t>health</a:t>
            </a:r>
          </a:p>
          <a:p>
            <a:pPr marL="0" indent="0" defTabSz="909848" fontAlgn="auto">
              <a:spcAft>
                <a:spcPts val="0"/>
              </a:spcAft>
              <a:buClr>
                <a:srgbClr val="FFFF00"/>
              </a:buClr>
              <a:buFont typeface="Wingdings" pitchFamily="2" charset="2"/>
              <a:buChar char="§"/>
              <a:defRPr/>
            </a:pPr>
            <a:endParaRPr lang="en-GB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533400"/>
            <a:ext cx="41148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GB" sz="2400" b="1" dirty="0" smtClean="0">
                <a:latin typeface="+mn-lt"/>
              </a:rPr>
              <a:t>SDGs</a:t>
            </a:r>
          </a:p>
          <a:p>
            <a:pPr algn="l">
              <a:defRPr/>
            </a:pPr>
            <a:endParaRPr lang="en-GB" b="1" dirty="0"/>
          </a:p>
          <a:p>
            <a:pPr algn="l">
              <a:buClr>
                <a:srgbClr val="C4DAF4"/>
              </a:buClr>
              <a:defRPr/>
            </a:pPr>
            <a:r>
              <a:rPr lang="en-GB" sz="2400" dirty="0">
                <a:solidFill>
                  <a:schemeClr val="tx2"/>
                </a:solidFill>
                <a:latin typeface="+mn-lt"/>
              </a:rPr>
              <a:t>Intergovernmental </a:t>
            </a:r>
            <a:r>
              <a:rPr lang="en-GB" sz="2400" dirty="0" smtClean="0">
                <a:solidFill>
                  <a:schemeClr val="tx2"/>
                </a:solidFill>
                <a:latin typeface="+mn-lt"/>
              </a:rPr>
              <a:t>process </a:t>
            </a:r>
          </a:p>
          <a:p>
            <a:pPr algn="l">
              <a:buClr>
                <a:srgbClr val="C4DAF4"/>
              </a:buClr>
              <a:defRPr/>
            </a:pPr>
            <a:r>
              <a:rPr lang="en-GB" sz="2400" dirty="0" smtClean="0">
                <a:solidFill>
                  <a:schemeClr val="tx2"/>
                </a:solidFill>
                <a:latin typeface="+mn-lt"/>
              </a:rPr>
              <a:t>UN </a:t>
            </a:r>
            <a:r>
              <a:rPr lang="en-GB" sz="2400" dirty="0">
                <a:solidFill>
                  <a:schemeClr val="tx2"/>
                </a:solidFill>
                <a:latin typeface="+mn-lt"/>
              </a:rPr>
              <a:t>in technical advisory </a:t>
            </a:r>
            <a:r>
              <a:rPr lang="en-GB" sz="2400" dirty="0" smtClean="0">
                <a:solidFill>
                  <a:schemeClr val="tx2"/>
                </a:solidFill>
                <a:latin typeface="+mn-lt"/>
              </a:rPr>
              <a:t>role</a:t>
            </a:r>
          </a:p>
          <a:p>
            <a:pPr algn="l">
              <a:buClr>
                <a:srgbClr val="C4DAF4"/>
              </a:buClr>
              <a:defRPr/>
            </a:pPr>
            <a:endParaRPr lang="en-GB" sz="2400" dirty="0">
              <a:solidFill>
                <a:schemeClr val="tx2"/>
              </a:solidFill>
              <a:latin typeface="+mn-lt"/>
            </a:endParaRPr>
          </a:p>
          <a:p>
            <a:pPr algn="l">
              <a:buClr>
                <a:srgbClr val="C4DAF4"/>
              </a:buClr>
              <a:defRPr/>
            </a:pPr>
            <a:r>
              <a:rPr lang="en-GB" sz="2400" dirty="0">
                <a:solidFill>
                  <a:schemeClr val="tx2"/>
                </a:solidFill>
                <a:latin typeface="+mn-lt"/>
              </a:rPr>
              <a:t>Highly collaborative </a:t>
            </a:r>
            <a:r>
              <a:rPr lang="en-GB" sz="2400" dirty="0" smtClean="0">
                <a:solidFill>
                  <a:schemeClr val="tx2"/>
                </a:solidFill>
                <a:latin typeface="+mn-lt"/>
              </a:rPr>
              <a:t>process involving  all stakeholders</a:t>
            </a:r>
          </a:p>
          <a:p>
            <a:pPr algn="l">
              <a:buClr>
                <a:srgbClr val="C4DAF4"/>
              </a:buClr>
              <a:buFont typeface="Wingdings" pitchFamily="2" charset="2"/>
              <a:buChar char="§"/>
              <a:defRPr/>
            </a:pPr>
            <a:endParaRPr lang="en-GB" sz="2400" dirty="0">
              <a:solidFill>
                <a:schemeClr val="tx2"/>
              </a:solidFill>
              <a:latin typeface="+mn-lt"/>
            </a:endParaRPr>
          </a:p>
          <a:p>
            <a:pPr algn="l">
              <a:buClr>
                <a:srgbClr val="C4DAF4"/>
              </a:buClr>
              <a:defRPr/>
            </a:pPr>
            <a:r>
              <a:rPr lang="en-GB" sz="2400" dirty="0">
                <a:solidFill>
                  <a:schemeClr val="tx2"/>
                </a:solidFill>
                <a:latin typeface="+mn-lt"/>
              </a:rPr>
              <a:t>All-country focus: economic, social and environmental pillars of development </a:t>
            </a:r>
            <a:endParaRPr lang="en-GB" sz="2400" dirty="0" smtClean="0">
              <a:solidFill>
                <a:schemeClr val="tx2"/>
              </a:solidFill>
              <a:latin typeface="+mn-lt"/>
            </a:endParaRPr>
          </a:p>
          <a:p>
            <a:pPr algn="l">
              <a:buClr>
                <a:srgbClr val="C4DAF4"/>
              </a:buClr>
              <a:buFont typeface="Wingdings" pitchFamily="2" charset="2"/>
              <a:buChar char="§"/>
              <a:defRPr/>
            </a:pPr>
            <a:endParaRPr lang="en-GB" sz="2400" dirty="0">
              <a:solidFill>
                <a:schemeClr val="tx2"/>
              </a:solidFill>
              <a:latin typeface="+mn-lt"/>
            </a:endParaRPr>
          </a:p>
          <a:p>
            <a:pPr algn="l">
              <a:buClr>
                <a:srgbClr val="C4DAF4"/>
              </a:buClr>
              <a:defRPr/>
            </a:pPr>
            <a:r>
              <a:rPr lang="en-GB" sz="2400" dirty="0">
                <a:solidFill>
                  <a:schemeClr val="tx2"/>
                </a:solidFill>
                <a:latin typeface="+mn-lt"/>
              </a:rPr>
              <a:t>17 Goals </a:t>
            </a:r>
            <a:r>
              <a:rPr lang="en-GB" sz="2400" dirty="0" smtClean="0">
                <a:solidFill>
                  <a:schemeClr val="tx2"/>
                </a:solidFill>
                <a:latin typeface="+mn-lt"/>
              </a:rPr>
              <a:t>- 1 </a:t>
            </a:r>
            <a:r>
              <a:rPr lang="en-GB" sz="2400" dirty="0">
                <a:solidFill>
                  <a:schemeClr val="tx2"/>
                </a:solidFill>
                <a:latin typeface="+mn-lt"/>
              </a:rPr>
              <a:t>for </a:t>
            </a:r>
            <a:r>
              <a:rPr lang="en-GB" sz="2400" dirty="0" smtClean="0">
                <a:solidFill>
                  <a:schemeClr val="tx2"/>
                </a:solidFill>
                <a:latin typeface="+mn-lt"/>
              </a:rPr>
              <a:t>health</a:t>
            </a:r>
          </a:p>
          <a:p>
            <a:pPr algn="l">
              <a:buClr>
                <a:srgbClr val="C4DAF4"/>
              </a:buClr>
              <a:defRPr/>
            </a:pPr>
            <a:endParaRPr lang="en-GB" sz="2400" dirty="0">
              <a:solidFill>
                <a:schemeClr val="tx2"/>
              </a:solidFill>
              <a:latin typeface="+mn-lt"/>
            </a:endParaRPr>
          </a:p>
          <a:p>
            <a:pPr algn="l">
              <a:buClr>
                <a:srgbClr val="C4DAF4"/>
              </a:buClr>
              <a:defRPr/>
            </a:pPr>
            <a:r>
              <a:rPr lang="en-GB" sz="2400" dirty="0">
                <a:solidFill>
                  <a:schemeClr val="tx2"/>
                </a:solidFill>
                <a:latin typeface="+mn-lt"/>
              </a:rPr>
              <a:t>169 Targets </a:t>
            </a:r>
            <a:r>
              <a:rPr lang="en-GB" sz="2400" dirty="0" smtClean="0">
                <a:solidFill>
                  <a:schemeClr val="tx2"/>
                </a:solidFill>
                <a:latin typeface="+mn-lt"/>
              </a:rPr>
              <a:t>- 13 </a:t>
            </a:r>
            <a:r>
              <a:rPr lang="en-GB" sz="2400" dirty="0">
                <a:solidFill>
                  <a:schemeClr val="tx2"/>
                </a:solidFill>
                <a:latin typeface="+mn-lt"/>
              </a:rPr>
              <a:t>for </a:t>
            </a:r>
            <a:r>
              <a:rPr lang="en-GB" sz="2400" dirty="0" smtClean="0">
                <a:solidFill>
                  <a:schemeClr val="tx2"/>
                </a:solidFill>
                <a:latin typeface="+mn-lt"/>
              </a:rPr>
              <a:t>health</a:t>
            </a:r>
            <a:endParaRPr lang="en-GB" sz="2400" dirty="0">
              <a:solidFill>
                <a:schemeClr val="tx2"/>
              </a:solidFill>
              <a:latin typeface="+mn-lt"/>
            </a:endParaRPr>
          </a:p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5943600" cy="4953000"/>
          </a:xfrm>
        </p:spPr>
        <p:txBody>
          <a:bodyPr rtlCol="0">
            <a:noAutofit/>
          </a:bodyPr>
          <a:lstStyle/>
          <a:p>
            <a:pPr marL="137160" indent="0" fontAlgn="auto">
              <a:spcBef>
                <a:spcPts val="24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2000" b="1" dirty="0" smtClean="0"/>
              <a:t>June 2012 : </a:t>
            </a:r>
            <a:r>
              <a:rPr lang="en-US" sz="2000" dirty="0" smtClean="0"/>
              <a:t>SDGs </a:t>
            </a:r>
            <a:r>
              <a:rPr lang="en-US" sz="2000" dirty="0"/>
              <a:t>first formally discusses at the </a:t>
            </a:r>
            <a:r>
              <a:rPr lang="en-US" sz="2000" dirty="0" smtClean="0"/>
              <a:t>UN </a:t>
            </a:r>
            <a:r>
              <a:rPr lang="en-US" sz="2000" dirty="0"/>
              <a:t>Conference on Sustainable Development held in Rio de Janeiro (Rio+20).</a:t>
            </a:r>
          </a:p>
          <a:p>
            <a:pPr marL="137160" indent="0" fontAlgn="auto">
              <a:spcBef>
                <a:spcPts val="24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2000" b="1" dirty="0" smtClean="0"/>
              <a:t>July 2012 : </a:t>
            </a:r>
            <a:r>
              <a:rPr lang="en-US" sz="2000" dirty="0" smtClean="0"/>
              <a:t>UN </a:t>
            </a:r>
            <a:r>
              <a:rPr lang="en-US" sz="2000" dirty="0"/>
              <a:t>SG Ban Ki-Moon appoints 26 public and private leaders to advise him on the post-MDG agenda</a:t>
            </a:r>
            <a:r>
              <a:rPr lang="en-US" sz="2000" dirty="0" smtClean="0"/>
              <a:t>.</a:t>
            </a:r>
            <a:endParaRPr lang="en-US" sz="2000" dirty="0"/>
          </a:p>
          <a:p>
            <a:pPr marL="137160" indent="0" fontAlgn="auto">
              <a:spcBef>
                <a:spcPts val="24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2000" b="1" dirty="0"/>
              <a:t>Jan </a:t>
            </a:r>
            <a:r>
              <a:rPr lang="en-US" sz="2000" b="1" dirty="0" smtClean="0"/>
              <a:t>2013: </a:t>
            </a:r>
            <a:r>
              <a:rPr lang="en-US" sz="2000" dirty="0" smtClean="0"/>
              <a:t>A </a:t>
            </a:r>
            <a:r>
              <a:rPr lang="en-US" sz="2000" dirty="0"/>
              <a:t>30-member Open Working Group </a:t>
            </a:r>
            <a:r>
              <a:rPr lang="en-US" sz="2000" dirty="0" smtClean="0"/>
              <a:t>(OWG) on </a:t>
            </a:r>
            <a:r>
              <a:rPr lang="en-US" sz="2000" dirty="0"/>
              <a:t>SDGs, established by the UN General </a:t>
            </a:r>
            <a:r>
              <a:rPr lang="en-US" sz="2000" dirty="0" smtClean="0"/>
              <a:t>Assembly to prepare a </a:t>
            </a:r>
            <a:r>
              <a:rPr lang="en-US" sz="2000" dirty="0"/>
              <a:t>proposal on the SDGs. </a:t>
            </a:r>
          </a:p>
          <a:p>
            <a:pPr marL="137160" indent="0" fontAlgn="auto">
              <a:spcBef>
                <a:spcPts val="24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2000" b="1" dirty="0" smtClean="0"/>
              <a:t>July 2014: </a:t>
            </a:r>
            <a:r>
              <a:rPr lang="en-US" sz="2000" dirty="0" smtClean="0"/>
              <a:t>UN </a:t>
            </a:r>
            <a:r>
              <a:rPr lang="en-US" sz="2000" dirty="0"/>
              <a:t>General Assembly’s </a:t>
            </a:r>
            <a:r>
              <a:rPr lang="en-US" sz="2000" dirty="0" smtClean="0"/>
              <a:t>Open Working Group </a:t>
            </a:r>
            <a:r>
              <a:rPr lang="en-US" sz="2000" dirty="0"/>
              <a:t>forwards a proposal for the SDGs to the Assembly </a:t>
            </a:r>
            <a:r>
              <a:rPr lang="en-US" sz="2000" dirty="0" smtClean="0"/>
              <a:t>(17 </a:t>
            </a:r>
            <a:r>
              <a:rPr lang="en-US" sz="2000" dirty="0"/>
              <a:t>goals and 169 targets</a:t>
            </a:r>
            <a:r>
              <a:rPr lang="en-US" sz="2000" dirty="0" smtClean="0"/>
              <a:t>).</a:t>
            </a:r>
            <a:endParaRPr lang="en-US" sz="2000" dirty="0"/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8F4EC1D-2C45-45D1-82C6-822A74B0F84D}" type="datetime1">
              <a:rPr lang="en-US" smtClean="0">
                <a:solidFill>
                  <a:schemeClr val="tx2"/>
                </a:solidFill>
              </a:rPr>
              <a:pPr eaLnBrk="1" hangingPunct="1"/>
              <a:t>6/23/2019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416675"/>
            <a:ext cx="2895600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E02F100-15C1-40F2-9933-05048B491623}" type="slidenum">
              <a:rPr lang="en-US">
                <a:solidFill>
                  <a:schemeClr val="tx2"/>
                </a:solidFill>
              </a:rPr>
              <a:pPr eaLnBrk="1" hangingPunct="1"/>
              <a:t>21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916863" cy="990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Milestones in the development of SDGs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Post 2015 agenda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773" t="8266" r="16716" b="-1"/>
          <a:stretch/>
        </p:blipFill>
        <p:spPr>
          <a:xfrm>
            <a:off x="6100741" y="3048000"/>
            <a:ext cx="2713703" cy="22368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30062" y="5486400"/>
            <a:ext cx="26550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Photo: REUTERS</a:t>
            </a:r>
            <a:br>
              <a:rPr lang="en-US" sz="1100" dirty="0" smtClean="0"/>
            </a:br>
            <a:endParaRPr lang="en-US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60016" y="1873045"/>
            <a:ext cx="2995152" cy="101466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1828800"/>
            <a:ext cx="7408862" cy="3451225"/>
          </a:xfrm>
        </p:spPr>
        <p:txBody>
          <a:bodyPr>
            <a:normAutofit fontScale="92500" lnSpcReduction="20000"/>
          </a:bodyPr>
          <a:lstStyle/>
          <a:p>
            <a:pPr marL="137160" indent="0" fontAlgn="auto">
              <a:spcBef>
                <a:spcPts val="24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2400" b="1" dirty="0"/>
              <a:t>Dec 2014: </a:t>
            </a:r>
            <a:r>
              <a:rPr lang="en-US" sz="2400" dirty="0"/>
              <a:t>UN General Assembly accepts the SG’s Synthesis Report which states that the SDGs will be based on the OWG proposals. </a:t>
            </a:r>
          </a:p>
          <a:p>
            <a:pPr marL="137160" indent="0" fontAlgn="auto">
              <a:spcBef>
                <a:spcPts val="24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2400" b="1" dirty="0"/>
              <a:t>Jan 2015:  </a:t>
            </a:r>
            <a:r>
              <a:rPr lang="en-US" sz="2400" dirty="0"/>
              <a:t>Member states officially began intergovernmental negotiations in the UN General Assembly on the Post-2015 Development Agenda.</a:t>
            </a:r>
          </a:p>
          <a:p>
            <a:pPr marL="137160" indent="0" fontAlgn="auto">
              <a:spcBef>
                <a:spcPts val="24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2400" b="1" dirty="0"/>
              <a:t>September 2015: </a:t>
            </a:r>
            <a:r>
              <a:rPr lang="en-US" sz="2400" dirty="0"/>
              <a:t>SDGs adopted by 150 Member </a:t>
            </a:r>
            <a:r>
              <a:rPr lang="en-US" sz="2400" dirty="0" smtClean="0"/>
              <a:t>States at historic UN Summit in New York </a:t>
            </a:r>
          </a:p>
          <a:p>
            <a:pPr marL="137160" indent="0" fontAlgn="auto">
              <a:spcBef>
                <a:spcPts val="24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2400" b="1" dirty="0" smtClean="0"/>
              <a:t>January 2016:  </a:t>
            </a:r>
            <a:r>
              <a:rPr lang="en-US" sz="2400" dirty="0" smtClean="0"/>
              <a:t>SDGs enter into force </a:t>
            </a:r>
            <a:endParaRPr lang="en-US" sz="24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52537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Milestones in the development of SDGs</a:t>
            </a:r>
          </a:p>
        </p:txBody>
      </p:sp>
    </p:spTree>
    <p:extLst>
      <p:ext uri="{BB962C8B-B14F-4D97-AF65-F5344CB8AC3E}">
        <p14:creationId xmlns:p14="http://schemas.microsoft.com/office/powerpoint/2010/main" xmlns="" val="34174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Transformative vision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1295400" y="2667000"/>
            <a:ext cx="6781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chemeClr val="tx2"/>
                </a:solidFill>
                <a:latin typeface="+mn-lt"/>
              </a:rPr>
              <a:t>In September </a:t>
            </a: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2015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 Ban </a:t>
            </a: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Ki Moon hails the SDGs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as a universal, integrated and transformative vision for a better </a:t>
            </a: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world</a:t>
            </a:r>
          </a:p>
          <a:p>
            <a:pPr algn="l"/>
            <a:endParaRPr lang="en-US" sz="2400" dirty="0">
              <a:solidFill>
                <a:schemeClr val="tx2"/>
              </a:solidFill>
              <a:latin typeface="+mn-lt"/>
            </a:endParaRPr>
          </a:p>
          <a:p>
            <a:pPr algn="l"/>
            <a:r>
              <a:rPr lang="en-US" sz="2400" dirty="0">
                <a:solidFill>
                  <a:schemeClr val="tx2"/>
                </a:solidFill>
                <a:latin typeface="+mn-lt"/>
              </a:rPr>
              <a:t>“The new agenda is a promise by leaders to all people everywhere. It is an agenda for people, to end poverty in all its forms – an agenda for the planet, our common home.”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6423" y="228600"/>
            <a:ext cx="1834777" cy="176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024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899" y="2638732"/>
            <a:ext cx="8554348" cy="5149219"/>
          </a:xfrm>
        </p:spPr>
        <p:txBody>
          <a:bodyPr rtlCol="0">
            <a:normAutofit/>
          </a:bodyPr>
          <a:lstStyle/>
          <a:p>
            <a:pPr marL="137160" indent="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endParaRPr lang="en-US" sz="2600" dirty="0"/>
          </a:p>
          <a:p>
            <a:pPr marL="137160" indent="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endParaRPr lang="en-US" sz="2600" dirty="0" smtClean="0"/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5117887" y="6157450"/>
            <a:ext cx="4126641" cy="39795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D6B3250-3DF9-43F0-8E11-8D0E1A3D50C9}" type="datetime1">
              <a:rPr lang="en-US" smtClean="0">
                <a:solidFill>
                  <a:schemeClr val="tx2"/>
                </a:solidFill>
              </a:rPr>
              <a:pPr eaLnBrk="1" hangingPunct="1"/>
              <a:t>6/23/2019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416675"/>
            <a:ext cx="3155972" cy="39795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88397DD-B11A-4E9C-811C-9A8A159F739B}" type="slidenum">
              <a:rPr lang="en-US">
                <a:solidFill>
                  <a:schemeClr val="tx2"/>
                </a:solidFill>
              </a:rPr>
              <a:pPr eaLnBrk="1" hangingPunct="1"/>
              <a:t>24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686" y="240790"/>
            <a:ext cx="7308569" cy="99662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17 Goals with 169 indicators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6423" y="228600"/>
            <a:ext cx="1834777" cy="17663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39433" y="875070"/>
            <a:ext cx="1157747" cy="11577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46419" y="875071"/>
            <a:ext cx="1157747" cy="11577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88603" y="875071"/>
            <a:ext cx="1157747" cy="11577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9000" y="875069"/>
            <a:ext cx="1157747" cy="11577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1638" y="2403987"/>
            <a:ext cx="1157747" cy="11577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2589" y="2384322"/>
            <a:ext cx="1157747" cy="11577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21389" y="2403987"/>
            <a:ext cx="1157747" cy="115774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48825" y="2403987"/>
            <a:ext cx="1157747" cy="11577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70424" y="2403986"/>
            <a:ext cx="1157747" cy="115774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3064" y="3946421"/>
            <a:ext cx="1157747" cy="11577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1388" y="3941505"/>
            <a:ext cx="1157747" cy="11577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64719" y="3927092"/>
            <a:ext cx="1157747" cy="115774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7624" y="3909886"/>
            <a:ext cx="1157747" cy="115774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02129" y="3946421"/>
            <a:ext cx="1157747" cy="11577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19631" y="5510979"/>
            <a:ext cx="1157747" cy="115774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93770" y="5513437"/>
            <a:ext cx="1157747" cy="115774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57684" y="5513437"/>
            <a:ext cx="1157747" cy="1157747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0" y="2492476"/>
            <a:ext cx="4041315" cy="685800"/>
          </a:xfrm>
        </p:spPr>
        <p:txBody>
          <a:bodyPr/>
          <a:lstStyle/>
          <a:p>
            <a:pPr marL="0" lvl="0" indent="0" algn="ctr" defTabSz="911799" fontAlgn="auto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GB" sz="2800" b="1" dirty="0" smtClean="0">
                <a:latin typeface="Calibri"/>
                <a:cs typeface="Arial" charset="0"/>
              </a:rPr>
              <a:t>One goal </a:t>
            </a:r>
            <a:r>
              <a:rPr lang="en-GB" sz="2800" dirty="0" smtClean="0">
                <a:latin typeface="Calibri"/>
                <a:cs typeface="Arial" charset="0"/>
              </a:rPr>
              <a:t>with </a:t>
            </a:r>
            <a:r>
              <a:rPr lang="en-GB" sz="2800" b="1" dirty="0" smtClean="0">
                <a:latin typeface="Calibri"/>
                <a:cs typeface="Arial" charset="0"/>
              </a:rPr>
              <a:t>13 targets </a:t>
            </a:r>
            <a:endParaRPr lang="en-GB" sz="2800" b="1" dirty="0">
              <a:latin typeface="Calibri"/>
              <a:cs typeface="Arial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7110" y="533400"/>
            <a:ext cx="7502013" cy="988141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Goal 3: </a:t>
            </a:r>
            <a:r>
              <a:rPr lang="en-US" sz="3200" b="1" dirty="0"/>
              <a:t>Ensure healthy lives and promote well-being for all at all 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1837403"/>
            <a:ext cx="1995947" cy="19959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4244572"/>
            <a:ext cx="2952750" cy="190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411" b="4156"/>
          <a:stretch/>
        </p:blipFill>
        <p:spPr>
          <a:xfrm>
            <a:off x="5063613" y="4244572"/>
            <a:ext cx="2803730" cy="198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2812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25780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sz="2800" dirty="0" smtClean="0"/>
              <a:t>1. Reduce </a:t>
            </a:r>
            <a:r>
              <a:rPr lang="en-US" sz="2800" b="1" dirty="0"/>
              <a:t>global maternal mortality</a:t>
            </a:r>
            <a:r>
              <a:rPr lang="en-US" sz="2800" dirty="0"/>
              <a:t> ratio </a:t>
            </a:r>
            <a:r>
              <a:rPr lang="en-US" sz="2800" dirty="0" smtClean="0"/>
              <a:t>to</a:t>
            </a:r>
          </a:p>
          <a:p>
            <a:pPr marL="0" lv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</a:t>
            </a:r>
            <a:r>
              <a:rPr lang="en-US" sz="2800" dirty="0"/>
              <a:t>less than 70 per 100,000 live </a:t>
            </a:r>
            <a:r>
              <a:rPr lang="en-US" sz="2800" dirty="0" smtClean="0"/>
              <a:t>births</a:t>
            </a:r>
          </a:p>
          <a:p>
            <a:pPr marL="0" lvl="0" indent="0">
              <a:buNone/>
            </a:pPr>
            <a:endParaRPr lang="en-US" sz="2800" dirty="0" smtClean="0"/>
          </a:p>
          <a:p>
            <a:pPr marL="0" lvl="0" indent="0">
              <a:buNone/>
            </a:pPr>
            <a:r>
              <a:rPr lang="en-US" sz="2800" b="1" dirty="0" smtClean="0"/>
              <a:t>2. End </a:t>
            </a:r>
            <a:r>
              <a:rPr lang="en-US" sz="2800" b="1" dirty="0"/>
              <a:t>preventable deaths of newborns and </a:t>
            </a:r>
            <a:r>
              <a:rPr lang="en-US" sz="2800" b="1" dirty="0" smtClean="0"/>
              <a:t>children  </a:t>
            </a:r>
          </a:p>
          <a:p>
            <a:pPr marL="0" lvl="0" indent="0">
              <a:buNone/>
            </a:pPr>
            <a:r>
              <a:rPr lang="en-US" sz="2800" b="1" dirty="0"/>
              <a:t> </a:t>
            </a:r>
            <a:r>
              <a:rPr lang="en-US" sz="2800" b="1" dirty="0" smtClean="0"/>
              <a:t>    </a:t>
            </a:r>
            <a:r>
              <a:rPr lang="en-US" sz="2800" dirty="0" smtClean="0"/>
              <a:t>under </a:t>
            </a:r>
            <a:r>
              <a:rPr lang="en-US" sz="2800" dirty="0"/>
              <a:t>5 years of </a:t>
            </a:r>
            <a:r>
              <a:rPr lang="en-US" sz="2800" dirty="0" smtClean="0"/>
              <a:t>age</a:t>
            </a:r>
          </a:p>
          <a:p>
            <a:pPr marL="0" lv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b="1" dirty="0" smtClean="0"/>
              <a:t>3. End </a:t>
            </a:r>
            <a:r>
              <a:rPr lang="en-US" sz="2800" b="1" dirty="0"/>
              <a:t>the epidemics of AIDS, tuberculosis, malaria</a:t>
            </a:r>
            <a:r>
              <a:rPr lang="en-US" sz="2800" dirty="0"/>
              <a:t> and </a:t>
            </a:r>
            <a:r>
              <a:rPr lang="en-US" sz="2800" b="1" dirty="0" smtClean="0"/>
              <a:t>NTDs, combat hepatitis, water borne diseases</a:t>
            </a:r>
            <a:r>
              <a:rPr lang="en-US" sz="2800" dirty="0" smtClean="0"/>
              <a:t> and </a:t>
            </a:r>
            <a:r>
              <a:rPr lang="en-US" sz="2800" dirty="0"/>
              <a:t>other </a:t>
            </a:r>
            <a:r>
              <a:rPr lang="en-US" sz="2800" b="1" dirty="0"/>
              <a:t>communicable </a:t>
            </a:r>
            <a:r>
              <a:rPr lang="en-US" sz="2800" b="1" dirty="0" smtClean="0"/>
              <a:t>diseases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lvl="0" indent="0">
              <a:buNone/>
            </a:pPr>
            <a:r>
              <a:rPr lang="en-US" sz="2800" dirty="0" smtClean="0"/>
              <a:t>4. Reduce </a:t>
            </a:r>
            <a:r>
              <a:rPr lang="en-US" sz="2800" dirty="0"/>
              <a:t>by </a:t>
            </a:r>
            <a:r>
              <a:rPr lang="en-US" sz="2800" b="1" dirty="0" smtClean="0"/>
              <a:t>1/3 premature </a:t>
            </a:r>
            <a:r>
              <a:rPr lang="en-US" sz="2800" b="1" dirty="0"/>
              <a:t>mortality</a:t>
            </a:r>
            <a:r>
              <a:rPr lang="en-US" sz="2800" dirty="0"/>
              <a:t> from </a:t>
            </a:r>
            <a:r>
              <a:rPr lang="en-US" sz="2800" b="1" dirty="0" smtClean="0"/>
              <a:t>NCDs</a:t>
            </a:r>
          </a:p>
          <a:p>
            <a:pPr marL="0" lvl="0" indent="0">
              <a:buNone/>
            </a:pPr>
            <a:endParaRPr lang="en-US" sz="2800" dirty="0"/>
          </a:p>
          <a:p>
            <a:pPr marL="0" lvl="0" indent="0">
              <a:buNone/>
            </a:pPr>
            <a:r>
              <a:rPr lang="en-US" sz="2800" dirty="0" smtClean="0"/>
              <a:t>5. Strengthen prevention </a:t>
            </a:r>
            <a:r>
              <a:rPr lang="en-US" sz="2800" dirty="0"/>
              <a:t>and treatment of </a:t>
            </a:r>
            <a:r>
              <a:rPr lang="en-US" sz="2800" b="1" dirty="0"/>
              <a:t>substance </a:t>
            </a:r>
            <a:r>
              <a:rPr lang="en-US" sz="2800" b="1" dirty="0" smtClean="0"/>
              <a:t>abuse</a:t>
            </a:r>
            <a:r>
              <a:rPr lang="en-US" sz="2800" dirty="0" smtClean="0"/>
              <a:t> </a:t>
            </a:r>
            <a:r>
              <a:rPr lang="en-US" sz="2800" dirty="0"/>
              <a:t>including </a:t>
            </a:r>
            <a:r>
              <a:rPr lang="en-US" sz="2800" dirty="0" smtClean="0"/>
              <a:t>drugs and alcohol</a:t>
            </a:r>
            <a:endParaRPr lang="en-US" sz="2800" dirty="0"/>
          </a:p>
          <a:p>
            <a:pPr>
              <a:buFont typeface="Arial" charset="0"/>
              <a:buChar char="•"/>
            </a:pPr>
            <a:endParaRPr lang="en-US" sz="2800" dirty="0"/>
          </a:p>
          <a:p>
            <a:pPr lvl="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252537"/>
          </a:xfrm>
        </p:spPr>
        <p:txBody>
          <a:bodyPr/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Health Targets by 2030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606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4196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 smtClean="0"/>
              <a:t>6. Halve </a:t>
            </a:r>
            <a:r>
              <a:rPr lang="en-US" sz="2400" dirty="0"/>
              <a:t>number of </a:t>
            </a:r>
            <a:r>
              <a:rPr lang="en-US" sz="2400" dirty="0" smtClean="0"/>
              <a:t>deaths </a:t>
            </a:r>
            <a:r>
              <a:rPr lang="en-US" sz="2400" dirty="0"/>
              <a:t>and injuries from </a:t>
            </a:r>
            <a:r>
              <a:rPr lang="en-US" sz="2400" b="1" dirty="0"/>
              <a:t>road traffic </a:t>
            </a:r>
            <a:r>
              <a:rPr lang="en-US" sz="2400" b="1" dirty="0" smtClean="0"/>
              <a:t>accidents</a:t>
            </a:r>
          </a:p>
          <a:p>
            <a:pPr lvl="0"/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7. Ensure universal </a:t>
            </a:r>
            <a:r>
              <a:rPr lang="en-US" sz="2400" b="1" dirty="0"/>
              <a:t>access to sexual and reproductive health-care </a:t>
            </a:r>
            <a:r>
              <a:rPr lang="en-US" sz="2400" b="1" dirty="0" smtClean="0"/>
              <a:t>services</a:t>
            </a:r>
            <a:endParaRPr lang="en-US" sz="2400" b="1" dirty="0"/>
          </a:p>
          <a:p>
            <a:pPr marL="0" indent="0">
              <a:buNone/>
            </a:pPr>
            <a:endParaRPr lang="en-US" sz="2400" dirty="0" smtClean="0"/>
          </a:p>
          <a:p>
            <a:pPr marL="0" lvl="0" indent="0">
              <a:buNone/>
            </a:pPr>
            <a:r>
              <a:rPr lang="en-US" sz="2400" dirty="0" smtClean="0"/>
              <a:t>8. Achieve </a:t>
            </a:r>
            <a:r>
              <a:rPr lang="en-US" sz="2400" b="1" dirty="0"/>
              <a:t>universal health </a:t>
            </a:r>
            <a:r>
              <a:rPr lang="en-US" sz="2400" b="1" dirty="0" smtClean="0"/>
              <a:t>coverage</a:t>
            </a:r>
          </a:p>
          <a:p>
            <a:pPr marL="0" lvl="0" indent="0">
              <a:buNone/>
            </a:pPr>
            <a:endParaRPr lang="en-US" sz="2400" dirty="0"/>
          </a:p>
          <a:p>
            <a:pPr marL="0" lvl="0" indent="0">
              <a:buNone/>
            </a:pPr>
            <a:r>
              <a:rPr lang="en-US" sz="2400" dirty="0" smtClean="0"/>
              <a:t>9. </a:t>
            </a:r>
            <a:r>
              <a:rPr lang="en-US" sz="2400" dirty="0"/>
              <a:t>R</a:t>
            </a:r>
            <a:r>
              <a:rPr lang="en-US" sz="2400" dirty="0" smtClean="0"/>
              <a:t>educe deaths </a:t>
            </a:r>
            <a:r>
              <a:rPr lang="en-US" sz="2400" dirty="0"/>
              <a:t>and illnesses </a:t>
            </a:r>
            <a:r>
              <a:rPr lang="en-US" sz="2400" dirty="0" smtClean="0"/>
              <a:t>due to</a:t>
            </a:r>
            <a:r>
              <a:rPr lang="en-US" sz="2400" b="1" dirty="0" smtClean="0"/>
              <a:t> </a:t>
            </a:r>
            <a:r>
              <a:rPr lang="en-US" sz="2400" b="1" dirty="0"/>
              <a:t>pollution and contamination</a:t>
            </a:r>
          </a:p>
          <a:p>
            <a:endParaRPr lang="en-US" sz="2400" dirty="0"/>
          </a:p>
          <a:p>
            <a:pPr lvl="0"/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Health Targets </a:t>
            </a:r>
          </a:p>
        </p:txBody>
      </p:sp>
    </p:spTree>
    <p:extLst>
      <p:ext uri="{BB962C8B-B14F-4D97-AF65-F5344CB8AC3E}">
        <p14:creationId xmlns:p14="http://schemas.microsoft.com/office/powerpoint/2010/main" xmlns="" val="170830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7942262" cy="4572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10. Strengthen </a:t>
            </a:r>
            <a:r>
              <a:rPr lang="en-US" sz="2400" dirty="0"/>
              <a:t>implementation </a:t>
            </a:r>
            <a:r>
              <a:rPr lang="en-US" sz="2400" dirty="0" smtClean="0"/>
              <a:t>of </a:t>
            </a:r>
            <a:r>
              <a:rPr lang="en-US" sz="2400" b="1" dirty="0" smtClean="0"/>
              <a:t>WHO</a:t>
            </a:r>
          </a:p>
          <a:p>
            <a:pPr marL="0" indent="0">
              <a:buNone/>
            </a:pPr>
            <a:r>
              <a:rPr lang="en-US" sz="2400" b="1" dirty="0" smtClean="0"/>
              <a:t> </a:t>
            </a:r>
            <a:r>
              <a:rPr lang="en-US" sz="2400" b="1" dirty="0"/>
              <a:t>Framework </a:t>
            </a:r>
            <a:r>
              <a:rPr lang="en-US" sz="2400" b="1" dirty="0" smtClean="0"/>
              <a:t>Convention </a:t>
            </a:r>
            <a:r>
              <a:rPr lang="en-US" sz="2400" b="1" dirty="0"/>
              <a:t>on Tobacco </a:t>
            </a:r>
            <a:r>
              <a:rPr lang="en-US" sz="2400" b="1" dirty="0" smtClean="0"/>
              <a:t>Control</a:t>
            </a:r>
          </a:p>
          <a:p>
            <a:endParaRPr lang="en-US" sz="2400" b="1" dirty="0" smtClean="0"/>
          </a:p>
          <a:p>
            <a:pPr marL="0" lvl="0" indent="0">
              <a:buNone/>
            </a:pPr>
            <a:r>
              <a:rPr lang="en-US" sz="2400" dirty="0" smtClean="0"/>
              <a:t>11. Support </a:t>
            </a:r>
            <a:r>
              <a:rPr lang="en-US" sz="2400" dirty="0"/>
              <a:t>research and development of </a:t>
            </a:r>
            <a:r>
              <a:rPr lang="en-US" sz="2400" b="1" dirty="0"/>
              <a:t>vaccines</a:t>
            </a:r>
            <a:r>
              <a:rPr lang="en-US" sz="2400" dirty="0"/>
              <a:t> and </a:t>
            </a:r>
            <a:r>
              <a:rPr lang="en-US" sz="2400" b="1" dirty="0"/>
              <a:t>medicines</a:t>
            </a:r>
            <a:r>
              <a:rPr lang="en-US" sz="2400" dirty="0"/>
              <a:t> </a:t>
            </a:r>
            <a:r>
              <a:rPr lang="en-US" sz="2400" dirty="0" smtClean="0"/>
              <a:t>and provide </a:t>
            </a:r>
            <a:r>
              <a:rPr lang="en-US" sz="2400" b="1" dirty="0"/>
              <a:t>access to affordable essential medicines and </a:t>
            </a:r>
            <a:r>
              <a:rPr lang="en-US" sz="2400" b="1" dirty="0" smtClean="0"/>
              <a:t>vaccines</a:t>
            </a:r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r>
              <a:rPr lang="en-US" sz="2400" dirty="0" smtClean="0"/>
              <a:t>12. Increase </a:t>
            </a:r>
            <a:r>
              <a:rPr lang="en-US" sz="2400" b="1" dirty="0" smtClean="0"/>
              <a:t>health </a:t>
            </a:r>
            <a:r>
              <a:rPr lang="en-US" sz="2400" b="1" dirty="0"/>
              <a:t>financing </a:t>
            </a:r>
            <a:r>
              <a:rPr lang="en-US" sz="2400" dirty="0"/>
              <a:t>and </a:t>
            </a:r>
            <a:r>
              <a:rPr lang="en-US" sz="2400" dirty="0" smtClean="0"/>
              <a:t>the </a:t>
            </a:r>
            <a:r>
              <a:rPr lang="en-US" sz="2400" b="1" dirty="0"/>
              <a:t>health workforce </a:t>
            </a:r>
            <a:endParaRPr lang="en-US" sz="2400" b="1" dirty="0" smtClean="0"/>
          </a:p>
          <a:p>
            <a:pPr lvl="0"/>
            <a:endParaRPr lang="en-US" sz="2400" dirty="0" smtClean="0"/>
          </a:p>
          <a:p>
            <a:pPr marL="0" lvl="0" indent="0">
              <a:buNone/>
            </a:pPr>
            <a:r>
              <a:rPr lang="en-US" sz="2400" dirty="0" smtClean="0"/>
              <a:t>13. Strengthen </a:t>
            </a:r>
            <a:r>
              <a:rPr lang="en-US" sz="2400" b="1" dirty="0" smtClean="0"/>
              <a:t>early warning systems, </a:t>
            </a:r>
            <a:r>
              <a:rPr lang="en-US" sz="2400" b="1" dirty="0"/>
              <a:t>risk reduction </a:t>
            </a:r>
            <a:r>
              <a:rPr lang="en-US" sz="2400" dirty="0"/>
              <a:t>and management of national and global </a:t>
            </a:r>
            <a:r>
              <a:rPr lang="en-US" sz="2400" b="1" dirty="0"/>
              <a:t>health risks</a:t>
            </a:r>
          </a:p>
          <a:p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Health Targets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0" y="1496589"/>
            <a:ext cx="2679700" cy="109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14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44488" y="1773238"/>
            <a:ext cx="2498725" cy="1439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36" tIns="45620" rIns="91236" bIns="45620" anchor="ctr"/>
          <a:lstStyle/>
          <a:p>
            <a:pPr defTabSz="912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b="1" dirty="0">
                <a:solidFill>
                  <a:prstClr val="white"/>
                </a:solidFill>
                <a:ea typeface="SimSun"/>
              </a:rPr>
              <a:t>Goal 1: End poverty</a:t>
            </a:r>
          </a:p>
          <a:p>
            <a:pPr defTabSz="912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dirty="0">
                <a:solidFill>
                  <a:prstClr val="white"/>
                </a:solidFill>
                <a:ea typeface="SimSun"/>
              </a:rPr>
              <a:t>Target 1.3: Implement social protection systems for all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08625" y="3500438"/>
            <a:ext cx="2952750" cy="1241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36" tIns="45620" rIns="91236" bIns="45620" rtlCol="0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GB" sz="1800" b="1" dirty="0">
                <a:solidFill>
                  <a:srgbClr val="FFFFFF"/>
                </a:solidFill>
              </a:rPr>
              <a:t>Goal 2: End hunger, achieve food security and improved nutrition</a:t>
            </a:r>
            <a:r>
              <a:rPr lang="en-GB" sz="1300" dirty="0">
                <a:solidFill>
                  <a:srgbClr val="FFFFFF"/>
                </a:solidFill>
              </a:rPr>
              <a:t/>
            </a:r>
            <a:br>
              <a:rPr lang="en-GB" sz="1300" dirty="0">
                <a:solidFill>
                  <a:srgbClr val="FFFFFF"/>
                </a:solidFill>
              </a:rPr>
            </a:br>
            <a:r>
              <a:rPr lang="en-GB" sz="1300" dirty="0">
                <a:solidFill>
                  <a:srgbClr val="FFFFFF"/>
                </a:solidFill>
              </a:rPr>
              <a:t>Target 2.2: end malnutrition, achieve targets for reductions child stunting and wasting</a:t>
            </a: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5868988" y="1676400"/>
            <a:ext cx="2592387" cy="1536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36" tIns="45620" rIns="91236" bIns="45620"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n-GB" sz="1600" b="1" dirty="0">
                <a:solidFill>
                  <a:prstClr val="white"/>
                </a:solidFill>
              </a:rPr>
              <a:t>Goal 6: </a:t>
            </a:r>
            <a:r>
              <a:rPr lang="en-GB" sz="1600" b="1" dirty="0">
                <a:solidFill>
                  <a:prstClr val="white"/>
                </a:solidFill>
                <a:ea typeface="SimSun"/>
              </a:rPr>
              <a:t>Ensure availability and sustainable management of water and sanitation for all 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GB" sz="1200" dirty="0">
                <a:solidFill>
                  <a:prstClr val="white"/>
                </a:solidFill>
              </a:rPr>
              <a:t>Target 6.1: achieve universal and equitable access to safe and affordable drinking water</a:t>
            </a:r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44488" y="4941888"/>
            <a:ext cx="3938587" cy="1008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36" tIns="45620" rIns="91236" bIns="45620" anchor="ctr"/>
          <a:lstStyle/>
          <a:p>
            <a:pPr>
              <a:defRPr/>
            </a:pPr>
            <a:r>
              <a:rPr lang="en-GB" sz="1600" b="1" dirty="0">
                <a:solidFill>
                  <a:srgbClr val="FFFFFF"/>
                </a:solidFill>
              </a:rPr>
              <a:t>Goal </a:t>
            </a:r>
            <a:r>
              <a:rPr lang="en-GB" sz="1600" b="1" dirty="0">
                <a:solidFill>
                  <a:srgbClr val="FFFFFF"/>
                </a:solidFill>
                <a:ea typeface="SimSun" pitchFamily="2" charset="-122"/>
              </a:rPr>
              <a:t>5: Achieve gender equality and empower all women and girl</a:t>
            </a:r>
            <a:r>
              <a:rPr lang="en-GB" sz="1600" dirty="0">
                <a:solidFill>
                  <a:srgbClr val="FFFFFF"/>
                </a:solidFill>
                <a:ea typeface="SimSun" pitchFamily="2" charset="-122"/>
              </a:rPr>
              <a:t>s</a:t>
            </a:r>
            <a:r>
              <a:rPr lang="en-GB" sz="1400" dirty="0">
                <a:solidFill>
                  <a:srgbClr val="FFFFFF"/>
                </a:solidFill>
              </a:rPr>
              <a:t/>
            </a:r>
            <a:br>
              <a:rPr lang="en-GB" sz="1400" dirty="0">
                <a:solidFill>
                  <a:srgbClr val="FFFFFF"/>
                </a:solidFill>
              </a:rPr>
            </a:br>
            <a:r>
              <a:rPr lang="en-GB" sz="1200" dirty="0">
                <a:solidFill>
                  <a:srgbClr val="FFFFFF"/>
                </a:solidFill>
              </a:rPr>
              <a:t>Target 5.2: end all forms of violence against all women and </a:t>
            </a:r>
            <a:r>
              <a:rPr lang="en-GB" sz="1200" dirty="0" smtClean="0">
                <a:solidFill>
                  <a:srgbClr val="FFFFFF"/>
                </a:solidFill>
              </a:rPr>
              <a:t>girls</a:t>
            </a:r>
            <a:endParaRPr lang="en-GB" sz="1200" dirty="0">
              <a:solidFill>
                <a:srgbClr val="FFFFFF"/>
              </a:solidFill>
            </a:endParaRPr>
          </a:p>
        </p:txBody>
      </p:sp>
      <p:sp>
        <p:nvSpPr>
          <p:cNvPr id="9" name="Title 5"/>
          <p:cNvSpPr txBox="1">
            <a:spLocks/>
          </p:cNvSpPr>
          <p:nvPr/>
        </p:nvSpPr>
        <p:spPr>
          <a:xfrm>
            <a:off x="344488" y="3500438"/>
            <a:ext cx="3048000" cy="1241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36" tIns="45620" rIns="91236" bIns="45620" anchor="ctr"/>
          <a:lstStyle/>
          <a:p>
            <a:pPr>
              <a:defRPr/>
            </a:pPr>
            <a:r>
              <a:rPr lang="en-GB" sz="1600" b="1" dirty="0">
                <a:solidFill>
                  <a:srgbClr val="FFFFFF"/>
                </a:solidFill>
              </a:rPr>
              <a:t>Goal 4: Ensure inclusive and equitable </a:t>
            </a:r>
            <a:r>
              <a:rPr lang="en-GB" sz="1600" b="1" dirty="0" smtClean="0">
                <a:solidFill>
                  <a:srgbClr val="FFFFFF"/>
                </a:solidFill>
              </a:rPr>
              <a:t>education</a:t>
            </a:r>
            <a:endParaRPr lang="en-GB" sz="1600" b="1" dirty="0">
              <a:solidFill>
                <a:srgbClr val="FFFFFF"/>
              </a:solidFill>
            </a:endParaRPr>
          </a:p>
          <a:p>
            <a:pPr>
              <a:defRPr/>
            </a:pPr>
            <a:r>
              <a:rPr lang="en-GB" sz="1200" dirty="0">
                <a:solidFill>
                  <a:srgbClr val="FFFFFF"/>
                </a:solidFill>
              </a:rPr>
              <a:t>Target 4.2: ensure access to early childhood development, care and pre-primary </a:t>
            </a:r>
            <a:r>
              <a:rPr lang="en-GB" sz="1200" dirty="0" smtClean="0">
                <a:solidFill>
                  <a:srgbClr val="FFFFFF"/>
                </a:solidFill>
              </a:rPr>
              <a:t>education</a:t>
            </a:r>
            <a:endParaRPr lang="en-GB" sz="1200" dirty="0">
              <a:solidFill>
                <a:srgbClr val="FFFFFF"/>
              </a:solidFill>
            </a:endParaRPr>
          </a:p>
        </p:txBody>
      </p:sp>
      <p:sp>
        <p:nvSpPr>
          <p:cNvPr id="10" name="Title 5"/>
          <p:cNvSpPr txBox="1">
            <a:spLocks/>
          </p:cNvSpPr>
          <p:nvPr/>
        </p:nvSpPr>
        <p:spPr>
          <a:xfrm>
            <a:off x="4643438" y="4941888"/>
            <a:ext cx="3817937" cy="1006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36" tIns="45620" rIns="91236" bIns="45620" anchor="ctr"/>
          <a:lstStyle/>
          <a:p>
            <a:pPr>
              <a:defRPr/>
            </a:pPr>
            <a:r>
              <a:rPr lang="en-GB" sz="1600" b="1" dirty="0">
                <a:solidFill>
                  <a:srgbClr val="FFFFFF"/>
                </a:solidFill>
              </a:rPr>
              <a:t>Goal 16: </a:t>
            </a:r>
            <a:r>
              <a:rPr lang="en-GB" sz="1600" b="1" dirty="0">
                <a:solidFill>
                  <a:srgbClr val="FFFFFF"/>
                </a:solidFill>
                <a:ea typeface="SimSun" pitchFamily="2" charset="-122"/>
              </a:rPr>
              <a:t>Promote peaceful and inclusive societies for sustainable </a:t>
            </a:r>
            <a:r>
              <a:rPr lang="en-GB" sz="1600" b="1" dirty="0" smtClean="0">
                <a:solidFill>
                  <a:srgbClr val="FFFFFF"/>
                </a:solidFill>
                <a:ea typeface="SimSun" pitchFamily="2" charset="-122"/>
              </a:rPr>
              <a:t>development</a:t>
            </a:r>
            <a:r>
              <a:rPr lang="en-GB" sz="1400" dirty="0">
                <a:solidFill>
                  <a:srgbClr val="FFFFFF"/>
                </a:solidFill>
              </a:rPr>
              <a:t/>
            </a:r>
            <a:br>
              <a:rPr lang="en-GB" sz="1400" dirty="0">
                <a:solidFill>
                  <a:srgbClr val="FFFFFF"/>
                </a:solidFill>
              </a:rPr>
            </a:br>
            <a:r>
              <a:rPr lang="en-GB" sz="1200" dirty="0">
                <a:solidFill>
                  <a:srgbClr val="FFFFFF"/>
                </a:solidFill>
              </a:rPr>
              <a:t>Target 16.1: reduce all forms of violence and related death rates everywhere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563938" y="2036763"/>
            <a:ext cx="1368425" cy="9128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236" tIns="45620" rIns="91236" bIns="45620" anchor="ctr"/>
          <a:lstStyle/>
          <a:p>
            <a:pPr defTabSz="91237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solidFill>
                  <a:prstClr val="white"/>
                </a:solidFill>
              </a:rPr>
              <a:t>Health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068763" y="2994025"/>
            <a:ext cx="0" cy="1947863"/>
          </a:xfrm>
          <a:prstGeom prst="straightConnector1">
            <a:avLst/>
          </a:prstGeom>
          <a:ln w="28575"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916238" y="2408238"/>
            <a:ext cx="574675" cy="0"/>
          </a:xfrm>
          <a:prstGeom prst="straightConnector1">
            <a:avLst/>
          </a:prstGeom>
          <a:ln w="28575"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029200" y="2408238"/>
            <a:ext cx="766763" cy="0"/>
          </a:xfrm>
          <a:prstGeom prst="straightConnector1">
            <a:avLst/>
          </a:prstGeom>
          <a:ln w="28575"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03800" y="2871788"/>
            <a:ext cx="504825" cy="628650"/>
          </a:xfrm>
          <a:prstGeom prst="straightConnector1">
            <a:avLst/>
          </a:prstGeom>
          <a:ln w="28575"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787900" y="2994025"/>
            <a:ext cx="73025" cy="1947863"/>
          </a:xfrm>
          <a:prstGeom prst="straightConnector1">
            <a:avLst/>
          </a:prstGeom>
          <a:ln w="28575"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146425" y="2949575"/>
            <a:ext cx="433388" cy="506413"/>
          </a:xfrm>
          <a:prstGeom prst="straightConnector1">
            <a:avLst/>
          </a:prstGeom>
          <a:ln w="28575"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55" name="Title 1"/>
          <p:cNvSpPr txBox="1">
            <a:spLocks/>
          </p:cNvSpPr>
          <p:nvPr/>
        </p:nvSpPr>
        <p:spPr bwMode="auto">
          <a:xfrm>
            <a:off x="436563" y="304800"/>
            <a:ext cx="82296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36" tIns="45620" rIns="91236" bIns="4562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GB" sz="4000" dirty="0">
                <a:solidFill>
                  <a:schemeClr val="bg1"/>
                </a:solidFill>
                <a:latin typeface="+mj-lt"/>
              </a:rPr>
              <a:t>Health is linked to many other SDGs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419600" y="2994025"/>
            <a:ext cx="0" cy="3049588"/>
          </a:xfrm>
          <a:prstGeom prst="straightConnector1">
            <a:avLst/>
          </a:prstGeom>
          <a:ln w="28575">
            <a:headEnd type="arrow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itle 5"/>
          <p:cNvSpPr txBox="1">
            <a:spLocks/>
          </p:cNvSpPr>
          <p:nvPr/>
        </p:nvSpPr>
        <p:spPr>
          <a:xfrm>
            <a:off x="344488" y="6092825"/>
            <a:ext cx="8116887" cy="577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36" tIns="45620" rIns="91236" bIns="45620" anchor="ctr"/>
          <a:lstStyle/>
          <a:p>
            <a:pPr>
              <a:defRPr/>
            </a:pPr>
            <a:r>
              <a:rPr lang="en-GB" sz="1400" b="1" dirty="0">
                <a:solidFill>
                  <a:srgbClr val="FFFFFF"/>
                </a:solidFill>
              </a:rPr>
              <a:t>Other goals and targets e.g. </a:t>
            </a:r>
            <a:r>
              <a:rPr lang="en-GB" sz="1400" b="1" dirty="0" smtClean="0">
                <a:solidFill>
                  <a:srgbClr val="FFFFFF"/>
                </a:solidFill>
              </a:rPr>
              <a:t>Goal 10 inequality, </a:t>
            </a:r>
            <a:r>
              <a:rPr lang="en-GB" sz="1400" b="1" dirty="0">
                <a:solidFill>
                  <a:srgbClr val="FFFFFF"/>
                </a:solidFill>
              </a:rPr>
              <a:t>11 </a:t>
            </a:r>
            <a:r>
              <a:rPr lang="en-GB" sz="1400" b="1" dirty="0" smtClean="0">
                <a:solidFill>
                  <a:srgbClr val="FFFFFF"/>
                </a:solidFill>
              </a:rPr>
              <a:t>cities, </a:t>
            </a:r>
            <a:r>
              <a:rPr lang="en-GB" sz="1400" b="1" dirty="0">
                <a:solidFill>
                  <a:srgbClr val="FFFFFF"/>
                </a:solidFill>
              </a:rPr>
              <a:t>13 </a:t>
            </a:r>
            <a:r>
              <a:rPr lang="en-GB" sz="1400" b="1" dirty="0" smtClean="0">
                <a:solidFill>
                  <a:srgbClr val="FFFFFF"/>
                </a:solidFill>
              </a:rPr>
              <a:t>climate change</a:t>
            </a:r>
            <a:endParaRPr lang="en-GB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 leaders from these countries created a plan called the Sustainable Development Goals (SDGs). </a:t>
            </a:r>
          </a:p>
          <a:p>
            <a:r>
              <a:rPr lang="en-US" dirty="0" smtClean="0"/>
              <a:t>This set of 17 goals imagines a future just 15 years off that would be rid of poverty and hunger, and safe from the worst effects of climate change. It’s an ambitious plan. </a:t>
            </a:r>
          </a:p>
          <a:p>
            <a:r>
              <a:rPr lang="en-US" dirty="0" smtClean="0"/>
              <a:t>But Can we succeed? </a:t>
            </a:r>
          </a:p>
          <a:p>
            <a:r>
              <a:rPr lang="en-US" dirty="0" smtClean="0"/>
              <a:t>There is ample evidence that we can succeed. In the past 15 years, the international community cut extreme poverty in half. </a:t>
            </a:r>
          </a:p>
          <a:p>
            <a:r>
              <a:rPr lang="en-US" dirty="0" smtClean="0"/>
              <a:t>Now they wanted to finish the job.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678363"/>
          </a:xfrm>
        </p:spPr>
        <p:txBody>
          <a:bodyPr lIns="84664" tIns="42332" rIns="84664" bIns="42332" rtlCol="0">
            <a:noAutofit/>
          </a:bodyPr>
          <a:lstStyle/>
          <a:p>
            <a:pPr marL="137160" indent="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2400" b="1" dirty="0" smtClean="0"/>
              <a:t>Health given high priority</a:t>
            </a:r>
          </a:p>
          <a:p>
            <a:pPr marL="137160" indent="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2400" dirty="0" smtClean="0"/>
              <a:t>Goal </a:t>
            </a:r>
            <a:r>
              <a:rPr lang="en-US" sz="2400" dirty="0"/>
              <a:t>is ‘to ensure healthy lives and promote well-being at all ages</a:t>
            </a:r>
            <a:r>
              <a:rPr lang="en-US" sz="2400" dirty="0" smtClean="0"/>
              <a:t>’</a:t>
            </a:r>
          </a:p>
          <a:p>
            <a:pPr marL="137160" indent="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2400" dirty="0" smtClean="0"/>
              <a:t> Broader </a:t>
            </a:r>
            <a:r>
              <a:rPr lang="en-US" sz="2400" dirty="0"/>
              <a:t>agenda than with MDG health goals </a:t>
            </a:r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Arial" charset="0"/>
              <a:buChar char="•"/>
              <a:defRPr/>
            </a:pPr>
            <a:endParaRPr lang="en-US" sz="2400" dirty="0"/>
          </a:p>
          <a:p>
            <a:pPr marL="137160" indent="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2400" b="1" dirty="0"/>
              <a:t>Health will be influenced by many other </a:t>
            </a:r>
            <a:r>
              <a:rPr lang="en-US" sz="2400" b="1" dirty="0" smtClean="0"/>
              <a:t>SDGs</a:t>
            </a:r>
          </a:p>
          <a:p>
            <a:pPr marL="137160" indent="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2400" dirty="0" smtClean="0"/>
              <a:t>The </a:t>
            </a:r>
            <a:r>
              <a:rPr lang="en-US" sz="2400" dirty="0"/>
              <a:t>SDG agenda includes a broader range of determinants of health </a:t>
            </a:r>
            <a:r>
              <a:rPr lang="en-US" sz="2400" dirty="0" smtClean="0"/>
              <a:t>-poverty </a:t>
            </a:r>
            <a:r>
              <a:rPr lang="en-US" sz="2400" dirty="0"/>
              <a:t>reduction, reducing inequality, climate action, </a:t>
            </a:r>
            <a:r>
              <a:rPr lang="en-US" sz="2400" dirty="0" smtClean="0"/>
              <a:t>migration</a:t>
            </a:r>
            <a:endParaRPr lang="en-US" sz="2400" dirty="0"/>
          </a:p>
          <a:p>
            <a:pPr marL="548640" indent="-41148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Arial" charset="0"/>
              <a:buChar char="•"/>
              <a:defRPr/>
            </a:pPr>
            <a:endParaRPr lang="en-US" sz="2400" b="1" dirty="0"/>
          </a:p>
          <a:p>
            <a:pPr marL="137160" indent="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2400" b="1" dirty="0"/>
              <a:t>Bringing it together: Universal Health </a:t>
            </a:r>
            <a:r>
              <a:rPr lang="en-US" sz="2400" b="1" dirty="0" smtClean="0"/>
              <a:t>Coverage</a:t>
            </a:r>
          </a:p>
          <a:p>
            <a:pPr marL="137160" indent="0" fontAlgn="auto">
              <a:spcAft>
                <a:spcPts val="0"/>
              </a:spcAft>
              <a:buClr>
                <a:schemeClr val="tx1">
                  <a:shade val="95000"/>
                </a:schemeClr>
              </a:buClr>
              <a:buNone/>
              <a:defRPr/>
            </a:pPr>
            <a:r>
              <a:rPr lang="en-US" sz="2400" dirty="0" smtClean="0"/>
              <a:t>Declaration </a:t>
            </a:r>
            <a:r>
              <a:rPr lang="en-US" sz="2400" dirty="0"/>
              <a:t>states “to promote physical and mental health and well being and to extend life expectancy for all we must achieve universal health coverage and access to quality health care. No-one must be left behind</a:t>
            </a:r>
            <a:r>
              <a:rPr lang="en-US" sz="2400" dirty="0" smtClean="0"/>
              <a:t>.”</a:t>
            </a: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28675"/>
          </a:xfrm>
        </p:spPr>
        <p:txBody>
          <a:bodyPr lIns="84664" tIns="42332" rIns="84664" bIns="42332"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Health in SDGs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9201" y="1390970"/>
            <a:ext cx="6863568" cy="473519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nterconnectedness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262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 Lanka’s commitment to SDGs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http://www.sundaytimes.lk/151004/uploads/0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60410"/>
            <a:ext cx="2667000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28600" y="4953000"/>
            <a:ext cx="3408106" cy="2067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125"/>
              </a:spcAft>
            </a:pPr>
            <a:r>
              <a:rPr lang="en-US" sz="2000" b="1" dirty="0" smtClean="0">
                <a:solidFill>
                  <a:srgbClr val="333333"/>
                </a:solidFill>
                <a:latin typeface="+mn-lt"/>
                <a:ea typeface="Times New Roman"/>
                <a:cs typeface="Arial"/>
              </a:rPr>
              <a:t>President </a:t>
            </a:r>
            <a:r>
              <a:rPr lang="en-US" sz="2000" b="1" dirty="0" err="1" smtClean="0">
                <a:solidFill>
                  <a:srgbClr val="333333"/>
                </a:solidFill>
                <a:latin typeface="+mn-lt"/>
                <a:ea typeface="Times New Roman"/>
                <a:cs typeface="Arial"/>
              </a:rPr>
              <a:t>Sirisena</a:t>
            </a:r>
            <a:r>
              <a:rPr lang="en-US" sz="2000" b="1" dirty="0" smtClean="0">
                <a:solidFill>
                  <a:srgbClr val="333333"/>
                </a:solidFill>
                <a:latin typeface="+mn-lt"/>
                <a:ea typeface="Times New Roman"/>
                <a:cs typeface="Arial"/>
              </a:rPr>
              <a:t> addressing the  UN’s Sustainable Development Summit, </a:t>
            </a:r>
          </a:p>
          <a:p>
            <a:pPr>
              <a:lnSpc>
                <a:spcPct val="115000"/>
              </a:lnSpc>
              <a:spcAft>
                <a:spcPts val="1125"/>
              </a:spcAft>
            </a:pPr>
            <a:r>
              <a:rPr lang="en-US" sz="2000" b="1" dirty="0" smtClean="0">
                <a:solidFill>
                  <a:srgbClr val="333333"/>
                </a:solidFill>
                <a:latin typeface="+mn-lt"/>
                <a:ea typeface="Times New Roman"/>
                <a:cs typeface="Arial"/>
              </a:rPr>
              <a:t>September 2015</a:t>
            </a:r>
            <a:endParaRPr lang="en-US" sz="2000" b="1" dirty="0" smtClean="0">
              <a:latin typeface="+mn-lt"/>
              <a:ea typeface="SimSun"/>
              <a:cs typeface="Arial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0" y="2265617"/>
            <a:ext cx="44958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latin typeface="+mn-lt"/>
              </a:rPr>
              <a:t>President </a:t>
            </a:r>
            <a:r>
              <a:rPr lang="en-US" sz="2400" dirty="0" err="1">
                <a:latin typeface="+mn-lt"/>
              </a:rPr>
              <a:t>Sirisena</a:t>
            </a:r>
            <a:r>
              <a:rPr lang="en-US" sz="2400" dirty="0">
                <a:latin typeface="+mn-lt"/>
              </a:rPr>
              <a:t> pledged </a:t>
            </a:r>
            <a:r>
              <a:rPr lang="en-US" sz="2400" dirty="0" smtClean="0">
                <a:latin typeface="+mn-lt"/>
              </a:rPr>
              <a:t>the full support of </a:t>
            </a:r>
            <a:r>
              <a:rPr lang="en-US" sz="2400" dirty="0">
                <a:latin typeface="+mn-lt"/>
              </a:rPr>
              <a:t>the Government of Sri </a:t>
            </a:r>
            <a:r>
              <a:rPr lang="en-US" sz="2400" dirty="0" smtClean="0">
                <a:latin typeface="+mn-lt"/>
              </a:rPr>
              <a:t>Lanka to </a:t>
            </a:r>
            <a:r>
              <a:rPr lang="en-US" sz="2400" dirty="0">
                <a:latin typeface="+mn-lt"/>
              </a:rPr>
              <a:t>the Post-2015 Sustainable Development Agenda </a:t>
            </a:r>
            <a:r>
              <a:rPr lang="en-US" sz="2400" dirty="0" smtClean="0">
                <a:latin typeface="+mn-lt"/>
              </a:rPr>
              <a:t>and </a:t>
            </a:r>
            <a:r>
              <a:rPr lang="en-US" sz="2400" dirty="0">
                <a:latin typeface="+mn-lt"/>
              </a:rPr>
              <a:t>pursuance of 17 Sustainable Development Goals (SDG) to be completed by </a:t>
            </a:r>
            <a:r>
              <a:rPr lang="en-US" sz="2400" dirty="0" smtClean="0">
                <a:latin typeface="+mn-lt"/>
              </a:rPr>
              <a:t>2030</a:t>
            </a:r>
            <a:endParaRPr lang="en-US" sz="2400" dirty="0"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452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511658"/>
            <a:ext cx="8077200" cy="51177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lvl="0"/>
            <a:r>
              <a:rPr lang="en-US" sz="3400" b="1" dirty="0"/>
              <a:t>Save </a:t>
            </a:r>
            <a:r>
              <a:rPr lang="en-US" sz="3400" b="1" dirty="0" smtClean="0"/>
              <a:t>electricity</a:t>
            </a:r>
          </a:p>
          <a:p>
            <a:pPr marL="0" lvl="0" indent="0">
              <a:buNone/>
            </a:pPr>
            <a:r>
              <a:rPr lang="en-US" sz="3100" dirty="0" smtClean="0"/>
              <a:t>Turn off lights and appliances when not in use –  including computers</a:t>
            </a:r>
          </a:p>
          <a:p>
            <a:pPr lvl="0"/>
            <a:r>
              <a:rPr lang="en-US" sz="3400" b="1" dirty="0" smtClean="0"/>
              <a:t>Save paper and trees</a:t>
            </a:r>
          </a:p>
          <a:p>
            <a:pPr marL="0" lvl="0" indent="0">
              <a:buNone/>
            </a:pPr>
            <a:r>
              <a:rPr lang="en-US" sz="3100" dirty="0" smtClean="0"/>
              <a:t>Stop </a:t>
            </a:r>
            <a:r>
              <a:rPr lang="en-US" sz="3100" dirty="0"/>
              <a:t>paper bank statements and pay your </a:t>
            </a:r>
            <a:endParaRPr lang="en-US" sz="3100" dirty="0" smtClean="0"/>
          </a:p>
          <a:p>
            <a:pPr marL="0" lvl="0" indent="0">
              <a:buNone/>
            </a:pPr>
            <a:r>
              <a:rPr lang="en-US" sz="3100" dirty="0" smtClean="0"/>
              <a:t>bills online</a:t>
            </a:r>
          </a:p>
          <a:p>
            <a:pPr marL="0" lvl="0" indent="0">
              <a:buNone/>
            </a:pPr>
            <a:r>
              <a:rPr lang="en-US" sz="3100" dirty="0" smtClean="0"/>
              <a:t>Don’t print - use </a:t>
            </a:r>
            <a:r>
              <a:rPr lang="en-US" sz="3100" dirty="0"/>
              <a:t>digital post-its or write down a note </a:t>
            </a:r>
            <a:endParaRPr lang="en-US" sz="3100" dirty="0" smtClean="0"/>
          </a:p>
          <a:p>
            <a:pPr marL="0" lvl="0" indent="0">
              <a:buNone/>
            </a:pPr>
            <a:r>
              <a:rPr lang="en-US" sz="3100" dirty="0" smtClean="0"/>
              <a:t>instead</a:t>
            </a:r>
          </a:p>
          <a:p>
            <a:r>
              <a:rPr lang="en-US" sz="3400" b="1" dirty="0"/>
              <a:t>Speak up! 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Ask </a:t>
            </a:r>
            <a:r>
              <a:rPr lang="en-US" sz="2800" dirty="0"/>
              <a:t>your local and national authorities to engage in 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initiatives that don’t </a:t>
            </a:r>
            <a:r>
              <a:rPr lang="en-US" sz="2800" dirty="0"/>
              <a:t>harm people or the </a:t>
            </a:r>
            <a:r>
              <a:rPr lang="en-US" sz="2800" dirty="0" smtClean="0"/>
              <a:t>planet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 action!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86600" y="1143000"/>
            <a:ext cx="1295400" cy="1295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59335" y="3237271"/>
            <a:ext cx="1913572" cy="9096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15200" y="5638800"/>
            <a:ext cx="1066800" cy="6897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81942" y="1143000"/>
            <a:ext cx="45281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+mn-lt"/>
              </a:rPr>
              <a:t>Things you can do </a:t>
            </a:r>
            <a:r>
              <a:rPr lang="en-US" sz="2800" b="1" dirty="0" smtClean="0">
                <a:solidFill>
                  <a:schemeClr val="tx2"/>
                </a:solidFill>
                <a:latin typeface="+mn-lt"/>
              </a:rPr>
              <a:t>at home</a:t>
            </a:r>
            <a:endParaRPr lang="en-US" sz="2800" b="1" dirty="0">
              <a:solidFill>
                <a:schemeClr val="tx2"/>
              </a:solidFill>
              <a:latin typeface="+mn-lt"/>
            </a:endParaRPr>
          </a:p>
          <a:p>
            <a:endParaRPr lang="en-US" sz="22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94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524000"/>
            <a:ext cx="7239000" cy="51054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/>
              <a:t>Share </a:t>
            </a:r>
            <a:r>
              <a:rPr lang="en-US" b="1" dirty="0"/>
              <a:t>– don’t just like</a:t>
            </a:r>
          </a:p>
          <a:p>
            <a:pPr marL="0" lvl="0" indent="0">
              <a:buNone/>
            </a:pPr>
            <a:r>
              <a:rPr lang="en-US" sz="2600" dirty="0" smtClean="0"/>
              <a:t>If </a:t>
            </a:r>
            <a:r>
              <a:rPr lang="en-US" sz="2600" dirty="0"/>
              <a:t>you see something online about climate change or </a:t>
            </a:r>
            <a:endParaRPr lang="en-US" sz="2600" dirty="0" smtClean="0"/>
          </a:p>
          <a:p>
            <a:pPr marL="0" lvl="0" indent="0">
              <a:buNone/>
            </a:pPr>
            <a:r>
              <a:rPr lang="en-US" sz="2600" dirty="0" smtClean="0"/>
              <a:t>women’s </a:t>
            </a:r>
            <a:r>
              <a:rPr lang="en-US" sz="2600" dirty="0"/>
              <a:t>rights </a:t>
            </a:r>
            <a:r>
              <a:rPr lang="en-US" sz="2600" dirty="0" smtClean="0"/>
              <a:t>- </a:t>
            </a:r>
            <a:r>
              <a:rPr lang="en-US" sz="2600" b="1" dirty="0"/>
              <a:t>share it </a:t>
            </a:r>
            <a:r>
              <a:rPr lang="en-US" sz="2600" dirty="0"/>
              <a:t>so all your network can see </a:t>
            </a:r>
            <a:endParaRPr lang="en-US" sz="2600" dirty="0" smtClean="0"/>
          </a:p>
          <a:p>
            <a:pPr marL="0" indent="0">
              <a:buNone/>
            </a:pPr>
            <a:r>
              <a:rPr lang="en-US" b="1" dirty="0" smtClean="0"/>
              <a:t>Buy local </a:t>
            </a:r>
          </a:p>
          <a:p>
            <a:pPr marL="0" indent="0">
              <a:buNone/>
            </a:pPr>
            <a:r>
              <a:rPr lang="en-US" sz="2400" dirty="0" smtClean="0"/>
              <a:t>Support local businesses and buy food produced locally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b="1" dirty="0" smtClean="0"/>
              <a:t>Shop smart </a:t>
            </a:r>
          </a:p>
          <a:p>
            <a:pPr marL="0" indent="0">
              <a:buNone/>
            </a:pPr>
            <a:r>
              <a:rPr lang="en-US" sz="2400" dirty="0" smtClean="0"/>
              <a:t>Plan meals, avoid food waste, save money</a:t>
            </a:r>
          </a:p>
          <a:p>
            <a:pPr marL="0" indent="0">
              <a:buNone/>
            </a:pPr>
            <a:r>
              <a:rPr lang="en-US" sz="2400" dirty="0" smtClean="0"/>
              <a:t>buy from ethical companies which have sustainable </a:t>
            </a:r>
            <a:r>
              <a:rPr lang="en-US" sz="2400" dirty="0"/>
              <a:t>practices and don’t harm the </a:t>
            </a:r>
            <a:r>
              <a:rPr lang="en-US" sz="2400" dirty="0" smtClean="0"/>
              <a:t>environment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 action!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75500" y="3200400"/>
            <a:ext cx="1181100" cy="885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26250" y="4444379"/>
            <a:ext cx="1600200" cy="11417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666"/>
          <a:stretch/>
        </p:blipFill>
        <p:spPr>
          <a:xfrm>
            <a:off x="7010400" y="1447800"/>
            <a:ext cx="19812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538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138516"/>
            <a:ext cx="7866062" cy="4186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Reduce, Recycle, </a:t>
            </a:r>
            <a:r>
              <a:rPr lang="en-US" b="1" dirty="0" smtClean="0"/>
              <a:t>Re-use</a:t>
            </a:r>
            <a:r>
              <a:rPr lang="en-US" b="1" dirty="0"/>
              <a:t>, </a:t>
            </a:r>
            <a:r>
              <a:rPr lang="en-US" b="1" dirty="0" smtClean="0"/>
              <a:t>Refill</a:t>
            </a:r>
            <a:endParaRPr lang="en-US" b="1" dirty="0"/>
          </a:p>
          <a:p>
            <a:pPr marL="0" indent="0">
              <a:buNone/>
            </a:pPr>
            <a:r>
              <a:rPr lang="en-US" sz="2400" dirty="0"/>
              <a:t>Take your own </a:t>
            </a:r>
            <a:r>
              <a:rPr lang="en-US" sz="2400" b="1" dirty="0"/>
              <a:t>reusable shopping bag </a:t>
            </a:r>
            <a:r>
              <a:rPr lang="en-US" sz="2400" dirty="0"/>
              <a:t>to the supermarket</a:t>
            </a:r>
            <a:r>
              <a:rPr lang="en-US" sz="2400" dirty="0" smtClean="0"/>
              <a:t>,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avoid plastic bags, use a refillable water bottle and coffee cup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Cut </a:t>
            </a:r>
            <a:r>
              <a:rPr lang="en-US" sz="2400" dirty="0"/>
              <a:t>down on </a:t>
            </a:r>
            <a:r>
              <a:rPr lang="en-US" sz="2400" dirty="0" smtClean="0"/>
              <a:t>waste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 action!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39000" y="685800"/>
            <a:ext cx="1538894" cy="14527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9600" y="4267200"/>
            <a:ext cx="1114425" cy="1114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19400" y="4114800"/>
            <a:ext cx="1143000" cy="135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1307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58" y="481006"/>
            <a:ext cx="9062742" cy="5843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0959"/>
            <a:ext cx="7886700" cy="875842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SDGs</a:t>
            </a:r>
            <a:r>
              <a:rPr lang="en-US" dirty="0" smtClean="0"/>
              <a:t> are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154014" cy="468050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SzPct val="60000"/>
              <a:buFont typeface="ZapfDingbatsITC" charset="0"/>
              <a:buChar char="➤"/>
            </a:pPr>
            <a:r>
              <a:rPr lang="en-US" sz="3600" dirty="0" smtClean="0"/>
              <a:t> A set of 17 goals for the world’s future, through 2030</a:t>
            </a:r>
          </a:p>
          <a:p>
            <a:pPr>
              <a:lnSpc>
                <a:spcPct val="150000"/>
              </a:lnSpc>
              <a:buSzPct val="60000"/>
              <a:buFont typeface="ZapfDingbatsITC" charset="0"/>
              <a:buChar char="➤"/>
            </a:pPr>
            <a:r>
              <a:rPr lang="en-US" sz="3600" dirty="0" smtClean="0"/>
              <a:t> Backed up by a set of 169 detailed Targets</a:t>
            </a:r>
          </a:p>
          <a:p>
            <a:pPr>
              <a:lnSpc>
                <a:spcPct val="150000"/>
              </a:lnSpc>
              <a:buSzPct val="60000"/>
              <a:buFont typeface="ZapfDingbatsITC" charset="0"/>
              <a:buChar char="➤"/>
            </a:pPr>
            <a:r>
              <a:rPr lang="en-US" sz="3600" dirty="0" smtClean="0"/>
              <a:t> Negotiated over a two-year period at the United Nations</a:t>
            </a:r>
          </a:p>
          <a:p>
            <a:pPr>
              <a:lnSpc>
                <a:spcPct val="150000"/>
              </a:lnSpc>
              <a:buSzPct val="60000"/>
              <a:buFont typeface="ZapfDingbatsITC" charset="0"/>
              <a:buChar char="➤"/>
            </a:pPr>
            <a:r>
              <a:rPr lang="en-US" sz="3600" dirty="0" smtClean="0"/>
              <a:t> Agreed </a:t>
            </a:r>
            <a:r>
              <a:rPr lang="en-US" sz="3600" dirty="0"/>
              <a:t>to by nearly all the world’s nations, </a:t>
            </a:r>
            <a:r>
              <a:rPr lang="en-US" sz="3600" dirty="0" smtClean="0"/>
              <a:t>on 25 Sept 2015</a:t>
            </a:r>
            <a:endParaRPr lang="en-US" sz="3600" dirty="0"/>
          </a:p>
          <a:p>
            <a:pPr>
              <a:lnSpc>
                <a:spcPct val="150000"/>
              </a:lnSpc>
              <a:buSzPct val="60000"/>
              <a:buFont typeface="ZapfDingbatsITC" charset="0"/>
              <a:buChar char="➤"/>
            </a:pPr>
            <a:endParaRPr lang="en-US" sz="3600" dirty="0" smtClean="0"/>
          </a:p>
        </p:txBody>
      </p:sp>
    </p:spTree>
    <p:extLst>
      <p:ext uri="{BB962C8B-B14F-4D97-AF65-F5344CB8AC3E}">
        <p14:creationId xmlns="" xmlns:p14="http://schemas.microsoft.com/office/powerpoint/2010/main" val="10959661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hat is new and different </a:t>
            </a:r>
            <a:br>
              <a:rPr lang="en-US" dirty="0" smtClean="0"/>
            </a:br>
            <a:r>
              <a:rPr lang="en-US" dirty="0" smtClean="0"/>
              <a:t>about the 17 SDGs?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First, and most important, these Goals apply to </a:t>
            </a:r>
            <a:r>
              <a:rPr lang="en-US" i="1" dirty="0" smtClean="0"/>
              <a:t>every</a:t>
            </a:r>
            <a:r>
              <a:rPr lang="en-US" dirty="0" smtClean="0"/>
              <a:t> nation … and every sector. Cities, businesses, schools, organizations, </a:t>
            </a:r>
            <a:r>
              <a:rPr lang="en-US" i="1" dirty="0" smtClean="0"/>
              <a:t>all</a:t>
            </a:r>
            <a:r>
              <a:rPr lang="en-US" dirty="0" smtClean="0"/>
              <a:t> are challenged to act.</a:t>
            </a:r>
            <a:r>
              <a:rPr lang="en-US" dirty="0"/>
              <a:t> </a:t>
            </a:r>
            <a:r>
              <a:rPr lang="en-US" dirty="0" smtClean="0"/>
              <a:t>This is called 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9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Universality</a:t>
            </a:r>
            <a:endParaRPr lang="en-US" sz="9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70466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56230"/>
            <a:ext cx="7886700" cy="442073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Second, it is recognized that the Goals are all inter-connected, in a system. We cannot aim to achieve just one Goal. We must achieve them all. This is called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9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</a:t>
            </a:r>
            <a:endParaRPr lang="en-US" sz="9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5611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02972"/>
            <a:ext cx="7886700" cy="4173992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 smtClean="0"/>
              <a:t>And finally, it is widely recognized that achieving these Goals involves making very big, fundamental changes in how we live on Earth. This is called</a:t>
            </a:r>
          </a:p>
          <a:p>
            <a:pPr marL="0" indent="0" algn="ctr">
              <a:spcBef>
                <a:spcPts val="3400"/>
              </a:spcBef>
              <a:buNone/>
            </a:pPr>
            <a:r>
              <a:rPr lang="en-US" sz="96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Transformation</a:t>
            </a:r>
            <a:endParaRPr lang="en-US" sz="9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23586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 dimensions of sustainable development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" y="1467428"/>
            <a:ext cx="9123896" cy="4780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1639</Words>
  <Application>Microsoft Office PowerPoint</Application>
  <PresentationFormat>On-screen Show (4:3)</PresentationFormat>
  <Paragraphs>238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Sustainable Development Goals (SDGs)</vt:lpstr>
      <vt:lpstr>History</vt:lpstr>
      <vt:lpstr>History</vt:lpstr>
      <vt:lpstr>Slide 4</vt:lpstr>
      <vt:lpstr>The SDGs are …</vt:lpstr>
      <vt:lpstr>What is new and different  about the 17 SDGs?</vt:lpstr>
      <vt:lpstr>Slide 7</vt:lpstr>
      <vt:lpstr>Slide 8</vt:lpstr>
      <vt:lpstr>Three dimensions of sustainable development</vt:lpstr>
      <vt:lpstr>Slide 10</vt:lpstr>
      <vt:lpstr>Sustainable Development Goals</vt:lpstr>
      <vt:lpstr>Millennium Development Goals (MDGs)</vt:lpstr>
      <vt:lpstr>Outcomes of MDGs</vt:lpstr>
      <vt:lpstr>Progress in Health </vt:lpstr>
      <vt:lpstr>Goal 5: Improve maternal health</vt:lpstr>
      <vt:lpstr>Goal 6: Combat HIV/AIDS, malaria and other diseases</vt:lpstr>
      <vt:lpstr>Goal 6: Combat HIV/AIDS, malaria  and other diseases</vt:lpstr>
      <vt:lpstr>Slide 18</vt:lpstr>
      <vt:lpstr>Slide 19</vt:lpstr>
      <vt:lpstr>Lessons Learned MDGs vs SDGs</vt:lpstr>
      <vt:lpstr>Milestones in the development of SDGs and Post 2015 agenda</vt:lpstr>
      <vt:lpstr>Milestones in the development of SDGs</vt:lpstr>
      <vt:lpstr>Transformative vision</vt:lpstr>
      <vt:lpstr>17 Goals with 169 indicators </vt:lpstr>
      <vt:lpstr>Goal 3: Ensure healthy lives and promote well-being for all at all ages</vt:lpstr>
      <vt:lpstr>Health Targets by 2030</vt:lpstr>
      <vt:lpstr>Health Targets </vt:lpstr>
      <vt:lpstr>Health Targets </vt:lpstr>
      <vt:lpstr>Goal 2: End hunger, achieve food security and improved nutrition Target 2.2: end malnutrition, achieve targets for reductions child stunting and wasting</vt:lpstr>
      <vt:lpstr>Health in SDGs</vt:lpstr>
      <vt:lpstr>Interconnectedness</vt:lpstr>
      <vt:lpstr>Sri Lanka’s commitment to SDGs</vt:lpstr>
      <vt:lpstr>Take action!</vt:lpstr>
      <vt:lpstr>Take action!</vt:lpstr>
      <vt:lpstr>Take action!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Development Goals (SDGs)</dc:title>
  <dc:creator>Pc</dc:creator>
  <cp:lastModifiedBy>Pc</cp:lastModifiedBy>
  <cp:revision>13</cp:revision>
  <dcterms:created xsi:type="dcterms:W3CDTF">2018-06-06T03:14:22Z</dcterms:created>
  <dcterms:modified xsi:type="dcterms:W3CDTF">2019-06-23T13:12:17Z</dcterms:modified>
</cp:coreProperties>
</file>