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67" r:id="rId5"/>
    <p:sldId id="264" r:id="rId6"/>
    <p:sldId id="272" r:id="rId7"/>
    <p:sldId id="266" r:id="rId8"/>
    <p:sldId id="258" r:id="rId9"/>
    <p:sldId id="260" r:id="rId10"/>
    <p:sldId id="259" r:id="rId11"/>
    <p:sldId id="274" r:id="rId12"/>
    <p:sldId id="261" r:id="rId13"/>
    <p:sldId id="269" r:id="rId14"/>
    <p:sldId id="270" r:id="rId15"/>
    <p:sldId id="273" r:id="rId16"/>
    <p:sldId id="275" r:id="rId17"/>
    <p:sldId id="262" r:id="rId18"/>
    <p:sldId id="268" r:id="rId19"/>
    <p:sldId id="265" r:id="rId20"/>
    <p:sldId id="271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F8A9B-BADD-4D23-9BBB-370D6D1DA07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969F0-E4AF-4979-8A5E-3DF521A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6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969F0-E4AF-4979-8A5E-3DF521AB86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F7F-EBB6-494E-AB29-04FF01EE29EC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8F9C-A4B1-4D48-A052-52EA03188625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52C-9640-4D78-83D4-88219E64C5D4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0170-DF64-459D-9E27-8E269E7BF69A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8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6F2C-AA28-4059-94ED-500C8BE6E9FF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8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D19C-59F9-43E8-B3D1-956665725AB3}" type="datetime1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6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0F44-B865-46D4-B925-4F4F69A74881}" type="datetime1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7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A6C8-E1A5-4EC7-B4D2-8FEE855C618B}" type="datetime1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0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527B-BE8A-41BE-8BDC-99E2B243EE7E}" type="datetime1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BB9C-890C-4ADC-A116-FD02D9A58927}" type="datetime1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2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D42-7ECC-4A41-A8FE-363ED6047B41}" type="datetime1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2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B3ECB-E395-4D09-AAF3-A34C26C6ECE2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3D03B-ED06-42CA-99C1-E3EB6E2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Gender Based Violence</a:t>
            </a:r>
            <a:br>
              <a:rPr lang="en-US" dirty="0" smtClean="0"/>
            </a:br>
            <a:r>
              <a:rPr lang="en-US" dirty="0" smtClean="0"/>
              <a:t>GBV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in three women affected?</a:t>
            </a:r>
          </a:p>
          <a:p>
            <a:r>
              <a:rPr lang="en-US" dirty="0" smtClean="0"/>
              <a:t>Risk groups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marital status</a:t>
            </a:r>
          </a:p>
          <a:p>
            <a:pPr lvl="1"/>
            <a:r>
              <a:rPr lang="en-US" dirty="0" smtClean="0"/>
              <a:t>educational level </a:t>
            </a:r>
          </a:p>
          <a:p>
            <a:pPr lvl="1"/>
            <a:r>
              <a:rPr lang="en-US" dirty="0" smtClean="0"/>
              <a:t>occupation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Violence and Coercion within Romantic Relationships among University Students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Violence and coercion within romantic relationships were </a:t>
            </a:r>
            <a:r>
              <a:rPr lang="en-US" sz="2800" dirty="0" smtClean="0"/>
              <a:t>studied </a:t>
            </a:r>
            <a:r>
              <a:rPr lang="en-US" sz="2800" dirty="0"/>
              <a:t>in 2011 using a sample of 283 female university </a:t>
            </a:r>
            <a:r>
              <a:rPr lang="en-US" sz="2800" dirty="0" smtClean="0"/>
              <a:t>students.</a:t>
            </a:r>
          </a:p>
          <a:p>
            <a:r>
              <a:rPr lang="en-US" sz="2800" dirty="0" smtClean="0"/>
              <a:t>Thirty </a:t>
            </a:r>
            <a:r>
              <a:rPr lang="en-US" sz="2800" dirty="0"/>
              <a:t>six per cent of students surveyed </a:t>
            </a:r>
            <a:r>
              <a:rPr lang="en-US" sz="2800" dirty="0" smtClean="0"/>
              <a:t>reported </a:t>
            </a:r>
            <a:r>
              <a:rPr lang="en-US" sz="2800" dirty="0"/>
              <a:t>instances where girls were forced to commence a romantic relationship and 73% of girls said they were </a:t>
            </a:r>
            <a:r>
              <a:rPr lang="en-US" sz="2800" dirty="0" smtClean="0"/>
              <a:t>forced </a:t>
            </a:r>
            <a:r>
              <a:rPr lang="en-US" sz="2800" dirty="0"/>
              <a:t>to continue relationships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err="1"/>
              <a:t>Chathurangana</a:t>
            </a:r>
            <a:r>
              <a:rPr lang="en-US" sz="2400" dirty="0"/>
              <a:t> P. Romance, sex and coercion</a:t>
            </a:r>
            <a:r>
              <a:rPr lang="en-US" sz="2400" dirty="0" smtClean="0"/>
              <a:t>: insights </a:t>
            </a:r>
            <a:r>
              <a:rPr lang="en-US" sz="2400" dirty="0"/>
              <a:t>into undergraduate relationships. Sri Lanka J Psychiatry. 2011;2(2):54–9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Causes/ Associated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</a:t>
            </a:r>
          </a:p>
          <a:p>
            <a:r>
              <a:rPr lang="en-US" dirty="0" smtClean="0"/>
              <a:t>Family</a:t>
            </a:r>
          </a:p>
          <a:p>
            <a:r>
              <a:rPr lang="en-US" dirty="0" smtClean="0"/>
              <a:t>Community</a:t>
            </a:r>
          </a:p>
          <a:p>
            <a:r>
              <a:rPr lang="en-US" dirty="0" smtClean="0"/>
              <a:t>Cultural</a:t>
            </a:r>
          </a:p>
          <a:p>
            <a:r>
              <a:rPr lang="en-US" dirty="0" smtClean="0"/>
              <a:t>Legal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Gender Equitable Man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seeks </a:t>
            </a:r>
            <a:r>
              <a:rPr lang="en-US" dirty="0"/>
              <a:t>relationships with women based on equality, respect and intimacy rather than conquest;</a:t>
            </a:r>
          </a:p>
          <a:p>
            <a:r>
              <a:rPr lang="en-US" dirty="0" smtClean="0"/>
              <a:t>seeks </a:t>
            </a:r>
            <a:r>
              <a:rPr lang="en-US" dirty="0"/>
              <a:t>to be involved in household duties and childcare, reflecting acceptance of financial </a:t>
            </a:r>
            <a:r>
              <a:rPr lang="en-US" dirty="0" smtClean="0"/>
              <a:t>and care-giving </a:t>
            </a:r>
            <a:r>
              <a:rPr lang="en-US" dirty="0"/>
              <a:t>responsibilities towards children and the household;</a:t>
            </a:r>
          </a:p>
          <a:p>
            <a:r>
              <a:rPr lang="en-US" dirty="0" smtClean="0"/>
              <a:t>assumes </a:t>
            </a:r>
            <a:r>
              <a:rPr lang="en-US" dirty="0"/>
              <a:t>some responsibility for sexually transmitted infection prevention and </a:t>
            </a:r>
            <a:r>
              <a:rPr lang="en-US" dirty="0" smtClean="0"/>
              <a:t>reproductive health </a:t>
            </a:r>
            <a:r>
              <a:rPr lang="en-US" dirty="0"/>
              <a:t>in their relationships;</a:t>
            </a:r>
          </a:p>
          <a:p>
            <a:r>
              <a:rPr lang="en-US" dirty="0" smtClean="0"/>
              <a:t>opposes </a:t>
            </a:r>
            <a:r>
              <a:rPr lang="en-US" dirty="0"/>
              <a:t>violence against women under all circumstances; and</a:t>
            </a:r>
          </a:p>
          <a:p>
            <a:r>
              <a:rPr lang="en-US" dirty="0" smtClean="0"/>
              <a:t>opposes </a:t>
            </a:r>
            <a:r>
              <a:rPr lang="en-US" dirty="0"/>
              <a:t>homophobia and violence against homosexuals.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343503"/>
              </p:ext>
            </p:extLst>
          </p:nvPr>
        </p:nvGraphicFramePr>
        <p:xfrm>
          <a:off x="323528" y="260648"/>
          <a:ext cx="8424936" cy="5592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4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Men</a:t>
                      </a:r>
                      <a:endParaRPr lang="en-US" sz="4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Women</a:t>
                      </a:r>
                      <a:endParaRPr lang="en-US" sz="4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woman’s most important role is to take care of her home and cook for her family</a:t>
                      </a:r>
                      <a:endParaRPr lang="en-US" sz="4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57.4</a:t>
                      </a:r>
                      <a:endParaRPr lang="en-US" sz="4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66.9</a:t>
                      </a:r>
                      <a:endParaRPr lang="en-US" sz="4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There are times when a woman deserves to be beaten</a:t>
                      </a:r>
                      <a:endParaRPr lang="en-US" sz="4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26.4</a:t>
                      </a:r>
                      <a:endParaRPr lang="en-US" sz="4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37.5</a:t>
                      </a:r>
                      <a:endParaRPr lang="en-US" sz="4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It is a woman’s responsibility to avoid getting pregnant</a:t>
                      </a:r>
                      <a:endParaRPr lang="en-US" sz="4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31.9</a:t>
                      </a:r>
                      <a:endParaRPr lang="en-US" sz="4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54.3</a:t>
                      </a:r>
                      <a:endParaRPr lang="en-US" sz="4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woman should tolerate violence in order to keep her family together</a:t>
                      </a:r>
                      <a:endParaRPr lang="en-US" sz="4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40.6</a:t>
                      </a:r>
                      <a:endParaRPr lang="en-US" sz="4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58.0</a:t>
                      </a:r>
                      <a:endParaRPr lang="en-US" sz="4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To be a man, you need to be tough</a:t>
                      </a:r>
                      <a:endParaRPr lang="en-US" sz="4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57.0</a:t>
                      </a:r>
                      <a:endParaRPr lang="en-US" sz="4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57.2</a:t>
                      </a:r>
                      <a:endParaRPr lang="en-US" sz="4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09329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Broadening </a:t>
            </a:r>
            <a:r>
              <a:rPr lang="en-US" sz="2400" dirty="0"/>
              <a:t>g</a:t>
            </a:r>
            <a:r>
              <a:rPr lang="en-US" sz="2400" dirty="0" smtClean="0"/>
              <a:t>ender: Why masculinities matters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836712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,Bold"/>
              </a:rPr>
              <a:t>Knowledge and Attitude of women, men and </a:t>
            </a:r>
            <a:r>
              <a:rPr lang="en-US" sz="2400" b="1" dirty="0" smtClean="0">
                <a:latin typeface="Calibri,Bold"/>
              </a:rPr>
              <a:t>community</a:t>
            </a:r>
          </a:p>
          <a:p>
            <a:r>
              <a:rPr lang="en-US" sz="2400" b="1" dirty="0" smtClean="0">
                <a:latin typeface="Calibri,Bold"/>
              </a:rPr>
              <a:t> </a:t>
            </a:r>
          </a:p>
          <a:p>
            <a:r>
              <a:rPr lang="en-US" sz="2400" b="1" dirty="0" smtClean="0">
                <a:latin typeface="Calibri,Bold"/>
              </a:rPr>
              <a:t>						W 		M</a:t>
            </a:r>
            <a:endParaRPr lang="en-US" sz="2400" b="1" dirty="0">
              <a:latin typeface="Calibri,Bold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- Understanding of GBV </a:t>
            </a:r>
            <a:r>
              <a:rPr lang="en-US" sz="2400" dirty="0" smtClean="0">
                <a:latin typeface="Calibri" panose="020F0502020204030204" pitchFamily="34" charset="0"/>
              </a:rPr>
              <a:t>			Weak		Weak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- </a:t>
            </a:r>
            <a:r>
              <a:rPr lang="en-US" sz="2400" dirty="0" smtClean="0">
                <a:latin typeface="Calibri" panose="020F0502020204030204" pitchFamily="34" charset="0"/>
              </a:rPr>
              <a:t>Understanding </a:t>
            </a:r>
            <a:r>
              <a:rPr lang="en-US" sz="2400" dirty="0">
                <a:latin typeface="Calibri" panose="020F0502020204030204" pitchFamily="34" charset="0"/>
              </a:rPr>
              <a:t>that GBV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     prevention </a:t>
            </a:r>
            <a:r>
              <a:rPr lang="en-US" sz="2400" dirty="0">
                <a:latin typeface="Calibri" panose="020F0502020204030204" pitchFamily="34" charset="0"/>
              </a:rPr>
              <a:t>is </a:t>
            </a:r>
            <a:r>
              <a:rPr lang="en-US" sz="2400" dirty="0" smtClean="0">
                <a:latin typeface="Calibri" panose="020F0502020204030204" pitchFamily="34" charset="0"/>
              </a:rPr>
              <a:t>a fundamental </a:t>
            </a:r>
            <a:r>
              <a:rPr lang="en-US" sz="2400" dirty="0">
                <a:latin typeface="Calibri" panose="020F0502020204030204" pitchFamily="34" charset="0"/>
              </a:rPr>
              <a:t>right </a:t>
            </a:r>
            <a:r>
              <a:rPr lang="en-US" sz="2400" dirty="0" smtClean="0">
                <a:latin typeface="Calibri" panose="020F0502020204030204" pitchFamily="34" charset="0"/>
              </a:rPr>
              <a:t>		Weak 		Weak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- Understanding of root causes of GBV </a:t>
            </a:r>
            <a:r>
              <a:rPr lang="en-US" sz="2400" dirty="0" smtClean="0">
                <a:latin typeface="Calibri" panose="020F0502020204030204" pitchFamily="34" charset="0"/>
              </a:rPr>
              <a:t>	Weak 		Weak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- Community acceptance of male dominance </a:t>
            </a:r>
            <a:r>
              <a:rPr lang="en-US" sz="2400" dirty="0" smtClean="0">
                <a:latin typeface="Calibri" panose="020F0502020204030204" pitchFamily="34" charset="0"/>
              </a:rPr>
              <a:t>									Strongly </a:t>
            </a:r>
            <a:r>
              <a:rPr lang="en-US" sz="2400" dirty="0">
                <a:latin typeface="Calibri" panose="020F0502020204030204" pitchFamily="34" charset="0"/>
              </a:rPr>
              <a:t>Positive</a:t>
            </a:r>
          </a:p>
          <a:p>
            <a:r>
              <a:rPr lang="en-US" sz="2400" dirty="0">
                <a:latin typeface="Calibri" panose="020F0502020204030204" pitchFamily="34" charset="0"/>
              </a:rPr>
              <a:t>- Community perception that violence is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   acceptable </a:t>
            </a:r>
            <a:r>
              <a:rPr lang="en-US" sz="2400" dirty="0">
                <a:latin typeface="Calibri" panose="020F0502020204030204" pitchFamily="34" charset="0"/>
              </a:rPr>
              <a:t>in married life </a:t>
            </a:r>
            <a:r>
              <a:rPr lang="en-US" sz="2400" dirty="0" smtClean="0">
                <a:latin typeface="Calibri" panose="020F0502020204030204" pitchFamily="34" charset="0"/>
              </a:rPr>
              <a:t>			Strongly Positive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,Bold"/>
              </a:rPr>
              <a:t>*Women </a:t>
            </a:r>
            <a:r>
              <a:rPr lang="en-US" sz="2000" dirty="0">
                <a:latin typeface="Calibri,Bold"/>
              </a:rPr>
              <a:t>(W) and Men (M</a:t>
            </a:r>
            <a:r>
              <a:rPr lang="en-US" sz="2000" dirty="0" smtClean="0">
                <a:latin typeface="Calibri,Bold"/>
              </a:rPr>
              <a:t>)</a:t>
            </a:r>
            <a:endParaRPr lang="en-US" sz="2000" dirty="0">
              <a:latin typeface="Calibri,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8640"/>
            <a:ext cx="8824630" cy="5688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912" y="6237312"/>
            <a:ext cx="515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UN </a:t>
            </a:r>
            <a:r>
              <a:rPr lang="en-US" dirty="0" err="1" smtClean="0"/>
              <a:t>multicountry</a:t>
            </a:r>
            <a:r>
              <a:rPr lang="en-US" dirty="0" smtClean="0"/>
              <a:t> study on men and violence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Prevention as well as response (dealing with victims)</a:t>
            </a:r>
          </a:p>
          <a:p>
            <a:endParaRPr lang="en-US" dirty="0"/>
          </a:p>
          <a:p>
            <a:r>
              <a:rPr lang="en-US" dirty="0" smtClean="0"/>
              <a:t>Individuals &amp; families</a:t>
            </a:r>
          </a:p>
          <a:p>
            <a:r>
              <a:rPr lang="en-US" dirty="0" smtClean="0"/>
              <a:t>Groups/ communities</a:t>
            </a:r>
          </a:p>
          <a:p>
            <a:r>
              <a:rPr lang="en-US" dirty="0" smtClean="0"/>
              <a:t>Countries</a:t>
            </a:r>
          </a:p>
          <a:p>
            <a:r>
              <a:rPr lang="en-US" dirty="0" smtClean="0"/>
              <a:t>International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Doctors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Detect/ identify</a:t>
            </a:r>
          </a:p>
          <a:p>
            <a:r>
              <a:rPr lang="en-US" dirty="0" smtClean="0"/>
              <a:t>Treat </a:t>
            </a:r>
            <a:r>
              <a:rPr lang="en-US" dirty="0" smtClean="0"/>
              <a:t>victims</a:t>
            </a:r>
          </a:p>
          <a:p>
            <a:r>
              <a:rPr lang="en-US" dirty="0" smtClean="0"/>
              <a:t>Inform society about the burden</a:t>
            </a:r>
          </a:p>
          <a:p>
            <a:pPr lvl="1"/>
            <a:r>
              <a:rPr lang="en-US" dirty="0" smtClean="0"/>
              <a:t>Incidence &amp; lifetime prevalence</a:t>
            </a:r>
          </a:p>
          <a:p>
            <a:pPr lvl="1"/>
            <a:r>
              <a:rPr lang="en-US" dirty="0" smtClean="0"/>
              <a:t>Effect on the victims</a:t>
            </a:r>
          </a:p>
          <a:p>
            <a:pPr lvl="1"/>
            <a:r>
              <a:rPr lang="en-US" dirty="0" smtClean="0"/>
              <a:t>Effect on children</a:t>
            </a:r>
          </a:p>
          <a:p>
            <a:endParaRPr lang="en-US" dirty="0"/>
          </a:p>
          <a:p>
            <a:r>
              <a:rPr lang="en-US" dirty="0" smtClean="0"/>
              <a:t>Prevention?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GBV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&amp; definitions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Settings</a:t>
            </a:r>
          </a:p>
          <a:p>
            <a:r>
              <a:rPr lang="en-US" dirty="0" smtClean="0"/>
              <a:t>Magnitude</a:t>
            </a:r>
          </a:p>
          <a:p>
            <a:r>
              <a:rPr lang="en-US" dirty="0" smtClean="0"/>
              <a:t>Causes</a:t>
            </a:r>
          </a:p>
          <a:p>
            <a:r>
              <a:rPr lang="en-US" dirty="0" smtClean="0"/>
              <a:t>Interventions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gender based violence?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Violence </a:t>
            </a:r>
            <a:r>
              <a:rPr lang="en-US" dirty="0"/>
              <a:t>that is directed against a woman because she is a woman or that affects women </a:t>
            </a:r>
            <a:r>
              <a:rPr lang="en-US" dirty="0" smtClean="0"/>
              <a:t>disproportionately.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does not mean that all </a:t>
            </a:r>
            <a:r>
              <a:rPr lang="en-US" dirty="0" smtClean="0"/>
              <a:t>violent acts </a:t>
            </a:r>
            <a:r>
              <a:rPr lang="en-US" dirty="0"/>
              <a:t>against a woman are gender-based violence, or that all victims of gender-based violence are </a:t>
            </a:r>
            <a:r>
              <a:rPr lang="en-US" dirty="0" smtClean="0"/>
              <a:t>female.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188640"/>
            <a:ext cx="7128792" cy="637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b="1" dirty="0" err="1">
                <a:solidFill>
                  <a:srgbClr val="660000"/>
                </a:solidFill>
                <a:latin typeface="Verdana" panose="020B0604030504040204" pitchFamily="34" charset="0"/>
              </a:rPr>
              <a:t>aluta</a:t>
            </a:r>
            <a:r>
              <a:rPr lang="en-US" sz="2400" b="1" dirty="0">
                <a:solidFill>
                  <a:srgbClr val="660000"/>
                </a:solidFill>
                <a:latin typeface="Verdan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660000"/>
                </a:solidFill>
                <a:latin typeface="Verdana" panose="020B0604030504040204" pitchFamily="34" charset="0"/>
              </a:rPr>
              <a:t>continua (The struggle continues)</a:t>
            </a:r>
            <a:r>
              <a:rPr lang="en-US" sz="2400" b="1" dirty="0">
                <a:solidFill>
                  <a:srgbClr val="660000"/>
                </a:solidFill>
                <a:latin typeface="Verdana" panose="020B0604030504040204" pitchFamily="34" charset="0"/>
              </a:rPr>
              <a:t/>
            </a:r>
            <a:br>
              <a:rPr lang="en-US" sz="2400" b="1" dirty="0">
                <a:solidFill>
                  <a:srgbClr val="660000"/>
                </a:solidFill>
                <a:latin typeface="Verdana" panose="020B0604030504040204" pitchFamily="34" charset="0"/>
              </a:rPr>
            </a:br>
            <a:r>
              <a:rPr lang="en-US" sz="2400" b="1" dirty="0">
                <a:solidFill>
                  <a:srgbClr val="660000"/>
                </a:solidFill>
                <a:latin typeface="Verdana" panose="020B0604030504040204" pitchFamily="34" charset="0"/>
              </a:rPr>
              <a:t>By </a:t>
            </a:r>
            <a:r>
              <a:rPr lang="en-US" sz="2400" b="1" dirty="0" err="1">
                <a:solidFill>
                  <a:srgbClr val="660000"/>
                </a:solidFill>
                <a:latin typeface="Verdana" panose="020B0604030504040204" pitchFamily="34" charset="0"/>
              </a:rPr>
              <a:t>Roshila</a:t>
            </a:r>
            <a:r>
              <a:rPr lang="en-US" sz="2400" b="1" dirty="0">
                <a:solidFill>
                  <a:srgbClr val="660000"/>
                </a:solidFill>
                <a:latin typeface="Verdana" panose="020B0604030504040204" pitchFamily="34" charset="0"/>
              </a:rPr>
              <a:t> Nair</a:t>
            </a:r>
          </a:p>
          <a:p>
            <a:pPr>
              <a:lnSpc>
                <a:spcPts val="3500"/>
              </a:lnSpc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let's say it out loud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about the other day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how we were talking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about that Comrade X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who went home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and gave his wife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 blue eye,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and we'd all clapped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an hour before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for the liberation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speech he gave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with such conviction.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Violence is a </a:t>
            </a:r>
            <a:r>
              <a:rPr lang="en-US" b="1" dirty="0"/>
              <a:t>means of control and oppression </a:t>
            </a:r>
            <a:r>
              <a:rPr lang="en-US" dirty="0"/>
              <a:t>that can include </a:t>
            </a:r>
            <a:r>
              <a:rPr lang="en-US" b="1" dirty="0" smtClean="0"/>
              <a:t>emotional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/>
              <a:t>social </a:t>
            </a:r>
            <a:r>
              <a:rPr lang="en-US" dirty="0"/>
              <a:t>or </a:t>
            </a:r>
            <a:r>
              <a:rPr lang="en-US" b="1" dirty="0"/>
              <a:t>economic</a:t>
            </a:r>
            <a:r>
              <a:rPr lang="en-US" dirty="0"/>
              <a:t> </a:t>
            </a:r>
            <a:r>
              <a:rPr lang="en-US" b="1" dirty="0"/>
              <a:t>force</a:t>
            </a:r>
            <a:r>
              <a:rPr lang="en-US" dirty="0"/>
              <a:t>, </a:t>
            </a:r>
            <a:r>
              <a:rPr lang="en-US" b="1" dirty="0"/>
              <a:t>coercion</a:t>
            </a:r>
            <a:r>
              <a:rPr lang="en-US" dirty="0"/>
              <a:t> or </a:t>
            </a:r>
            <a:r>
              <a:rPr lang="en-US" b="1" dirty="0"/>
              <a:t>pressure</a:t>
            </a:r>
            <a:r>
              <a:rPr lang="en-US" dirty="0"/>
              <a:t>, as well as </a:t>
            </a:r>
            <a:r>
              <a:rPr lang="en-US" b="1" dirty="0"/>
              <a:t>physical harm</a:t>
            </a:r>
            <a:r>
              <a:rPr lang="en-US" dirty="0"/>
              <a:t>. It can be </a:t>
            </a:r>
            <a:r>
              <a:rPr lang="en-US" b="1" dirty="0"/>
              <a:t>overt</a:t>
            </a:r>
            <a:r>
              <a:rPr lang="en-US" dirty="0"/>
              <a:t>, in the form of </a:t>
            </a:r>
            <a:r>
              <a:rPr lang="en-US" b="1" dirty="0"/>
              <a:t>physical assault</a:t>
            </a:r>
            <a:r>
              <a:rPr lang="en-US" dirty="0"/>
              <a:t> or </a:t>
            </a:r>
            <a:r>
              <a:rPr lang="en-US" b="1" dirty="0"/>
              <a:t>threatening someone with a weapon</a:t>
            </a:r>
            <a:r>
              <a:rPr lang="en-US" dirty="0"/>
              <a:t>; it can also be </a:t>
            </a:r>
            <a:r>
              <a:rPr lang="en-US" b="1" dirty="0"/>
              <a:t>covert</a:t>
            </a:r>
            <a:r>
              <a:rPr lang="en-US" dirty="0"/>
              <a:t>, in the form of </a:t>
            </a:r>
            <a:r>
              <a:rPr lang="en-US" b="1" dirty="0"/>
              <a:t>intimidation</a:t>
            </a:r>
            <a:r>
              <a:rPr lang="en-US" dirty="0"/>
              <a:t>, </a:t>
            </a:r>
            <a:r>
              <a:rPr lang="en-US" b="1" dirty="0"/>
              <a:t>threats</a:t>
            </a:r>
            <a:r>
              <a:rPr lang="en-US" dirty="0"/>
              <a:t>, </a:t>
            </a:r>
            <a:r>
              <a:rPr lang="en-US" b="1" dirty="0" smtClean="0"/>
              <a:t>persecution</a:t>
            </a:r>
            <a:r>
              <a:rPr lang="en-US" dirty="0" smtClean="0"/>
              <a:t>, </a:t>
            </a:r>
            <a:r>
              <a:rPr lang="en-US" b="1" dirty="0"/>
              <a:t>deception</a:t>
            </a:r>
            <a:r>
              <a:rPr lang="en-US" dirty="0"/>
              <a:t> or other forms of </a:t>
            </a:r>
            <a:r>
              <a:rPr lang="en-US" b="1" dirty="0"/>
              <a:t>psychological</a:t>
            </a:r>
            <a:r>
              <a:rPr lang="en-US" dirty="0"/>
              <a:t> or </a:t>
            </a:r>
            <a:r>
              <a:rPr lang="en-US" b="1" dirty="0"/>
              <a:t>social pressure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&amp; sex</a:t>
            </a:r>
          </a:p>
          <a:p>
            <a:endParaRPr lang="en-US" dirty="0" smtClean="0"/>
          </a:p>
          <a:p>
            <a:r>
              <a:rPr lang="en-US" dirty="0" smtClean="0"/>
              <a:t>GBV</a:t>
            </a:r>
            <a:r>
              <a:rPr lang="en-US" dirty="0" smtClean="0"/>
              <a:t>, Intimate partner violence &amp; Domestic </a:t>
            </a:r>
            <a:r>
              <a:rPr lang="en-US" dirty="0" smtClean="0"/>
              <a:t>violence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2" y="1290448"/>
            <a:ext cx="8247649" cy="480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Interpersonal Violence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Violence is a </a:t>
            </a:r>
            <a:r>
              <a:rPr lang="en-US" b="1" dirty="0"/>
              <a:t>means of control and oppression </a:t>
            </a:r>
            <a:r>
              <a:rPr lang="en-US" dirty="0"/>
              <a:t>that can include </a:t>
            </a:r>
            <a:r>
              <a:rPr lang="en-US" b="1" dirty="0" smtClean="0"/>
              <a:t>emotional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/>
              <a:t>social </a:t>
            </a:r>
            <a:r>
              <a:rPr lang="en-US" dirty="0"/>
              <a:t>or </a:t>
            </a:r>
            <a:r>
              <a:rPr lang="en-US" b="1" dirty="0"/>
              <a:t>economic</a:t>
            </a:r>
            <a:r>
              <a:rPr lang="en-US" dirty="0"/>
              <a:t> </a:t>
            </a:r>
            <a:r>
              <a:rPr lang="en-US" b="1" dirty="0"/>
              <a:t>force</a:t>
            </a:r>
            <a:r>
              <a:rPr lang="en-US" dirty="0"/>
              <a:t>, </a:t>
            </a:r>
            <a:r>
              <a:rPr lang="en-US" b="1" dirty="0"/>
              <a:t>coercion</a:t>
            </a:r>
            <a:r>
              <a:rPr lang="en-US" dirty="0"/>
              <a:t> or </a:t>
            </a:r>
            <a:r>
              <a:rPr lang="en-US" b="1" dirty="0"/>
              <a:t>pressure</a:t>
            </a:r>
            <a:r>
              <a:rPr lang="en-US" dirty="0"/>
              <a:t>, as well as </a:t>
            </a:r>
            <a:r>
              <a:rPr lang="en-US" b="1" dirty="0"/>
              <a:t>physical harm</a:t>
            </a:r>
            <a:r>
              <a:rPr lang="en-US" dirty="0"/>
              <a:t>. It can be </a:t>
            </a:r>
            <a:r>
              <a:rPr lang="en-US" b="1" dirty="0"/>
              <a:t>overt</a:t>
            </a:r>
            <a:r>
              <a:rPr lang="en-US" dirty="0"/>
              <a:t>, in the form of </a:t>
            </a:r>
            <a:r>
              <a:rPr lang="en-US" b="1" dirty="0"/>
              <a:t>physical assault</a:t>
            </a:r>
            <a:r>
              <a:rPr lang="en-US" dirty="0"/>
              <a:t> or </a:t>
            </a:r>
            <a:r>
              <a:rPr lang="en-US" b="1" dirty="0"/>
              <a:t>threatening someone with a weapon</a:t>
            </a:r>
            <a:r>
              <a:rPr lang="en-US" dirty="0"/>
              <a:t>; it can also be </a:t>
            </a:r>
            <a:r>
              <a:rPr lang="en-US" b="1" dirty="0"/>
              <a:t>covert</a:t>
            </a:r>
            <a:r>
              <a:rPr lang="en-US" dirty="0"/>
              <a:t>, in the form of </a:t>
            </a:r>
            <a:r>
              <a:rPr lang="en-US" b="1" dirty="0"/>
              <a:t>intimidation</a:t>
            </a:r>
            <a:r>
              <a:rPr lang="en-US" dirty="0"/>
              <a:t>, </a:t>
            </a:r>
            <a:r>
              <a:rPr lang="en-US" b="1" dirty="0"/>
              <a:t>threats</a:t>
            </a:r>
            <a:r>
              <a:rPr lang="en-US" dirty="0"/>
              <a:t>, </a:t>
            </a:r>
            <a:r>
              <a:rPr lang="en-US" b="1" dirty="0" smtClean="0"/>
              <a:t>persecution</a:t>
            </a:r>
            <a:r>
              <a:rPr lang="en-US" dirty="0" smtClean="0"/>
              <a:t>, </a:t>
            </a:r>
            <a:r>
              <a:rPr lang="en-US" b="1" dirty="0"/>
              <a:t>deception</a:t>
            </a:r>
            <a:r>
              <a:rPr lang="en-US" dirty="0"/>
              <a:t> or other forms of </a:t>
            </a:r>
            <a:r>
              <a:rPr lang="en-US" b="1" dirty="0"/>
              <a:t>psychological</a:t>
            </a:r>
            <a:r>
              <a:rPr lang="en-US" dirty="0"/>
              <a:t> or </a:t>
            </a:r>
            <a:r>
              <a:rPr lang="en-US" b="1" dirty="0"/>
              <a:t>social pressure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of violence?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Human behavior arises from free will?</a:t>
            </a:r>
          </a:p>
          <a:p>
            <a:r>
              <a:rPr lang="en-US" sz="2800" dirty="0" smtClean="0"/>
              <a:t>Human behavior is determined by external factors?</a:t>
            </a:r>
          </a:p>
          <a:p>
            <a:endParaRPr lang="en-US" sz="2800" dirty="0"/>
          </a:p>
          <a:p>
            <a:r>
              <a:rPr lang="en-US" sz="2800" dirty="0" smtClean="0"/>
              <a:t>Complex &amp; </a:t>
            </a:r>
            <a:r>
              <a:rPr lang="en-US" sz="2800" dirty="0"/>
              <a:t>multifaceted </a:t>
            </a:r>
            <a:r>
              <a:rPr lang="en-US" sz="2800" dirty="0" smtClean="0"/>
              <a:t>problem</a:t>
            </a:r>
          </a:p>
          <a:p>
            <a:r>
              <a:rPr lang="en-US" sz="2800" dirty="0" smtClean="0"/>
              <a:t>Causes – </a:t>
            </a:r>
          </a:p>
          <a:p>
            <a:pPr lvl="1"/>
            <a:r>
              <a:rPr lang="en-US" dirty="0" smtClean="0"/>
              <a:t>Psychological</a:t>
            </a:r>
          </a:p>
          <a:p>
            <a:pPr lvl="1"/>
            <a:r>
              <a:rPr lang="en-US" sz="2800" dirty="0" smtClean="0"/>
              <a:t>Interpersonal </a:t>
            </a:r>
          </a:p>
          <a:p>
            <a:pPr lvl="1"/>
            <a:r>
              <a:rPr lang="en-US" sz="2800" dirty="0" smtClean="0"/>
              <a:t>Structural factors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US" sz="3600" dirty="0"/>
              <a:t>Declaration on the Elimination of Violence against </a:t>
            </a:r>
            <a:r>
              <a:rPr lang="en-US" sz="3600" dirty="0" smtClean="0"/>
              <a:t>Women (UN 1993)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Women are entitled to the equal enjoyment and protection of all human rights ....</a:t>
            </a:r>
          </a:p>
          <a:p>
            <a:pPr marL="0" indent="0">
              <a:buNone/>
            </a:pPr>
            <a:r>
              <a:rPr lang="en-US"/>
              <a:t>These </a:t>
            </a:r>
            <a:r>
              <a:rPr lang="en-US" smtClean="0"/>
              <a:t>include</a:t>
            </a:r>
            <a:r>
              <a:rPr lang="en-US" dirty="0"/>
              <a:t>, the right to:</a:t>
            </a:r>
          </a:p>
          <a:p>
            <a:r>
              <a:rPr lang="en-US" dirty="0"/>
              <a:t>life</a:t>
            </a:r>
          </a:p>
          <a:p>
            <a:r>
              <a:rPr lang="en-US" dirty="0"/>
              <a:t>equality</a:t>
            </a:r>
          </a:p>
          <a:p>
            <a:r>
              <a:rPr lang="en-US" dirty="0"/>
              <a:t>liberty and security of person</a:t>
            </a:r>
          </a:p>
          <a:p>
            <a:r>
              <a:rPr lang="en-US" dirty="0"/>
              <a:t>equal protection under the law</a:t>
            </a:r>
          </a:p>
          <a:p>
            <a:r>
              <a:rPr lang="en-US" dirty="0"/>
              <a:t>be free from all forms of discrimination</a:t>
            </a:r>
          </a:p>
          <a:p>
            <a:r>
              <a:rPr lang="en-US" dirty="0"/>
              <a:t>the highest standard attainable of health</a:t>
            </a:r>
          </a:p>
          <a:p>
            <a:r>
              <a:rPr lang="en-US" dirty="0"/>
              <a:t>just and </a:t>
            </a:r>
            <a:r>
              <a:rPr lang="en-US" dirty="0" err="1"/>
              <a:t>favourable</a:t>
            </a:r>
            <a:r>
              <a:rPr lang="en-US" dirty="0"/>
              <a:t> conditions of work</a:t>
            </a:r>
          </a:p>
          <a:p>
            <a:r>
              <a:rPr lang="en-US" dirty="0"/>
              <a:t>not to be subjected to torture, or other cruel, inhuman or degrading treatment or punishment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GBV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</a:t>
            </a:r>
          </a:p>
          <a:p>
            <a:r>
              <a:rPr lang="en-US" dirty="0" smtClean="0"/>
              <a:t>Sexual</a:t>
            </a:r>
          </a:p>
          <a:p>
            <a:r>
              <a:rPr lang="en-US" dirty="0" smtClean="0"/>
              <a:t>Psychological</a:t>
            </a:r>
          </a:p>
          <a:p>
            <a:r>
              <a:rPr lang="en-US" dirty="0" smtClean="0"/>
              <a:t>Deprivation</a:t>
            </a:r>
          </a:p>
          <a:p>
            <a:endParaRPr lang="en-US" dirty="0"/>
          </a:p>
          <a:p>
            <a:pPr lvl="1"/>
            <a:r>
              <a:rPr lang="en-US" dirty="0" smtClean="0"/>
              <a:t>Actual </a:t>
            </a:r>
            <a:r>
              <a:rPr lang="en-US" dirty="0"/>
              <a:t>or threats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Homes</a:t>
            </a:r>
          </a:p>
          <a:p>
            <a:r>
              <a:rPr lang="en-US" dirty="0" smtClean="0"/>
              <a:t>Workplaces</a:t>
            </a:r>
          </a:p>
          <a:p>
            <a:r>
              <a:rPr lang="en-US" dirty="0" smtClean="0"/>
              <a:t>Educational establishments</a:t>
            </a:r>
          </a:p>
          <a:p>
            <a:r>
              <a:rPr lang="en-US" dirty="0" smtClean="0"/>
              <a:t>Public transport</a:t>
            </a:r>
          </a:p>
          <a:p>
            <a:r>
              <a:rPr lang="en-US" dirty="0" smtClean="0"/>
              <a:t>Other public 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D03B-ED06-42CA-99C1-E3EB6E289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699</Words>
  <Application>Microsoft Office PowerPoint</Application>
  <PresentationFormat>On-screen Show (4:3)</PresentationFormat>
  <Paragraphs>145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Calibri,Bold</vt:lpstr>
      <vt:lpstr>Latha</vt:lpstr>
      <vt:lpstr>Verdana</vt:lpstr>
      <vt:lpstr>Office Theme</vt:lpstr>
      <vt:lpstr>Gender Based Violence GBV</vt:lpstr>
      <vt:lpstr>What is gender based violence?</vt:lpstr>
      <vt:lpstr>PowerPoint Presentation</vt:lpstr>
      <vt:lpstr>Types of Interpersonal Violence</vt:lpstr>
      <vt:lpstr>PowerPoint Presentation</vt:lpstr>
      <vt:lpstr>Cause of violence?</vt:lpstr>
      <vt:lpstr>Declaration on the Elimination of Violence against Women (UN 1993)</vt:lpstr>
      <vt:lpstr>Types of GBV</vt:lpstr>
      <vt:lpstr>Settings</vt:lpstr>
      <vt:lpstr>Magnitude of the problem</vt:lpstr>
      <vt:lpstr>Violence and Coercion within Romantic Relationships among University Students</vt:lpstr>
      <vt:lpstr>Causes/ Associated factors</vt:lpstr>
      <vt:lpstr>Gender Equitable Man</vt:lpstr>
      <vt:lpstr>PowerPoint Presentation</vt:lpstr>
      <vt:lpstr>PowerPoint Presentation</vt:lpstr>
      <vt:lpstr>PowerPoint Presentation</vt:lpstr>
      <vt:lpstr>Interventions</vt:lpstr>
      <vt:lpstr>Role of Doctors</vt:lpstr>
      <vt:lpstr>GBV Summary</vt:lpstr>
      <vt:lpstr>PowerPoint Presentation</vt:lpstr>
      <vt:lpstr>PowerPoint Presentation</vt:lpstr>
    </vt:vector>
  </TitlesOfParts>
  <Company>University of Kelaniya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Pathmeswaran</dc:creator>
  <cp:lastModifiedBy>Pathmes</cp:lastModifiedBy>
  <cp:revision>28</cp:revision>
  <dcterms:created xsi:type="dcterms:W3CDTF">2014-03-26T14:53:54Z</dcterms:created>
  <dcterms:modified xsi:type="dcterms:W3CDTF">2019-07-18T08:44:09Z</dcterms:modified>
</cp:coreProperties>
</file>