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76" r:id="rId3"/>
    <p:sldId id="257" r:id="rId4"/>
    <p:sldId id="258" r:id="rId5"/>
    <p:sldId id="259" r:id="rId6"/>
    <p:sldId id="260" r:id="rId7"/>
    <p:sldId id="261" r:id="rId8"/>
    <p:sldId id="277" r:id="rId9"/>
    <p:sldId id="278" r:id="rId10"/>
    <p:sldId id="279" r:id="rId11"/>
    <p:sldId id="285" r:id="rId12"/>
    <p:sldId id="287" r:id="rId13"/>
    <p:sldId id="281" r:id="rId14"/>
    <p:sldId id="280"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82" r:id="rId29"/>
    <p:sldId id="275" r:id="rId30"/>
    <p:sldId id="283" r:id="rId31"/>
    <p:sldId id="286" r:id="rId32"/>
    <p:sldId id="288" r:id="rId33"/>
    <p:sldId id="28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013687-38B7-4D82-AE60-6305CAEFC4C8}" type="datetimeFigureOut">
              <a:rPr lang="en-US" smtClean="0"/>
              <a:t>7/29/2019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835C4-3B2D-4808-8C51-E11E6A4F6EBB}" type="slidenum">
              <a:rPr lang="en-US" smtClean="0"/>
              <a:t>‹#›</a:t>
            </a:fld>
            <a:endParaRPr lang="en-US"/>
          </a:p>
        </p:txBody>
      </p:sp>
    </p:spTree>
    <p:extLst>
      <p:ext uri="{BB962C8B-B14F-4D97-AF65-F5344CB8AC3E}">
        <p14:creationId xmlns:p14="http://schemas.microsoft.com/office/powerpoint/2010/main" val="2493073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D92DF1-E3B0-4109-A81A-556F582B0BC0}" type="datetime1">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0082C-3A87-4941-8CDB-1BFC23EE0FB8}" type="slidenum">
              <a:rPr lang="en-US" smtClean="0"/>
              <a:t>‹#›</a:t>
            </a:fld>
            <a:endParaRPr lang="en-US"/>
          </a:p>
        </p:txBody>
      </p:sp>
    </p:spTree>
    <p:extLst>
      <p:ext uri="{BB962C8B-B14F-4D97-AF65-F5344CB8AC3E}">
        <p14:creationId xmlns:p14="http://schemas.microsoft.com/office/powerpoint/2010/main" val="49474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A1A4BC-077A-4FA8-9C15-49E36CE461C3}" type="datetime1">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0082C-3A87-4941-8CDB-1BFC23EE0FB8}" type="slidenum">
              <a:rPr lang="en-US" smtClean="0"/>
              <a:t>‹#›</a:t>
            </a:fld>
            <a:endParaRPr lang="en-US"/>
          </a:p>
        </p:txBody>
      </p:sp>
    </p:spTree>
    <p:extLst>
      <p:ext uri="{BB962C8B-B14F-4D97-AF65-F5344CB8AC3E}">
        <p14:creationId xmlns:p14="http://schemas.microsoft.com/office/powerpoint/2010/main" val="316361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3FF74C-8451-4ABB-A400-C63241E65805}" type="datetime1">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0082C-3A87-4941-8CDB-1BFC23EE0FB8}" type="slidenum">
              <a:rPr lang="en-US" smtClean="0"/>
              <a:t>‹#›</a:t>
            </a:fld>
            <a:endParaRPr lang="en-US"/>
          </a:p>
        </p:txBody>
      </p:sp>
    </p:spTree>
    <p:extLst>
      <p:ext uri="{BB962C8B-B14F-4D97-AF65-F5344CB8AC3E}">
        <p14:creationId xmlns:p14="http://schemas.microsoft.com/office/powerpoint/2010/main" val="337234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21ED47-DEBC-45DF-B4E1-26A0A5D6F527}" type="datetime1">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0082C-3A87-4941-8CDB-1BFC23EE0FB8}" type="slidenum">
              <a:rPr lang="en-US" smtClean="0"/>
              <a:t>‹#›</a:t>
            </a:fld>
            <a:endParaRPr lang="en-US"/>
          </a:p>
        </p:txBody>
      </p:sp>
    </p:spTree>
    <p:extLst>
      <p:ext uri="{BB962C8B-B14F-4D97-AF65-F5344CB8AC3E}">
        <p14:creationId xmlns:p14="http://schemas.microsoft.com/office/powerpoint/2010/main" val="329729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D8170-8970-4B45-9C5E-60063749B73A}" type="datetime1">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0082C-3A87-4941-8CDB-1BFC23EE0FB8}" type="slidenum">
              <a:rPr lang="en-US" smtClean="0"/>
              <a:t>‹#›</a:t>
            </a:fld>
            <a:endParaRPr lang="en-US"/>
          </a:p>
        </p:txBody>
      </p:sp>
    </p:spTree>
    <p:extLst>
      <p:ext uri="{BB962C8B-B14F-4D97-AF65-F5344CB8AC3E}">
        <p14:creationId xmlns:p14="http://schemas.microsoft.com/office/powerpoint/2010/main" val="309447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CCFAD8-4472-418A-8B01-EA3980897155}" type="datetime1">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0082C-3A87-4941-8CDB-1BFC23EE0FB8}" type="slidenum">
              <a:rPr lang="en-US" smtClean="0"/>
              <a:t>‹#›</a:t>
            </a:fld>
            <a:endParaRPr lang="en-US"/>
          </a:p>
        </p:txBody>
      </p:sp>
    </p:spTree>
    <p:extLst>
      <p:ext uri="{BB962C8B-B14F-4D97-AF65-F5344CB8AC3E}">
        <p14:creationId xmlns:p14="http://schemas.microsoft.com/office/powerpoint/2010/main" val="380700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97D0CE-DAAF-4FFC-8AF1-1BB068F78A77}" type="datetime1">
              <a:rPr lang="en-US" smtClean="0"/>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60082C-3A87-4941-8CDB-1BFC23EE0FB8}" type="slidenum">
              <a:rPr lang="en-US" smtClean="0"/>
              <a:t>‹#›</a:t>
            </a:fld>
            <a:endParaRPr lang="en-US"/>
          </a:p>
        </p:txBody>
      </p:sp>
    </p:spTree>
    <p:extLst>
      <p:ext uri="{BB962C8B-B14F-4D97-AF65-F5344CB8AC3E}">
        <p14:creationId xmlns:p14="http://schemas.microsoft.com/office/powerpoint/2010/main" val="133347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950F76-0275-4C54-8BB6-709178AD61F1}" type="datetime1">
              <a:rPr lang="en-US" smtClean="0"/>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60082C-3A87-4941-8CDB-1BFC23EE0FB8}" type="slidenum">
              <a:rPr lang="en-US" smtClean="0"/>
              <a:t>‹#›</a:t>
            </a:fld>
            <a:endParaRPr lang="en-US"/>
          </a:p>
        </p:txBody>
      </p:sp>
    </p:spTree>
    <p:extLst>
      <p:ext uri="{BB962C8B-B14F-4D97-AF65-F5344CB8AC3E}">
        <p14:creationId xmlns:p14="http://schemas.microsoft.com/office/powerpoint/2010/main" val="2516396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FC1E4-C11A-4B69-B175-3BCC9446314D}" type="datetime1">
              <a:rPr lang="en-US" smtClean="0"/>
              <a:t>7/29/2019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60082C-3A87-4941-8CDB-1BFC23EE0FB8}" type="slidenum">
              <a:rPr lang="en-US" smtClean="0"/>
              <a:t>‹#›</a:t>
            </a:fld>
            <a:endParaRPr lang="en-US"/>
          </a:p>
        </p:txBody>
      </p:sp>
    </p:spTree>
    <p:extLst>
      <p:ext uri="{BB962C8B-B14F-4D97-AF65-F5344CB8AC3E}">
        <p14:creationId xmlns:p14="http://schemas.microsoft.com/office/powerpoint/2010/main" val="33458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A2B8FE-B565-41EA-874F-055142FC437B}" type="datetime1">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0082C-3A87-4941-8CDB-1BFC23EE0FB8}" type="slidenum">
              <a:rPr lang="en-US" smtClean="0"/>
              <a:t>‹#›</a:t>
            </a:fld>
            <a:endParaRPr lang="en-US"/>
          </a:p>
        </p:txBody>
      </p:sp>
    </p:spTree>
    <p:extLst>
      <p:ext uri="{BB962C8B-B14F-4D97-AF65-F5344CB8AC3E}">
        <p14:creationId xmlns:p14="http://schemas.microsoft.com/office/powerpoint/2010/main" val="393966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5C2AE-3161-4DBA-BCFC-8F37A1EC124C}" type="datetime1">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0082C-3A87-4941-8CDB-1BFC23EE0FB8}" type="slidenum">
              <a:rPr lang="en-US" smtClean="0"/>
              <a:t>‹#›</a:t>
            </a:fld>
            <a:endParaRPr lang="en-US"/>
          </a:p>
        </p:txBody>
      </p:sp>
    </p:spTree>
    <p:extLst>
      <p:ext uri="{BB962C8B-B14F-4D97-AF65-F5344CB8AC3E}">
        <p14:creationId xmlns:p14="http://schemas.microsoft.com/office/powerpoint/2010/main" val="199405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EDD7D-9C8D-4866-80B3-837F3427E95B}" type="datetime1">
              <a:rPr lang="en-US" smtClean="0"/>
              <a:t>7/29/2019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0082C-3A87-4941-8CDB-1BFC23EE0FB8}" type="slidenum">
              <a:rPr lang="en-US" smtClean="0"/>
              <a:t>‹#›</a:t>
            </a:fld>
            <a:endParaRPr lang="en-US"/>
          </a:p>
        </p:txBody>
      </p:sp>
    </p:spTree>
    <p:extLst>
      <p:ext uri="{BB962C8B-B14F-4D97-AF65-F5344CB8AC3E}">
        <p14:creationId xmlns:p14="http://schemas.microsoft.com/office/powerpoint/2010/main" val="3435338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Prevention of Accidents</a:t>
            </a:r>
          </a:p>
        </p:txBody>
      </p:sp>
      <p:sp>
        <p:nvSpPr>
          <p:cNvPr id="3" name="Subtitle 2"/>
          <p:cNvSpPr>
            <a:spLocks noGrp="1"/>
          </p:cNvSpPr>
          <p:nvPr>
            <p:ph type="subTitle" idx="1"/>
          </p:nvPr>
        </p:nvSpPr>
        <p:spPr/>
        <p:txBody>
          <a:bodyPr/>
          <a:lstStyle/>
          <a:p>
            <a:r>
              <a:rPr lang="en-US" dirty="0"/>
              <a:t>Dr. </a:t>
            </a:r>
            <a:r>
              <a:rPr lang="en-US" dirty="0" err="1"/>
              <a:t>Asanga</a:t>
            </a:r>
            <a:r>
              <a:rPr lang="en-US" dirty="0"/>
              <a:t> </a:t>
            </a:r>
            <a:r>
              <a:rPr lang="en-US" dirty="0" err="1"/>
              <a:t>Wickramasinghe</a:t>
            </a:r>
            <a:endParaRPr lang="en-US" dirty="0"/>
          </a:p>
        </p:txBody>
      </p:sp>
    </p:spTree>
    <p:extLst>
      <p:ext uri="{BB962C8B-B14F-4D97-AF65-F5344CB8AC3E}">
        <p14:creationId xmlns:p14="http://schemas.microsoft.com/office/powerpoint/2010/main" val="79274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Accidents may occur</a:t>
            </a:r>
          </a:p>
        </p:txBody>
      </p:sp>
      <p:sp>
        <p:nvSpPr>
          <p:cNvPr id="3" name="Content Placeholder 2"/>
          <p:cNvSpPr>
            <a:spLocks noGrp="1"/>
          </p:cNvSpPr>
          <p:nvPr>
            <p:ph idx="1"/>
          </p:nvPr>
        </p:nvSpPr>
        <p:spPr/>
        <p:txBody>
          <a:bodyPr/>
          <a:lstStyle/>
          <a:p>
            <a:r>
              <a:rPr lang="en-US" dirty="0"/>
              <a:t> i.   between a vehicle and other vehicle.</a:t>
            </a:r>
          </a:p>
          <a:p>
            <a:r>
              <a:rPr lang="en-US" dirty="0"/>
              <a:t>  ii.  Vehicle colliding with a person</a:t>
            </a:r>
          </a:p>
          <a:p>
            <a:r>
              <a:rPr lang="en-US" dirty="0"/>
              <a:t>  iii. Vehicle colliding with movable or unmovable property</a:t>
            </a:r>
          </a:p>
          <a:p>
            <a:r>
              <a:rPr lang="en-US" dirty="0"/>
              <a:t>  iv. When a Vehicle goes off the road</a:t>
            </a:r>
          </a:p>
          <a:p>
            <a:r>
              <a:rPr lang="en-US" dirty="0"/>
              <a:t>  v.  A person being knocked down with another person.</a:t>
            </a:r>
          </a:p>
          <a:p>
            <a:r>
              <a:rPr lang="en-US" dirty="0"/>
              <a:t>  vi. Due to natural or man made disaster</a:t>
            </a:r>
          </a:p>
        </p:txBody>
      </p:sp>
      <p:sp>
        <p:nvSpPr>
          <p:cNvPr id="4" name="Slide Number Placeholder 3"/>
          <p:cNvSpPr>
            <a:spLocks noGrp="1"/>
          </p:cNvSpPr>
          <p:nvPr>
            <p:ph type="sldNum" sz="quarter" idx="12"/>
          </p:nvPr>
        </p:nvSpPr>
        <p:spPr/>
        <p:txBody>
          <a:bodyPr/>
          <a:lstStyle/>
          <a:p>
            <a:fld id="{7C60082C-3A87-4941-8CDB-1BFC23EE0FB8}" type="slidenum">
              <a:rPr lang="en-US" smtClean="0"/>
              <a:t>10</a:t>
            </a:fld>
            <a:endParaRPr lang="en-US"/>
          </a:p>
        </p:txBody>
      </p:sp>
    </p:spTree>
    <p:extLst>
      <p:ext uri="{BB962C8B-B14F-4D97-AF65-F5344CB8AC3E}">
        <p14:creationId xmlns:p14="http://schemas.microsoft.com/office/powerpoint/2010/main" val="1785082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619250"/>
            <a:ext cx="893445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7C60082C-3A87-4941-8CDB-1BFC23EE0FB8}" type="slidenum">
              <a:rPr lang="en-US" smtClean="0"/>
              <a:t>11</a:t>
            </a:fld>
            <a:endParaRPr lang="en-US"/>
          </a:p>
        </p:txBody>
      </p:sp>
    </p:spTree>
    <p:extLst>
      <p:ext uri="{BB962C8B-B14F-4D97-AF65-F5344CB8AC3E}">
        <p14:creationId xmlns:p14="http://schemas.microsoft.com/office/powerpoint/2010/main" val="148880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754" y="838200"/>
            <a:ext cx="647699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7C60082C-3A87-4941-8CDB-1BFC23EE0FB8}" type="slidenum">
              <a:rPr lang="en-US" smtClean="0"/>
              <a:t>12</a:t>
            </a:fld>
            <a:endParaRPr lang="en-US"/>
          </a:p>
        </p:txBody>
      </p:sp>
    </p:spTree>
    <p:extLst>
      <p:ext uri="{BB962C8B-B14F-4D97-AF65-F5344CB8AC3E}">
        <p14:creationId xmlns:p14="http://schemas.microsoft.com/office/powerpoint/2010/main" val="3032882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33400"/>
            <a:ext cx="7620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7C60082C-3A87-4941-8CDB-1BFC23EE0FB8}" type="slidenum">
              <a:rPr lang="en-US" smtClean="0"/>
              <a:t>13</a:t>
            </a:fld>
            <a:endParaRPr lang="en-US"/>
          </a:p>
        </p:txBody>
      </p:sp>
    </p:spTree>
    <p:extLst>
      <p:ext uri="{BB962C8B-B14F-4D97-AF65-F5344CB8AC3E}">
        <p14:creationId xmlns:p14="http://schemas.microsoft.com/office/powerpoint/2010/main" val="3038573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85875"/>
            <a:ext cx="7620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7C60082C-3A87-4941-8CDB-1BFC23EE0FB8}" type="slidenum">
              <a:rPr lang="en-US" smtClean="0"/>
              <a:t>14</a:t>
            </a:fld>
            <a:endParaRPr lang="en-US"/>
          </a:p>
        </p:txBody>
      </p:sp>
    </p:spTree>
    <p:extLst>
      <p:ext uri="{BB962C8B-B14F-4D97-AF65-F5344CB8AC3E}">
        <p14:creationId xmlns:p14="http://schemas.microsoft.com/office/powerpoint/2010/main" val="382005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4000" dirty="0"/>
              <a:t>Road traffic injuries – Sri Lankan situation</a:t>
            </a:r>
          </a:p>
        </p:txBody>
      </p:sp>
      <p:sp>
        <p:nvSpPr>
          <p:cNvPr id="8" name="Content Placeholder 7"/>
          <p:cNvSpPr>
            <a:spLocks noGrp="1"/>
          </p:cNvSpPr>
          <p:nvPr>
            <p:ph idx="1"/>
          </p:nvPr>
        </p:nvSpPr>
        <p:spPr/>
        <p:txBody>
          <a:bodyPr/>
          <a:lstStyle/>
          <a:p>
            <a:r>
              <a:rPr lang="en-US" dirty="0"/>
              <a:t>In the year 2000- 54,239 road </a:t>
            </a:r>
            <a:r>
              <a:rPr lang="en-US" dirty="0" err="1"/>
              <a:t>trafficcrashes</a:t>
            </a:r>
            <a:r>
              <a:rPr lang="en-US" dirty="0"/>
              <a:t> were reported, killing 2,150 people and injuring 19,835(TP data)</a:t>
            </a:r>
          </a:p>
          <a:p>
            <a:r>
              <a:rPr lang="en-US" dirty="0"/>
              <a:t>Daily – 6 people are killed</a:t>
            </a:r>
          </a:p>
          <a:p>
            <a:r>
              <a:rPr lang="en-US" dirty="0"/>
              <a:t>Every hour – 2 are injured</a:t>
            </a:r>
          </a:p>
          <a:p>
            <a:r>
              <a:rPr lang="en-US" dirty="0"/>
              <a:t>Every 10 minutes – a RTC is reported</a:t>
            </a:r>
          </a:p>
          <a:p>
            <a:r>
              <a:rPr lang="en-US" dirty="0"/>
              <a:t>About 40% to 50% of the injured and killed are pedestrians ?poor people</a:t>
            </a:r>
          </a:p>
          <a:p>
            <a:endParaRPr lang="en-US" dirty="0"/>
          </a:p>
        </p:txBody>
      </p:sp>
      <p:sp>
        <p:nvSpPr>
          <p:cNvPr id="2" name="Slide Number Placeholder 1"/>
          <p:cNvSpPr>
            <a:spLocks noGrp="1"/>
          </p:cNvSpPr>
          <p:nvPr>
            <p:ph type="sldNum" sz="quarter" idx="12"/>
          </p:nvPr>
        </p:nvSpPr>
        <p:spPr/>
        <p:txBody>
          <a:bodyPr/>
          <a:lstStyle/>
          <a:p>
            <a:fld id="{7C60082C-3A87-4941-8CDB-1BFC23EE0FB8}" type="slidenum">
              <a:rPr lang="en-US" smtClean="0"/>
              <a:t>15</a:t>
            </a:fld>
            <a:endParaRPr lang="en-US"/>
          </a:p>
        </p:txBody>
      </p:sp>
    </p:spTree>
    <p:extLst>
      <p:ext uri="{BB962C8B-B14F-4D97-AF65-F5344CB8AC3E}">
        <p14:creationId xmlns:p14="http://schemas.microsoft.com/office/powerpoint/2010/main" val="2452765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382000" cy="1630362"/>
          </a:xfrm>
        </p:spPr>
        <p:txBody>
          <a:bodyPr>
            <a:noAutofit/>
          </a:bodyPr>
          <a:lstStyle/>
          <a:p>
            <a:r>
              <a:rPr lang="en-US" sz="3600" dirty="0"/>
              <a:t>No. of persons injured (Grievous &amp; Non Grievous injury) in Road traffic Accidents</a:t>
            </a:r>
            <a:br>
              <a:rPr lang="en-US" sz="3600" dirty="0"/>
            </a:b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3716877"/>
              </p:ext>
            </p:extLst>
          </p:nvPr>
        </p:nvGraphicFramePr>
        <p:xfrm>
          <a:off x="685800" y="2819400"/>
          <a:ext cx="8229600" cy="1854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year</a:t>
                      </a:r>
                    </a:p>
                  </a:txBody>
                  <a:tcPr/>
                </a:tc>
                <a:tc>
                  <a:txBody>
                    <a:bodyPr/>
                    <a:lstStyle/>
                    <a:p>
                      <a:r>
                        <a:rPr lang="en-US" dirty="0"/>
                        <a:t>No. of injuries</a:t>
                      </a:r>
                    </a:p>
                  </a:txBody>
                  <a:tcPr/>
                </a:tc>
                <a:extLst>
                  <a:ext uri="{0D108BD9-81ED-4DB2-BD59-A6C34878D82A}">
                    <a16:rowId xmlns:a16="http://schemas.microsoft.com/office/drawing/2014/main" val="10000"/>
                  </a:ext>
                </a:extLst>
              </a:tr>
              <a:tr h="370840">
                <a:tc>
                  <a:txBody>
                    <a:bodyPr/>
                    <a:lstStyle/>
                    <a:p>
                      <a:r>
                        <a:rPr lang="en-US" dirty="0"/>
                        <a:t>2000</a:t>
                      </a:r>
                    </a:p>
                  </a:txBody>
                  <a:tcPr/>
                </a:tc>
                <a:tc>
                  <a:txBody>
                    <a:bodyPr/>
                    <a:lstStyle/>
                    <a:p>
                      <a:r>
                        <a:rPr lang="en-US" dirty="0"/>
                        <a:t>19835</a:t>
                      </a:r>
                    </a:p>
                  </a:txBody>
                  <a:tcPr/>
                </a:tc>
                <a:extLst>
                  <a:ext uri="{0D108BD9-81ED-4DB2-BD59-A6C34878D82A}">
                    <a16:rowId xmlns:a16="http://schemas.microsoft.com/office/drawing/2014/main" val="10001"/>
                  </a:ext>
                </a:extLst>
              </a:tr>
              <a:tr h="370840">
                <a:tc>
                  <a:txBody>
                    <a:bodyPr/>
                    <a:lstStyle/>
                    <a:p>
                      <a:r>
                        <a:rPr lang="en-US" dirty="0"/>
                        <a:t>2006</a:t>
                      </a:r>
                    </a:p>
                  </a:txBody>
                  <a:tcPr/>
                </a:tc>
                <a:tc>
                  <a:txBody>
                    <a:bodyPr/>
                    <a:lstStyle/>
                    <a:p>
                      <a:r>
                        <a:rPr lang="en-US" dirty="0"/>
                        <a:t>22532</a:t>
                      </a:r>
                    </a:p>
                  </a:txBody>
                  <a:tcPr/>
                </a:tc>
                <a:extLst>
                  <a:ext uri="{0D108BD9-81ED-4DB2-BD59-A6C34878D82A}">
                    <a16:rowId xmlns:a16="http://schemas.microsoft.com/office/drawing/2014/main" val="10002"/>
                  </a:ext>
                </a:extLst>
              </a:tr>
              <a:tr h="370840">
                <a:tc>
                  <a:txBody>
                    <a:bodyPr/>
                    <a:lstStyle/>
                    <a:p>
                      <a:r>
                        <a:rPr lang="en-US" dirty="0"/>
                        <a:t>2010</a:t>
                      </a:r>
                    </a:p>
                  </a:txBody>
                  <a:tcPr/>
                </a:tc>
                <a:tc>
                  <a:txBody>
                    <a:bodyPr/>
                    <a:lstStyle/>
                    <a:p>
                      <a:r>
                        <a:rPr lang="en-US" dirty="0"/>
                        <a:t>26847</a:t>
                      </a:r>
                    </a:p>
                  </a:txBody>
                  <a:tcPr/>
                </a:tc>
                <a:extLst>
                  <a:ext uri="{0D108BD9-81ED-4DB2-BD59-A6C34878D82A}">
                    <a16:rowId xmlns:a16="http://schemas.microsoft.com/office/drawing/2014/main" val="10003"/>
                  </a:ext>
                </a:extLst>
              </a:tr>
              <a:tr h="370840">
                <a:tc>
                  <a:txBody>
                    <a:bodyPr/>
                    <a:lstStyle/>
                    <a:p>
                      <a:r>
                        <a:rPr lang="en-US" dirty="0"/>
                        <a:t>2017</a:t>
                      </a:r>
                    </a:p>
                  </a:txBody>
                  <a:tcPr/>
                </a:tc>
                <a:tc>
                  <a:txBody>
                    <a:bodyPr/>
                    <a:lstStyle/>
                    <a:p>
                      <a:r>
                        <a:rPr lang="en-US" dirty="0"/>
                        <a:t>33452</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7C60082C-3A87-4941-8CDB-1BFC23EE0FB8}" type="slidenum">
              <a:rPr lang="en-US" smtClean="0"/>
              <a:t>16</a:t>
            </a:fld>
            <a:endParaRPr lang="en-US"/>
          </a:p>
        </p:txBody>
      </p:sp>
    </p:spTree>
    <p:extLst>
      <p:ext uri="{BB962C8B-B14F-4D97-AF65-F5344CB8AC3E}">
        <p14:creationId xmlns:p14="http://schemas.microsoft.com/office/powerpoint/2010/main" val="2493113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deaths in road </a:t>
            </a:r>
            <a:r>
              <a:rPr lang="en-US" dirty="0" err="1"/>
              <a:t>accients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9553280"/>
              </p:ext>
            </p:extLst>
          </p:nvPr>
        </p:nvGraphicFramePr>
        <p:xfrm>
          <a:off x="533400" y="2743200"/>
          <a:ext cx="8229600" cy="2595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Year</a:t>
                      </a:r>
                    </a:p>
                  </a:txBody>
                  <a:tcPr/>
                </a:tc>
                <a:tc>
                  <a:txBody>
                    <a:bodyPr/>
                    <a:lstStyle/>
                    <a:p>
                      <a:r>
                        <a:rPr lang="en-US" dirty="0"/>
                        <a:t>No. of deaths</a:t>
                      </a:r>
                    </a:p>
                  </a:txBody>
                  <a:tcPr/>
                </a:tc>
                <a:extLst>
                  <a:ext uri="{0D108BD9-81ED-4DB2-BD59-A6C34878D82A}">
                    <a16:rowId xmlns:a16="http://schemas.microsoft.com/office/drawing/2014/main" val="10000"/>
                  </a:ext>
                </a:extLst>
              </a:tr>
              <a:tr h="370840">
                <a:tc>
                  <a:txBody>
                    <a:bodyPr/>
                    <a:lstStyle/>
                    <a:p>
                      <a:r>
                        <a:rPr lang="en-US" dirty="0"/>
                        <a:t>2000</a:t>
                      </a:r>
                    </a:p>
                  </a:txBody>
                  <a:tcPr/>
                </a:tc>
                <a:tc>
                  <a:txBody>
                    <a:bodyPr/>
                    <a:lstStyle/>
                    <a:p>
                      <a:r>
                        <a:rPr lang="en-US" dirty="0"/>
                        <a:t>2150</a:t>
                      </a:r>
                    </a:p>
                  </a:txBody>
                  <a:tcPr/>
                </a:tc>
                <a:extLst>
                  <a:ext uri="{0D108BD9-81ED-4DB2-BD59-A6C34878D82A}">
                    <a16:rowId xmlns:a16="http://schemas.microsoft.com/office/drawing/2014/main" val="10001"/>
                  </a:ext>
                </a:extLst>
              </a:tr>
              <a:tr h="370840">
                <a:tc>
                  <a:txBody>
                    <a:bodyPr/>
                    <a:lstStyle/>
                    <a:p>
                      <a:r>
                        <a:rPr lang="en-US" dirty="0"/>
                        <a:t>2008</a:t>
                      </a:r>
                    </a:p>
                  </a:txBody>
                  <a:tcPr/>
                </a:tc>
                <a:tc>
                  <a:txBody>
                    <a:bodyPr/>
                    <a:lstStyle/>
                    <a:p>
                      <a:r>
                        <a:rPr lang="en-US" dirty="0"/>
                        <a:t>2328</a:t>
                      </a:r>
                    </a:p>
                  </a:txBody>
                  <a:tcPr/>
                </a:tc>
                <a:extLst>
                  <a:ext uri="{0D108BD9-81ED-4DB2-BD59-A6C34878D82A}">
                    <a16:rowId xmlns:a16="http://schemas.microsoft.com/office/drawing/2014/main" val="10002"/>
                  </a:ext>
                </a:extLst>
              </a:tr>
              <a:tr h="370840">
                <a:tc>
                  <a:txBody>
                    <a:bodyPr/>
                    <a:lstStyle/>
                    <a:p>
                      <a:r>
                        <a:rPr lang="en-US" dirty="0"/>
                        <a:t>2010</a:t>
                      </a:r>
                    </a:p>
                  </a:txBody>
                  <a:tcPr/>
                </a:tc>
                <a:tc>
                  <a:txBody>
                    <a:bodyPr/>
                    <a:lstStyle/>
                    <a:p>
                      <a:r>
                        <a:rPr lang="en-US" dirty="0"/>
                        <a:t>2721</a:t>
                      </a:r>
                    </a:p>
                  </a:txBody>
                  <a:tcPr/>
                </a:tc>
                <a:extLst>
                  <a:ext uri="{0D108BD9-81ED-4DB2-BD59-A6C34878D82A}">
                    <a16:rowId xmlns:a16="http://schemas.microsoft.com/office/drawing/2014/main" val="10003"/>
                  </a:ext>
                </a:extLst>
              </a:tr>
              <a:tr h="370840">
                <a:tc>
                  <a:txBody>
                    <a:bodyPr/>
                    <a:lstStyle/>
                    <a:p>
                      <a:r>
                        <a:rPr lang="en-US" dirty="0"/>
                        <a:t>2016</a:t>
                      </a:r>
                    </a:p>
                  </a:txBody>
                  <a:tcPr/>
                </a:tc>
                <a:tc>
                  <a:txBody>
                    <a:bodyPr/>
                    <a:lstStyle/>
                    <a:p>
                      <a:r>
                        <a:rPr lang="en-US" dirty="0"/>
                        <a:t>3017</a:t>
                      </a:r>
                    </a:p>
                  </a:txBody>
                  <a:tcPr/>
                </a:tc>
                <a:extLst>
                  <a:ext uri="{0D108BD9-81ED-4DB2-BD59-A6C34878D82A}">
                    <a16:rowId xmlns:a16="http://schemas.microsoft.com/office/drawing/2014/main" val="10004"/>
                  </a:ext>
                </a:extLst>
              </a:tr>
              <a:tr h="370840">
                <a:tc>
                  <a:txBody>
                    <a:bodyPr/>
                    <a:lstStyle/>
                    <a:p>
                      <a:r>
                        <a:rPr lang="en-US" dirty="0"/>
                        <a:t>2017</a:t>
                      </a:r>
                    </a:p>
                  </a:txBody>
                  <a:tcPr/>
                </a:tc>
                <a:tc>
                  <a:txBody>
                    <a:bodyPr/>
                    <a:lstStyle/>
                    <a:p>
                      <a:r>
                        <a:rPr lang="en-US" dirty="0"/>
                        <a:t>3147</a:t>
                      </a:r>
                    </a:p>
                  </a:txBody>
                  <a:tcPr/>
                </a:tc>
                <a:extLst>
                  <a:ext uri="{0D108BD9-81ED-4DB2-BD59-A6C34878D82A}">
                    <a16:rowId xmlns:a16="http://schemas.microsoft.com/office/drawing/2014/main" val="10005"/>
                  </a:ext>
                </a:extLst>
              </a:tr>
              <a:tr h="370840">
                <a:tc>
                  <a:txBody>
                    <a:bodyPr/>
                    <a:lstStyle/>
                    <a:p>
                      <a:r>
                        <a:rPr lang="en-US" dirty="0"/>
                        <a:t>2018</a:t>
                      </a:r>
                    </a:p>
                  </a:txBody>
                  <a:tcPr/>
                </a:tc>
                <a:tc>
                  <a:txBody>
                    <a:bodyPr/>
                    <a:lstStyle/>
                    <a:p>
                      <a:r>
                        <a:rPr lang="en-US" dirty="0"/>
                        <a:t>3164</a:t>
                      </a:r>
                    </a:p>
                  </a:txBody>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7C60082C-3A87-4941-8CDB-1BFC23EE0FB8}" type="slidenum">
              <a:rPr lang="en-US" smtClean="0"/>
              <a:t>17</a:t>
            </a:fld>
            <a:endParaRPr lang="en-US"/>
          </a:p>
        </p:txBody>
      </p:sp>
    </p:spTree>
    <p:extLst>
      <p:ext uri="{BB962C8B-B14F-4D97-AF65-F5344CB8AC3E}">
        <p14:creationId xmlns:p14="http://schemas.microsoft.com/office/powerpoint/2010/main" val="414981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Road traffic injuries- Sri Lankan situation</a:t>
            </a:r>
          </a:p>
        </p:txBody>
      </p:sp>
      <p:sp>
        <p:nvSpPr>
          <p:cNvPr id="3" name="Content Placeholder 2"/>
          <p:cNvSpPr>
            <a:spLocks noGrp="1"/>
          </p:cNvSpPr>
          <p:nvPr>
            <p:ph idx="1"/>
          </p:nvPr>
        </p:nvSpPr>
        <p:spPr/>
        <p:txBody>
          <a:bodyPr/>
          <a:lstStyle/>
          <a:p>
            <a:r>
              <a:rPr lang="en-US" dirty="0"/>
              <a:t>Unreported crashes- no information</a:t>
            </a:r>
          </a:p>
          <a:p>
            <a:r>
              <a:rPr lang="en-US" dirty="0"/>
              <a:t>25% of fatal RTCs are not reported</a:t>
            </a:r>
          </a:p>
          <a:p>
            <a:pPr marL="0" indent="0">
              <a:buNone/>
            </a:pPr>
            <a:r>
              <a:rPr lang="en-US" dirty="0"/>
              <a:t>      (</a:t>
            </a:r>
            <a:r>
              <a:rPr lang="en-US" dirty="0" err="1"/>
              <a:t>Wooton</a:t>
            </a:r>
            <a:r>
              <a:rPr lang="en-US" dirty="0"/>
              <a:t> J et al 1996)</a:t>
            </a:r>
          </a:p>
        </p:txBody>
      </p:sp>
      <p:sp>
        <p:nvSpPr>
          <p:cNvPr id="4" name="Slide Number Placeholder 3"/>
          <p:cNvSpPr>
            <a:spLocks noGrp="1"/>
          </p:cNvSpPr>
          <p:nvPr>
            <p:ph type="sldNum" sz="quarter" idx="12"/>
          </p:nvPr>
        </p:nvSpPr>
        <p:spPr/>
        <p:txBody>
          <a:bodyPr/>
          <a:lstStyle/>
          <a:p>
            <a:fld id="{7C60082C-3A87-4941-8CDB-1BFC23EE0FB8}" type="slidenum">
              <a:rPr lang="en-US" smtClean="0"/>
              <a:t>18</a:t>
            </a:fld>
            <a:endParaRPr lang="en-US"/>
          </a:p>
        </p:txBody>
      </p:sp>
    </p:spTree>
    <p:extLst>
      <p:ext uri="{BB962C8B-B14F-4D97-AF65-F5344CB8AC3E}">
        <p14:creationId xmlns:p14="http://schemas.microsoft.com/office/powerpoint/2010/main" val="2810154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RTA – A public health problem</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Hospital level</a:t>
            </a:r>
          </a:p>
          <a:p>
            <a:r>
              <a:rPr lang="en-US" dirty="0"/>
              <a:t>13- 31% of all injury</a:t>
            </a:r>
          </a:p>
          <a:p>
            <a:pPr marL="0" indent="0">
              <a:buNone/>
            </a:pPr>
            <a:r>
              <a:rPr lang="en-US" dirty="0"/>
              <a:t>30-86% of bed occupancy in surgical wards</a:t>
            </a:r>
          </a:p>
          <a:p>
            <a:pPr marL="0" indent="0">
              <a:buNone/>
            </a:pPr>
            <a:r>
              <a:rPr lang="en-US" dirty="0"/>
              <a:t>Mean hospital stay – 20 days</a:t>
            </a:r>
          </a:p>
          <a:p>
            <a:endParaRPr lang="en-US" dirty="0"/>
          </a:p>
        </p:txBody>
      </p:sp>
      <p:sp>
        <p:nvSpPr>
          <p:cNvPr id="4" name="Slide Number Placeholder 3"/>
          <p:cNvSpPr>
            <a:spLocks noGrp="1"/>
          </p:cNvSpPr>
          <p:nvPr>
            <p:ph type="sldNum" sz="quarter" idx="12"/>
          </p:nvPr>
        </p:nvSpPr>
        <p:spPr/>
        <p:txBody>
          <a:bodyPr/>
          <a:lstStyle/>
          <a:p>
            <a:fld id="{7C60082C-3A87-4941-8CDB-1BFC23EE0FB8}" type="slidenum">
              <a:rPr lang="en-US" smtClean="0"/>
              <a:t>19</a:t>
            </a:fld>
            <a:endParaRPr lang="en-US"/>
          </a:p>
        </p:txBody>
      </p:sp>
    </p:spTree>
    <p:extLst>
      <p:ext uri="{BB962C8B-B14F-4D97-AF65-F5344CB8AC3E}">
        <p14:creationId xmlns:p14="http://schemas.microsoft.com/office/powerpoint/2010/main" val="202926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To describe the public health impact of accidents</a:t>
            </a:r>
          </a:p>
          <a:p>
            <a:r>
              <a:rPr lang="en-US" dirty="0"/>
              <a:t>To describe risk factors for accidents</a:t>
            </a:r>
          </a:p>
          <a:p>
            <a:r>
              <a:rPr lang="en-US" dirty="0"/>
              <a:t>To describe strategies for prevention of accidents</a:t>
            </a:r>
          </a:p>
        </p:txBody>
      </p:sp>
      <p:sp>
        <p:nvSpPr>
          <p:cNvPr id="4" name="Slide Number Placeholder 3"/>
          <p:cNvSpPr>
            <a:spLocks noGrp="1"/>
          </p:cNvSpPr>
          <p:nvPr>
            <p:ph type="sldNum" sz="quarter" idx="12"/>
          </p:nvPr>
        </p:nvSpPr>
        <p:spPr/>
        <p:txBody>
          <a:bodyPr/>
          <a:lstStyle/>
          <a:p>
            <a:fld id="{7C60082C-3A87-4941-8CDB-1BFC23EE0FB8}" type="slidenum">
              <a:rPr lang="en-US" smtClean="0"/>
              <a:t>2</a:t>
            </a:fld>
            <a:endParaRPr lang="en-US"/>
          </a:p>
        </p:txBody>
      </p:sp>
    </p:spTree>
    <p:extLst>
      <p:ext uri="{BB962C8B-B14F-4D97-AF65-F5344CB8AC3E}">
        <p14:creationId xmlns:p14="http://schemas.microsoft.com/office/powerpoint/2010/main" val="3329729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RTA- A public health problem </a:t>
            </a:r>
          </a:p>
        </p:txBody>
      </p:sp>
      <p:sp>
        <p:nvSpPr>
          <p:cNvPr id="3" name="Content Placeholder 2"/>
          <p:cNvSpPr>
            <a:spLocks noGrp="1"/>
          </p:cNvSpPr>
          <p:nvPr>
            <p:ph idx="1"/>
          </p:nvPr>
        </p:nvSpPr>
        <p:spPr/>
        <p:txBody>
          <a:bodyPr/>
          <a:lstStyle/>
          <a:p>
            <a:pPr marL="0" indent="0">
              <a:buNone/>
            </a:pPr>
            <a:r>
              <a:rPr lang="en-US" dirty="0"/>
              <a:t>Increased usage of</a:t>
            </a:r>
          </a:p>
          <a:p>
            <a:r>
              <a:rPr lang="en-US" dirty="0"/>
              <a:t>Operating theaters</a:t>
            </a:r>
          </a:p>
          <a:p>
            <a:r>
              <a:rPr lang="en-US" dirty="0"/>
              <a:t>ICU</a:t>
            </a:r>
          </a:p>
          <a:p>
            <a:r>
              <a:rPr lang="en-US" dirty="0"/>
              <a:t>Radiology departments</a:t>
            </a:r>
          </a:p>
          <a:p>
            <a:r>
              <a:rPr lang="en-US" dirty="0"/>
              <a:t>Physiotherapy unit</a:t>
            </a:r>
          </a:p>
          <a:p>
            <a:r>
              <a:rPr lang="en-US" dirty="0"/>
              <a:t>Rehabilitation services</a:t>
            </a:r>
          </a:p>
        </p:txBody>
      </p:sp>
      <p:sp>
        <p:nvSpPr>
          <p:cNvPr id="4" name="Slide Number Placeholder 3"/>
          <p:cNvSpPr>
            <a:spLocks noGrp="1"/>
          </p:cNvSpPr>
          <p:nvPr>
            <p:ph type="sldNum" sz="quarter" idx="12"/>
          </p:nvPr>
        </p:nvSpPr>
        <p:spPr/>
        <p:txBody>
          <a:bodyPr/>
          <a:lstStyle/>
          <a:p>
            <a:fld id="{7C60082C-3A87-4941-8CDB-1BFC23EE0FB8}" type="slidenum">
              <a:rPr lang="en-US" smtClean="0"/>
              <a:t>20</a:t>
            </a:fld>
            <a:endParaRPr lang="en-US"/>
          </a:p>
        </p:txBody>
      </p:sp>
    </p:spTree>
    <p:extLst>
      <p:ext uri="{BB962C8B-B14F-4D97-AF65-F5344CB8AC3E}">
        <p14:creationId xmlns:p14="http://schemas.microsoft.com/office/powerpoint/2010/main" val="127381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RTA – A public health problem</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Individual </a:t>
            </a:r>
            <a:r>
              <a:rPr lang="en-US" dirty="0" err="1"/>
              <a:t>leval</a:t>
            </a:r>
            <a:endParaRPr lang="en-US" dirty="0"/>
          </a:p>
          <a:p>
            <a:r>
              <a:rPr lang="en-US" dirty="0"/>
              <a:t>Cost of health care and rehabilitation</a:t>
            </a:r>
          </a:p>
          <a:p>
            <a:r>
              <a:rPr lang="en-US" dirty="0"/>
              <a:t>Permanent disability (paraplegia)</a:t>
            </a:r>
          </a:p>
          <a:p>
            <a:r>
              <a:rPr lang="en-US" dirty="0"/>
              <a:t>Dependence on others (financial support &amp;  physical care)</a:t>
            </a:r>
          </a:p>
          <a:p>
            <a:r>
              <a:rPr lang="en-US" dirty="0"/>
              <a:t>Chronic physical pain</a:t>
            </a:r>
          </a:p>
          <a:p>
            <a:r>
              <a:rPr lang="en-US" dirty="0"/>
              <a:t>Permanent disfigurement (Serious burns, contusions, laceration)</a:t>
            </a:r>
          </a:p>
          <a:p>
            <a:r>
              <a:rPr lang="en-US" dirty="0"/>
              <a:t>Emotional trauma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C60082C-3A87-4941-8CDB-1BFC23EE0FB8}" type="slidenum">
              <a:rPr lang="en-US" smtClean="0"/>
              <a:t>21</a:t>
            </a:fld>
            <a:endParaRPr lang="en-US"/>
          </a:p>
        </p:txBody>
      </p:sp>
    </p:spTree>
    <p:extLst>
      <p:ext uri="{BB962C8B-B14F-4D97-AF65-F5344CB8AC3E}">
        <p14:creationId xmlns:p14="http://schemas.microsoft.com/office/powerpoint/2010/main" val="350202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RTA- problems </a:t>
            </a:r>
            <a:r>
              <a:rPr lang="en-US" dirty="0" err="1"/>
              <a:t>ctd</a:t>
            </a:r>
            <a:r>
              <a:rPr lang="en-US" dirty="0"/>
              <a:t>…</a:t>
            </a:r>
          </a:p>
        </p:txBody>
      </p:sp>
      <p:sp>
        <p:nvSpPr>
          <p:cNvPr id="3" name="Content Placeholder 2"/>
          <p:cNvSpPr>
            <a:spLocks noGrp="1"/>
          </p:cNvSpPr>
          <p:nvPr>
            <p:ph idx="1"/>
          </p:nvPr>
        </p:nvSpPr>
        <p:spPr/>
        <p:txBody>
          <a:bodyPr>
            <a:normAutofit lnSpcReduction="10000"/>
          </a:bodyPr>
          <a:lstStyle/>
          <a:p>
            <a:pPr marL="0" indent="0">
              <a:buNone/>
            </a:pPr>
            <a:r>
              <a:rPr lang="en-US" dirty="0"/>
              <a:t>Community level</a:t>
            </a:r>
          </a:p>
          <a:p>
            <a:r>
              <a:rPr lang="en-US" dirty="0"/>
              <a:t>Health care expenses</a:t>
            </a:r>
          </a:p>
          <a:p>
            <a:r>
              <a:rPr lang="en-US" dirty="0"/>
              <a:t>Compensations</a:t>
            </a:r>
          </a:p>
          <a:p>
            <a:r>
              <a:rPr lang="en-US" dirty="0"/>
              <a:t>Insurance</a:t>
            </a:r>
          </a:p>
          <a:p>
            <a:r>
              <a:rPr lang="en-US" dirty="0"/>
              <a:t>Loss of work force</a:t>
            </a:r>
          </a:p>
          <a:p>
            <a:r>
              <a:rPr lang="en-US" dirty="0"/>
              <a:t>Police</a:t>
            </a:r>
          </a:p>
          <a:p>
            <a:r>
              <a:rPr lang="en-US" dirty="0"/>
              <a:t>Courts</a:t>
            </a:r>
          </a:p>
          <a:p>
            <a:r>
              <a:rPr lang="en-US" dirty="0"/>
              <a:t>Prison</a:t>
            </a:r>
          </a:p>
          <a:p>
            <a:endParaRPr lang="en-US" dirty="0"/>
          </a:p>
        </p:txBody>
      </p:sp>
      <p:sp>
        <p:nvSpPr>
          <p:cNvPr id="4" name="Slide Number Placeholder 3"/>
          <p:cNvSpPr>
            <a:spLocks noGrp="1"/>
          </p:cNvSpPr>
          <p:nvPr>
            <p:ph type="sldNum" sz="quarter" idx="12"/>
          </p:nvPr>
        </p:nvSpPr>
        <p:spPr/>
        <p:txBody>
          <a:bodyPr/>
          <a:lstStyle/>
          <a:p>
            <a:fld id="{7C60082C-3A87-4941-8CDB-1BFC23EE0FB8}" type="slidenum">
              <a:rPr lang="en-US" smtClean="0"/>
              <a:t>22</a:t>
            </a:fld>
            <a:endParaRPr lang="en-US"/>
          </a:p>
        </p:txBody>
      </p:sp>
    </p:spTree>
    <p:extLst>
      <p:ext uri="{BB962C8B-B14F-4D97-AF65-F5344CB8AC3E}">
        <p14:creationId xmlns:p14="http://schemas.microsoft.com/office/powerpoint/2010/main" val="1789896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factors for accidents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Human factors</a:t>
            </a:r>
          </a:p>
          <a:p>
            <a:r>
              <a:rPr lang="en-US" dirty="0"/>
              <a:t>Age</a:t>
            </a:r>
          </a:p>
          <a:p>
            <a:r>
              <a:rPr lang="en-US" dirty="0"/>
              <a:t>Sex</a:t>
            </a:r>
          </a:p>
          <a:p>
            <a:r>
              <a:rPr lang="en-US" dirty="0"/>
              <a:t>Education</a:t>
            </a:r>
          </a:p>
          <a:p>
            <a:r>
              <a:rPr lang="en-US" dirty="0"/>
              <a:t>Fatigue</a:t>
            </a:r>
          </a:p>
          <a:p>
            <a:r>
              <a:rPr lang="en-US" dirty="0"/>
              <a:t>Mechanical conditions- acute and chronic</a:t>
            </a:r>
          </a:p>
          <a:p>
            <a:pPr marL="0" indent="0">
              <a:buNone/>
            </a:pPr>
            <a:r>
              <a:rPr lang="en-US" dirty="0"/>
              <a:t>                 - Heart attack</a:t>
            </a:r>
          </a:p>
          <a:p>
            <a:pPr marL="0" indent="0">
              <a:buNone/>
            </a:pPr>
            <a:r>
              <a:rPr lang="en-US" dirty="0"/>
              <a:t>                 - Impaired vision</a:t>
            </a:r>
          </a:p>
          <a:p>
            <a:r>
              <a:rPr lang="en-US" dirty="0"/>
              <a:t>Lack of body protection</a:t>
            </a:r>
          </a:p>
          <a:p>
            <a:r>
              <a:rPr lang="en-US" dirty="0"/>
              <a:t>Psycho- social and behavioral factors</a:t>
            </a:r>
          </a:p>
          <a:p>
            <a:pPr marL="0" indent="0">
              <a:buNone/>
            </a:pPr>
            <a:endParaRPr lang="en-US" dirty="0"/>
          </a:p>
        </p:txBody>
      </p:sp>
      <p:sp>
        <p:nvSpPr>
          <p:cNvPr id="4" name="Slide Number Placeholder 3"/>
          <p:cNvSpPr>
            <a:spLocks noGrp="1"/>
          </p:cNvSpPr>
          <p:nvPr>
            <p:ph type="sldNum" sz="quarter" idx="12"/>
          </p:nvPr>
        </p:nvSpPr>
        <p:spPr/>
        <p:txBody>
          <a:bodyPr/>
          <a:lstStyle/>
          <a:p>
            <a:fld id="{7C60082C-3A87-4941-8CDB-1BFC23EE0FB8}" type="slidenum">
              <a:rPr lang="en-US" smtClean="0"/>
              <a:t>23</a:t>
            </a:fld>
            <a:endParaRPr lang="en-US"/>
          </a:p>
        </p:txBody>
      </p:sp>
    </p:spTree>
    <p:extLst>
      <p:ext uri="{BB962C8B-B14F-4D97-AF65-F5344CB8AC3E}">
        <p14:creationId xmlns:p14="http://schemas.microsoft.com/office/powerpoint/2010/main" val="333260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Psycho social and behavioral factors</a:t>
            </a:r>
          </a:p>
        </p:txBody>
      </p:sp>
      <p:sp>
        <p:nvSpPr>
          <p:cNvPr id="3" name="Content Placeholder 2"/>
          <p:cNvSpPr>
            <a:spLocks noGrp="1"/>
          </p:cNvSpPr>
          <p:nvPr>
            <p:ph idx="1"/>
          </p:nvPr>
        </p:nvSpPr>
        <p:spPr/>
        <p:txBody>
          <a:bodyPr>
            <a:normAutofit lnSpcReduction="10000"/>
          </a:bodyPr>
          <a:lstStyle/>
          <a:p>
            <a:r>
              <a:rPr lang="en-US" dirty="0"/>
              <a:t>Lack of experience</a:t>
            </a:r>
          </a:p>
          <a:p>
            <a:r>
              <a:rPr lang="en-US" dirty="0"/>
              <a:t>Risk taking</a:t>
            </a:r>
          </a:p>
          <a:p>
            <a:r>
              <a:rPr lang="en-US" dirty="0"/>
              <a:t>Impulsiveness</a:t>
            </a:r>
          </a:p>
          <a:p>
            <a:r>
              <a:rPr lang="en-US" dirty="0"/>
              <a:t>Defective judgment</a:t>
            </a:r>
          </a:p>
          <a:p>
            <a:r>
              <a:rPr lang="en-US" dirty="0"/>
              <a:t>Delay in decision</a:t>
            </a:r>
          </a:p>
          <a:p>
            <a:r>
              <a:rPr lang="en-US" dirty="0"/>
              <a:t>Aggressiveness</a:t>
            </a:r>
          </a:p>
          <a:p>
            <a:r>
              <a:rPr lang="en-US" dirty="0"/>
              <a:t>Poor perception</a:t>
            </a:r>
          </a:p>
          <a:p>
            <a:r>
              <a:rPr lang="en-US" dirty="0"/>
              <a:t>Family dysfunction</a:t>
            </a:r>
          </a:p>
        </p:txBody>
      </p:sp>
      <p:sp>
        <p:nvSpPr>
          <p:cNvPr id="4" name="Slide Number Placeholder 3"/>
          <p:cNvSpPr>
            <a:spLocks noGrp="1"/>
          </p:cNvSpPr>
          <p:nvPr>
            <p:ph type="sldNum" sz="quarter" idx="12"/>
          </p:nvPr>
        </p:nvSpPr>
        <p:spPr/>
        <p:txBody>
          <a:bodyPr/>
          <a:lstStyle/>
          <a:p>
            <a:fld id="{7C60082C-3A87-4941-8CDB-1BFC23EE0FB8}" type="slidenum">
              <a:rPr lang="en-US" smtClean="0"/>
              <a:t>24</a:t>
            </a:fld>
            <a:endParaRPr lang="en-US"/>
          </a:p>
        </p:txBody>
      </p:sp>
    </p:spTree>
    <p:extLst>
      <p:ext uri="{BB962C8B-B14F-4D97-AF65-F5344CB8AC3E}">
        <p14:creationId xmlns:p14="http://schemas.microsoft.com/office/powerpoint/2010/main" val="1514631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76200"/>
            <a:ext cx="8686800" cy="6400800"/>
          </a:xfrm>
        </p:spPr>
        <p:txBody>
          <a:bodyPr>
            <a:normAutofit/>
          </a:bodyPr>
          <a:lstStyle/>
          <a:p>
            <a:pPr algn="l"/>
            <a:r>
              <a:rPr lang="en-US" sz="3200" dirty="0"/>
              <a:t>Environmental factors</a:t>
            </a:r>
            <a:br>
              <a:rPr lang="en-US" sz="3200" dirty="0"/>
            </a:br>
            <a:r>
              <a:rPr lang="en-US" sz="3200" dirty="0"/>
              <a:t> -Condition of roads</a:t>
            </a:r>
            <a:br>
              <a:rPr lang="en-US" sz="3200" dirty="0"/>
            </a:br>
            <a:r>
              <a:rPr lang="en-US" sz="3200" dirty="0"/>
              <a:t> -Condition of vehicles</a:t>
            </a:r>
            <a:br>
              <a:rPr lang="en-US" sz="3200" dirty="0"/>
            </a:br>
            <a:r>
              <a:rPr lang="en-US" sz="3200" dirty="0"/>
              <a:t> -Weather condition</a:t>
            </a:r>
            <a:br>
              <a:rPr lang="en-US" sz="3200" dirty="0"/>
            </a:br>
            <a:r>
              <a:rPr lang="en-US" sz="3200" dirty="0"/>
              <a:t> -Slow and fast moving vehicles</a:t>
            </a:r>
            <a:br>
              <a:rPr lang="en-US" sz="3200" dirty="0"/>
            </a:br>
            <a:r>
              <a:rPr lang="en-US" sz="3200" dirty="0"/>
              <a:t> -Pedestrians</a:t>
            </a:r>
            <a:br>
              <a:rPr lang="en-US" sz="3200" dirty="0"/>
            </a:br>
            <a:r>
              <a:rPr lang="en-US" sz="3200" dirty="0"/>
              <a:t> -Animals</a:t>
            </a:r>
            <a:br>
              <a:rPr lang="en-US" sz="3200" dirty="0"/>
            </a:br>
            <a:br>
              <a:rPr lang="en-US" sz="3200" dirty="0"/>
            </a:br>
            <a:r>
              <a:rPr lang="en-US" sz="3200" dirty="0"/>
              <a:t>Other factors</a:t>
            </a:r>
            <a:br>
              <a:rPr lang="en-US" sz="3200" dirty="0"/>
            </a:br>
            <a:r>
              <a:rPr lang="en-US" sz="3200"/>
              <a:t>  Lack </a:t>
            </a:r>
            <a:r>
              <a:rPr lang="en-US" sz="3200" dirty="0"/>
              <a:t>of enforcement of law</a:t>
            </a:r>
            <a:br>
              <a:rPr lang="en-US" sz="3200" dirty="0"/>
            </a:br>
            <a:r>
              <a:rPr lang="en-US" sz="3200" dirty="0"/>
              <a:t>  Economical factors</a:t>
            </a:r>
            <a:br>
              <a:rPr lang="en-US" sz="3200" dirty="0"/>
            </a:br>
            <a:endParaRPr lang="en-US" sz="3200" dirty="0"/>
          </a:p>
        </p:txBody>
      </p:sp>
      <p:sp>
        <p:nvSpPr>
          <p:cNvPr id="2" name="Slide Number Placeholder 1"/>
          <p:cNvSpPr>
            <a:spLocks noGrp="1"/>
          </p:cNvSpPr>
          <p:nvPr>
            <p:ph type="sldNum" sz="quarter" idx="12"/>
          </p:nvPr>
        </p:nvSpPr>
        <p:spPr/>
        <p:txBody>
          <a:bodyPr/>
          <a:lstStyle/>
          <a:p>
            <a:fld id="{7C60082C-3A87-4941-8CDB-1BFC23EE0FB8}" type="slidenum">
              <a:rPr lang="en-US" smtClean="0"/>
              <a:t>25</a:t>
            </a:fld>
            <a:endParaRPr lang="en-US"/>
          </a:p>
        </p:txBody>
      </p:sp>
    </p:spTree>
    <p:extLst>
      <p:ext uri="{BB962C8B-B14F-4D97-AF65-F5344CB8AC3E}">
        <p14:creationId xmlns:p14="http://schemas.microsoft.com/office/powerpoint/2010/main" val="4285058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Risk factors associated with RTI</a:t>
            </a:r>
          </a:p>
        </p:txBody>
      </p:sp>
      <p:sp>
        <p:nvSpPr>
          <p:cNvPr id="4" name="Content Placeholder 3"/>
          <p:cNvSpPr>
            <a:spLocks noGrp="1"/>
          </p:cNvSpPr>
          <p:nvPr>
            <p:ph idx="1"/>
          </p:nvPr>
        </p:nvSpPr>
        <p:spPr/>
        <p:txBody>
          <a:bodyPr>
            <a:normAutofit fontScale="92500" lnSpcReduction="20000"/>
          </a:bodyPr>
          <a:lstStyle/>
          <a:p>
            <a:r>
              <a:rPr lang="en-US" dirty="0"/>
              <a:t>Individual</a:t>
            </a:r>
          </a:p>
          <a:p>
            <a:pPr marL="0" indent="0">
              <a:buNone/>
            </a:pPr>
            <a:r>
              <a:rPr lang="en-US" dirty="0"/>
              <a:t>      -Male gender , youth</a:t>
            </a:r>
          </a:p>
          <a:p>
            <a:pPr marL="0" indent="0">
              <a:buNone/>
            </a:pPr>
            <a:r>
              <a:rPr lang="en-US" dirty="0"/>
              <a:t>      -Substance abuse</a:t>
            </a:r>
          </a:p>
          <a:p>
            <a:pPr marL="0" indent="0">
              <a:buNone/>
            </a:pPr>
            <a:r>
              <a:rPr lang="en-US" dirty="0"/>
              <a:t>      -Speeding</a:t>
            </a:r>
          </a:p>
          <a:p>
            <a:pPr marL="0" indent="0">
              <a:buNone/>
            </a:pPr>
            <a:r>
              <a:rPr lang="en-US" dirty="0"/>
              <a:t>      -Not wearing seat belt or </a:t>
            </a:r>
            <a:r>
              <a:rPr lang="en-US" dirty="0" err="1"/>
              <a:t>helments</a:t>
            </a:r>
            <a:endParaRPr lang="en-US" dirty="0"/>
          </a:p>
          <a:p>
            <a:pPr marL="0" indent="0">
              <a:buNone/>
            </a:pPr>
            <a:r>
              <a:rPr lang="en-US" dirty="0"/>
              <a:t>      -Mobile phones</a:t>
            </a:r>
          </a:p>
          <a:p>
            <a:pPr marL="0" indent="0">
              <a:buNone/>
            </a:pPr>
            <a:r>
              <a:rPr lang="en-US" dirty="0"/>
              <a:t>      -Inconspicuousness of vulnerable road uses</a:t>
            </a:r>
          </a:p>
          <a:p>
            <a:pPr marL="0" indent="0">
              <a:buNone/>
            </a:pPr>
            <a:r>
              <a:rPr lang="en-US" dirty="0"/>
              <a:t>      -Lac of experience</a:t>
            </a:r>
          </a:p>
          <a:p>
            <a:pPr marL="0" indent="0">
              <a:buNone/>
            </a:pPr>
            <a:r>
              <a:rPr lang="en-US" dirty="0"/>
              <a:t>      -Sleep disorders</a:t>
            </a:r>
          </a:p>
        </p:txBody>
      </p:sp>
      <p:sp>
        <p:nvSpPr>
          <p:cNvPr id="2" name="Slide Number Placeholder 1"/>
          <p:cNvSpPr>
            <a:spLocks noGrp="1"/>
          </p:cNvSpPr>
          <p:nvPr>
            <p:ph type="sldNum" sz="quarter" idx="12"/>
          </p:nvPr>
        </p:nvSpPr>
        <p:spPr/>
        <p:txBody>
          <a:bodyPr/>
          <a:lstStyle/>
          <a:p>
            <a:fld id="{7C60082C-3A87-4941-8CDB-1BFC23EE0FB8}" type="slidenum">
              <a:rPr lang="en-US" smtClean="0"/>
              <a:t>26</a:t>
            </a:fld>
            <a:endParaRPr lang="en-US"/>
          </a:p>
        </p:txBody>
      </p:sp>
    </p:spTree>
    <p:extLst>
      <p:ext uri="{BB962C8B-B14F-4D97-AF65-F5344CB8AC3E}">
        <p14:creationId xmlns:p14="http://schemas.microsoft.com/office/powerpoint/2010/main" val="696682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factors associated with RTI</a:t>
            </a:r>
          </a:p>
        </p:txBody>
      </p:sp>
      <p:sp>
        <p:nvSpPr>
          <p:cNvPr id="3" name="Content Placeholder 2"/>
          <p:cNvSpPr>
            <a:spLocks noGrp="1"/>
          </p:cNvSpPr>
          <p:nvPr>
            <p:ph idx="1"/>
          </p:nvPr>
        </p:nvSpPr>
        <p:spPr/>
        <p:txBody>
          <a:bodyPr>
            <a:normAutofit lnSpcReduction="10000"/>
          </a:bodyPr>
          <a:lstStyle/>
          <a:p>
            <a:r>
              <a:rPr lang="en-US" dirty="0"/>
              <a:t>Vehicle</a:t>
            </a:r>
          </a:p>
          <a:p>
            <a:pPr marL="0" indent="0">
              <a:buNone/>
            </a:pPr>
            <a:r>
              <a:rPr lang="en-US" dirty="0"/>
              <a:t>        -absence of seat belt</a:t>
            </a:r>
          </a:p>
          <a:p>
            <a:pPr marL="0" indent="0">
              <a:buNone/>
            </a:pPr>
            <a:r>
              <a:rPr lang="en-US" dirty="0"/>
              <a:t>        -condition of the vehicle</a:t>
            </a:r>
          </a:p>
          <a:p>
            <a:r>
              <a:rPr lang="en-US" dirty="0"/>
              <a:t>Environmental</a:t>
            </a:r>
          </a:p>
          <a:p>
            <a:pPr marL="0" indent="0">
              <a:buNone/>
            </a:pPr>
            <a:r>
              <a:rPr lang="en-US" dirty="0"/>
              <a:t>        -speed</a:t>
            </a:r>
          </a:p>
          <a:p>
            <a:pPr marL="0" indent="0">
              <a:buNone/>
            </a:pPr>
            <a:r>
              <a:rPr lang="en-US" dirty="0"/>
              <a:t>        -multiple users</a:t>
            </a:r>
          </a:p>
          <a:p>
            <a:pPr marL="0" indent="0">
              <a:buNone/>
            </a:pPr>
            <a:r>
              <a:rPr lang="en-US" dirty="0"/>
              <a:t>        -speed cameras</a:t>
            </a:r>
          </a:p>
          <a:p>
            <a:pPr marL="0" indent="0">
              <a:buNone/>
            </a:pPr>
            <a:r>
              <a:rPr lang="en-US" dirty="0"/>
              <a:t>        -traffic congestion</a:t>
            </a:r>
          </a:p>
        </p:txBody>
      </p:sp>
      <p:sp>
        <p:nvSpPr>
          <p:cNvPr id="4" name="Slide Number Placeholder 3"/>
          <p:cNvSpPr>
            <a:spLocks noGrp="1"/>
          </p:cNvSpPr>
          <p:nvPr>
            <p:ph type="sldNum" sz="quarter" idx="12"/>
          </p:nvPr>
        </p:nvSpPr>
        <p:spPr/>
        <p:txBody>
          <a:bodyPr/>
          <a:lstStyle/>
          <a:p>
            <a:fld id="{7C60082C-3A87-4941-8CDB-1BFC23EE0FB8}" type="slidenum">
              <a:rPr lang="en-US" smtClean="0"/>
              <a:t>27</a:t>
            </a:fld>
            <a:endParaRPr lang="en-US"/>
          </a:p>
        </p:txBody>
      </p:sp>
    </p:spTree>
    <p:extLst>
      <p:ext uri="{BB962C8B-B14F-4D97-AF65-F5344CB8AC3E}">
        <p14:creationId xmlns:p14="http://schemas.microsoft.com/office/powerpoint/2010/main" val="799394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8001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7C60082C-3A87-4941-8CDB-1BFC23EE0FB8}" type="slidenum">
              <a:rPr lang="en-US" smtClean="0"/>
              <a:t>28</a:t>
            </a:fld>
            <a:endParaRPr lang="en-US"/>
          </a:p>
        </p:txBody>
      </p:sp>
    </p:spTree>
    <p:extLst>
      <p:ext uri="{BB962C8B-B14F-4D97-AF65-F5344CB8AC3E}">
        <p14:creationId xmlns:p14="http://schemas.microsoft.com/office/powerpoint/2010/main" val="1610952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Prevention of accidents and injuries</a:t>
            </a:r>
          </a:p>
        </p:txBody>
      </p:sp>
      <p:sp>
        <p:nvSpPr>
          <p:cNvPr id="3" name="Content Placeholder 2"/>
          <p:cNvSpPr>
            <a:spLocks noGrp="1"/>
          </p:cNvSpPr>
          <p:nvPr>
            <p:ph idx="1"/>
          </p:nvPr>
        </p:nvSpPr>
        <p:spPr/>
        <p:txBody>
          <a:bodyPr>
            <a:normAutofit fontScale="92500" lnSpcReduction="10000"/>
          </a:bodyPr>
          <a:lstStyle/>
          <a:p>
            <a:r>
              <a:rPr lang="en-US" dirty="0"/>
              <a:t>Identification of risk factors</a:t>
            </a:r>
          </a:p>
          <a:p>
            <a:r>
              <a:rPr lang="en-US" dirty="0"/>
              <a:t>Safety education and personal protective </a:t>
            </a:r>
            <a:r>
              <a:rPr lang="en-US" dirty="0" err="1"/>
              <a:t>equipments</a:t>
            </a:r>
            <a:endParaRPr lang="en-US" dirty="0"/>
          </a:p>
          <a:p>
            <a:r>
              <a:rPr lang="en-US" dirty="0"/>
              <a:t>Promotion of safety measures</a:t>
            </a:r>
          </a:p>
          <a:p>
            <a:r>
              <a:rPr lang="en-US" dirty="0"/>
              <a:t>Control of alcohol and other drugs</a:t>
            </a:r>
          </a:p>
          <a:p>
            <a:r>
              <a:rPr lang="en-US" dirty="0"/>
              <a:t>Enforcement of law</a:t>
            </a:r>
          </a:p>
          <a:p>
            <a:r>
              <a:rPr lang="en-US" dirty="0"/>
              <a:t>Emergency care and management</a:t>
            </a:r>
          </a:p>
          <a:p>
            <a:r>
              <a:rPr lang="en-US" dirty="0"/>
              <a:t>Rehabilitation services</a:t>
            </a:r>
          </a:p>
          <a:p>
            <a:r>
              <a:rPr lang="en-US" dirty="0" err="1"/>
              <a:t>Reserch</a:t>
            </a:r>
            <a:endParaRPr lang="en-US" dirty="0"/>
          </a:p>
        </p:txBody>
      </p:sp>
      <p:sp>
        <p:nvSpPr>
          <p:cNvPr id="4" name="Slide Number Placeholder 3"/>
          <p:cNvSpPr>
            <a:spLocks noGrp="1"/>
          </p:cNvSpPr>
          <p:nvPr>
            <p:ph type="sldNum" sz="quarter" idx="12"/>
          </p:nvPr>
        </p:nvSpPr>
        <p:spPr/>
        <p:txBody>
          <a:bodyPr/>
          <a:lstStyle/>
          <a:p>
            <a:fld id="{7C60082C-3A87-4941-8CDB-1BFC23EE0FB8}" type="slidenum">
              <a:rPr lang="en-US" smtClean="0"/>
              <a:t>29</a:t>
            </a:fld>
            <a:endParaRPr lang="en-US"/>
          </a:p>
        </p:txBody>
      </p:sp>
    </p:spTree>
    <p:extLst>
      <p:ext uri="{BB962C8B-B14F-4D97-AF65-F5344CB8AC3E}">
        <p14:creationId xmlns:p14="http://schemas.microsoft.com/office/powerpoint/2010/main" val="180305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accident</a:t>
            </a:r>
          </a:p>
        </p:txBody>
      </p:sp>
      <p:sp>
        <p:nvSpPr>
          <p:cNvPr id="3" name="Content Placeholder 2"/>
          <p:cNvSpPr>
            <a:spLocks noGrp="1"/>
          </p:cNvSpPr>
          <p:nvPr>
            <p:ph idx="1"/>
          </p:nvPr>
        </p:nvSpPr>
        <p:spPr/>
        <p:txBody>
          <a:bodyPr/>
          <a:lstStyle/>
          <a:p>
            <a:pPr marL="0" indent="0">
              <a:buNone/>
            </a:pPr>
            <a:r>
              <a:rPr lang="en-US" dirty="0"/>
              <a:t>An accident which leads to sequence of events, and usually produces unintended  </a:t>
            </a:r>
          </a:p>
          <a:p>
            <a:pPr marL="0" indent="0">
              <a:buNone/>
            </a:pPr>
            <a:r>
              <a:rPr lang="en-US" dirty="0"/>
              <a:t>        - injury</a:t>
            </a:r>
          </a:p>
          <a:p>
            <a:pPr marL="0" indent="0">
              <a:buNone/>
            </a:pPr>
            <a:r>
              <a:rPr lang="en-US" dirty="0"/>
              <a:t>        - death</a:t>
            </a:r>
          </a:p>
          <a:p>
            <a:pPr marL="0" indent="0">
              <a:buNone/>
            </a:pPr>
            <a:r>
              <a:rPr lang="en-US" dirty="0"/>
              <a:t>        - damage to the property                  </a:t>
            </a:r>
          </a:p>
          <a:p>
            <a:pPr marL="0" indent="0">
              <a:buNone/>
            </a:pPr>
            <a:endParaRPr lang="en-US" dirty="0"/>
          </a:p>
        </p:txBody>
      </p:sp>
      <p:sp>
        <p:nvSpPr>
          <p:cNvPr id="4" name="Slide Number Placeholder 3"/>
          <p:cNvSpPr>
            <a:spLocks noGrp="1"/>
          </p:cNvSpPr>
          <p:nvPr>
            <p:ph type="sldNum" sz="quarter" idx="12"/>
          </p:nvPr>
        </p:nvSpPr>
        <p:spPr/>
        <p:txBody>
          <a:bodyPr/>
          <a:lstStyle/>
          <a:p>
            <a:fld id="{7C60082C-3A87-4941-8CDB-1BFC23EE0FB8}" type="slidenum">
              <a:rPr lang="en-US" smtClean="0"/>
              <a:t>3</a:t>
            </a:fld>
            <a:endParaRPr lang="en-US"/>
          </a:p>
        </p:txBody>
      </p:sp>
    </p:spTree>
    <p:extLst>
      <p:ext uri="{BB962C8B-B14F-4D97-AF65-F5344CB8AC3E}">
        <p14:creationId xmlns:p14="http://schemas.microsoft.com/office/powerpoint/2010/main" val="3989879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838200"/>
            <a:ext cx="6019800" cy="472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7C60082C-3A87-4941-8CDB-1BFC23EE0FB8}" type="slidenum">
              <a:rPr lang="en-US" smtClean="0"/>
              <a:t>30</a:t>
            </a:fld>
            <a:endParaRPr lang="en-US"/>
          </a:p>
        </p:txBody>
      </p:sp>
    </p:spTree>
    <p:extLst>
      <p:ext uri="{BB962C8B-B14F-4D97-AF65-F5344CB8AC3E}">
        <p14:creationId xmlns:p14="http://schemas.microsoft.com/office/powerpoint/2010/main" val="2490227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757363"/>
            <a:ext cx="57150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7C60082C-3A87-4941-8CDB-1BFC23EE0FB8}" type="slidenum">
              <a:rPr lang="en-US" smtClean="0"/>
              <a:t>31</a:t>
            </a:fld>
            <a:endParaRPr lang="en-US"/>
          </a:p>
        </p:txBody>
      </p:sp>
    </p:spTree>
    <p:extLst>
      <p:ext uri="{BB962C8B-B14F-4D97-AF65-F5344CB8AC3E}">
        <p14:creationId xmlns:p14="http://schemas.microsoft.com/office/powerpoint/2010/main" val="247941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719138"/>
            <a:ext cx="2667000"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7C60082C-3A87-4941-8CDB-1BFC23EE0FB8}" type="slidenum">
              <a:rPr lang="en-US" smtClean="0"/>
              <a:t>32</a:t>
            </a:fld>
            <a:endParaRPr lang="en-US"/>
          </a:p>
        </p:txBody>
      </p:sp>
    </p:spTree>
    <p:extLst>
      <p:ext uri="{BB962C8B-B14F-4D97-AF65-F5344CB8AC3E}">
        <p14:creationId xmlns:p14="http://schemas.microsoft.com/office/powerpoint/2010/main" val="1244884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a:bodyPr>
          <a:lstStyle/>
          <a:p>
            <a:pPr algn="ctr"/>
            <a:r>
              <a:rPr lang="en-US" sz="7200" b="1" i="1" dirty="0"/>
              <a:t>THANK YOU</a:t>
            </a:r>
          </a:p>
        </p:txBody>
      </p:sp>
      <p:sp>
        <p:nvSpPr>
          <p:cNvPr id="2" name="Slide Number Placeholder 1"/>
          <p:cNvSpPr>
            <a:spLocks noGrp="1"/>
          </p:cNvSpPr>
          <p:nvPr>
            <p:ph type="sldNum" sz="quarter" idx="12"/>
          </p:nvPr>
        </p:nvSpPr>
        <p:spPr/>
        <p:txBody>
          <a:bodyPr/>
          <a:lstStyle/>
          <a:p>
            <a:fld id="{7C60082C-3A87-4941-8CDB-1BFC23EE0FB8}" type="slidenum">
              <a:rPr lang="en-US" smtClean="0"/>
              <a:t>33</a:t>
            </a:fld>
            <a:endParaRPr lang="en-US"/>
          </a:p>
        </p:txBody>
      </p:sp>
    </p:spTree>
    <p:extLst>
      <p:ext uri="{BB962C8B-B14F-4D97-AF65-F5344CB8AC3E}">
        <p14:creationId xmlns:p14="http://schemas.microsoft.com/office/powerpoint/2010/main" val="196703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injury?</a:t>
            </a:r>
          </a:p>
        </p:txBody>
      </p:sp>
      <p:sp>
        <p:nvSpPr>
          <p:cNvPr id="3" name="Content Placeholder 2"/>
          <p:cNvSpPr>
            <a:spLocks noGrp="1"/>
          </p:cNvSpPr>
          <p:nvPr>
            <p:ph idx="1"/>
          </p:nvPr>
        </p:nvSpPr>
        <p:spPr/>
        <p:txBody>
          <a:bodyPr/>
          <a:lstStyle/>
          <a:p>
            <a:pPr marL="0" indent="0">
              <a:buNone/>
            </a:pPr>
            <a:r>
              <a:rPr lang="en-US" dirty="0"/>
              <a:t>Defined as bodily lesions at the organic level, resulting from unintentional intentional acute exposure to energy (mechanical, thermal, electrical, chemical or radiant) or the insufficiency of vital elements (</a:t>
            </a:r>
            <a:r>
              <a:rPr lang="en-US" dirty="0" err="1"/>
              <a:t>e.g</a:t>
            </a:r>
            <a:r>
              <a:rPr lang="en-US" dirty="0"/>
              <a:t>, oxygen) that exceed the threshold of physiological tolerance (Baker et al,1992)</a:t>
            </a:r>
          </a:p>
        </p:txBody>
      </p:sp>
      <p:sp>
        <p:nvSpPr>
          <p:cNvPr id="4" name="Slide Number Placeholder 3"/>
          <p:cNvSpPr>
            <a:spLocks noGrp="1"/>
          </p:cNvSpPr>
          <p:nvPr>
            <p:ph type="sldNum" sz="quarter" idx="12"/>
          </p:nvPr>
        </p:nvSpPr>
        <p:spPr/>
        <p:txBody>
          <a:bodyPr/>
          <a:lstStyle/>
          <a:p>
            <a:fld id="{7C60082C-3A87-4941-8CDB-1BFC23EE0FB8}" type="slidenum">
              <a:rPr lang="en-US" smtClean="0"/>
              <a:t>4</a:t>
            </a:fld>
            <a:endParaRPr lang="en-US"/>
          </a:p>
        </p:txBody>
      </p:sp>
    </p:spTree>
    <p:extLst>
      <p:ext uri="{BB962C8B-B14F-4D97-AF65-F5344CB8AC3E}">
        <p14:creationId xmlns:p14="http://schemas.microsoft.com/office/powerpoint/2010/main" val="290819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accidents</a:t>
            </a:r>
          </a:p>
        </p:txBody>
      </p:sp>
      <p:sp>
        <p:nvSpPr>
          <p:cNvPr id="3" name="Content Placeholder 2"/>
          <p:cNvSpPr>
            <a:spLocks noGrp="1"/>
          </p:cNvSpPr>
          <p:nvPr>
            <p:ph idx="1"/>
          </p:nvPr>
        </p:nvSpPr>
        <p:spPr/>
        <p:txBody>
          <a:bodyPr/>
          <a:lstStyle/>
          <a:p>
            <a:r>
              <a:rPr lang="en-US" dirty="0"/>
              <a:t>Natural/ unnatural</a:t>
            </a:r>
          </a:p>
          <a:p>
            <a:r>
              <a:rPr lang="en-US" dirty="0"/>
              <a:t>Place (Land/Air/Water-Aquatic)</a:t>
            </a:r>
          </a:p>
          <a:p>
            <a:r>
              <a:rPr lang="en-US" dirty="0"/>
              <a:t>Place ( Home, Road, Workplace, Sports)</a:t>
            </a:r>
          </a:p>
          <a:p>
            <a:r>
              <a:rPr lang="en-US" dirty="0"/>
              <a:t>Age (Preschool, Teen, Youth, Adult, Elderly)</a:t>
            </a:r>
          </a:p>
          <a:p>
            <a:r>
              <a:rPr lang="en-US" dirty="0"/>
              <a:t>Consequences (Minor, </a:t>
            </a:r>
            <a:r>
              <a:rPr lang="en-US" dirty="0" err="1"/>
              <a:t>Major,Mass</a:t>
            </a:r>
            <a:r>
              <a:rPr lang="en-US" dirty="0"/>
              <a:t>) </a:t>
            </a:r>
          </a:p>
        </p:txBody>
      </p:sp>
      <p:sp>
        <p:nvSpPr>
          <p:cNvPr id="4" name="Slide Number Placeholder 3"/>
          <p:cNvSpPr>
            <a:spLocks noGrp="1"/>
          </p:cNvSpPr>
          <p:nvPr>
            <p:ph type="sldNum" sz="quarter" idx="12"/>
          </p:nvPr>
        </p:nvSpPr>
        <p:spPr/>
        <p:txBody>
          <a:bodyPr/>
          <a:lstStyle/>
          <a:p>
            <a:fld id="{7C60082C-3A87-4941-8CDB-1BFC23EE0FB8}" type="slidenum">
              <a:rPr lang="en-US" smtClean="0"/>
              <a:t>5</a:t>
            </a:fld>
            <a:endParaRPr lang="en-US"/>
          </a:p>
        </p:txBody>
      </p:sp>
    </p:spTree>
    <p:extLst>
      <p:ext uri="{BB962C8B-B14F-4D97-AF65-F5344CB8AC3E}">
        <p14:creationId xmlns:p14="http://schemas.microsoft.com/office/powerpoint/2010/main" val="18985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Classification of accidents…</a:t>
            </a:r>
            <a:br>
              <a:rPr lang="en-US" dirty="0"/>
            </a:br>
            <a:r>
              <a:rPr lang="en-US" sz="2000" dirty="0"/>
              <a:t>based on the agents</a:t>
            </a:r>
            <a:endParaRPr lang="en-US" dirty="0"/>
          </a:p>
        </p:txBody>
      </p:sp>
      <p:sp>
        <p:nvSpPr>
          <p:cNvPr id="3" name="Content Placeholder 2"/>
          <p:cNvSpPr>
            <a:spLocks noGrp="1"/>
          </p:cNvSpPr>
          <p:nvPr>
            <p:ph idx="1"/>
          </p:nvPr>
        </p:nvSpPr>
        <p:spPr/>
        <p:txBody>
          <a:bodyPr/>
          <a:lstStyle/>
          <a:p>
            <a:pPr marL="0" indent="0">
              <a:buNone/>
            </a:pPr>
            <a:r>
              <a:rPr lang="en-US" dirty="0"/>
              <a:t>Fire                                     Water                          </a:t>
            </a:r>
          </a:p>
          <a:p>
            <a:pPr marL="0" indent="0">
              <a:buNone/>
            </a:pPr>
            <a:r>
              <a:rPr lang="en-US" dirty="0"/>
              <a:t>Firearm                              Poison</a:t>
            </a:r>
          </a:p>
          <a:p>
            <a:pPr marL="0" indent="0">
              <a:buNone/>
            </a:pPr>
            <a:r>
              <a:rPr lang="en-US" dirty="0"/>
              <a:t>Electricity                          Machinery</a:t>
            </a:r>
          </a:p>
          <a:p>
            <a:pPr marL="0" indent="0">
              <a:buNone/>
            </a:pPr>
            <a:r>
              <a:rPr lang="en-US" dirty="0"/>
              <a:t>Vehicle                               Animals</a:t>
            </a:r>
          </a:p>
          <a:p>
            <a:pPr marL="0" indent="0">
              <a:buNone/>
            </a:pPr>
            <a:r>
              <a:rPr lang="en-US" dirty="0"/>
              <a:t>Building</a:t>
            </a:r>
          </a:p>
        </p:txBody>
      </p:sp>
      <p:sp>
        <p:nvSpPr>
          <p:cNvPr id="4" name="Slide Number Placeholder 3"/>
          <p:cNvSpPr>
            <a:spLocks noGrp="1"/>
          </p:cNvSpPr>
          <p:nvPr>
            <p:ph type="sldNum" sz="quarter" idx="12"/>
          </p:nvPr>
        </p:nvSpPr>
        <p:spPr/>
        <p:txBody>
          <a:bodyPr/>
          <a:lstStyle/>
          <a:p>
            <a:fld id="{7C60082C-3A87-4941-8CDB-1BFC23EE0FB8}" type="slidenum">
              <a:rPr lang="en-US" smtClean="0"/>
              <a:t>6</a:t>
            </a:fld>
            <a:endParaRPr lang="en-US"/>
          </a:p>
        </p:txBody>
      </p:sp>
    </p:spTree>
    <p:extLst>
      <p:ext uri="{BB962C8B-B14F-4D97-AF65-F5344CB8AC3E}">
        <p14:creationId xmlns:p14="http://schemas.microsoft.com/office/powerpoint/2010/main" val="149751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1143000"/>
          </a:xfrm>
        </p:spPr>
        <p:txBody>
          <a:bodyPr>
            <a:normAutofit fontScale="90000"/>
          </a:bodyPr>
          <a:lstStyle/>
          <a:p>
            <a:r>
              <a:rPr lang="en-US" dirty="0"/>
              <a:t>Global burden</a:t>
            </a:r>
            <a:br>
              <a:rPr lang="en-US" dirty="0"/>
            </a:br>
            <a:r>
              <a:rPr lang="en-US" sz="2800" dirty="0"/>
              <a:t>Disease burden (DALYS) for the 10 leading causes</a:t>
            </a:r>
            <a:endParaRPr lang="en-US" dirty="0"/>
          </a:p>
        </p:txBody>
      </p:sp>
      <p:sp>
        <p:nvSpPr>
          <p:cNvPr id="5" name="Text Placeholder 4"/>
          <p:cNvSpPr>
            <a:spLocks noGrp="1"/>
          </p:cNvSpPr>
          <p:nvPr>
            <p:ph type="body" idx="1"/>
          </p:nvPr>
        </p:nvSpPr>
        <p:spPr/>
        <p:txBody>
          <a:bodyPr>
            <a:normAutofit fontScale="92500" lnSpcReduction="10000"/>
          </a:bodyPr>
          <a:lstStyle/>
          <a:p>
            <a:pPr algn="ctr"/>
            <a:r>
              <a:rPr lang="en-US" sz="1800" dirty="0"/>
              <a:t>1999</a:t>
            </a:r>
          </a:p>
          <a:p>
            <a:pPr algn="ctr"/>
            <a:r>
              <a:rPr lang="en-US" sz="1800" dirty="0"/>
              <a:t>Disease or injury</a:t>
            </a:r>
          </a:p>
        </p:txBody>
      </p:sp>
      <p:sp>
        <p:nvSpPr>
          <p:cNvPr id="6" name="Content Placeholder 5"/>
          <p:cNvSpPr>
            <a:spLocks noGrp="1"/>
          </p:cNvSpPr>
          <p:nvPr>
            <p:ph sz="half" idx="2"/>
          </p:nvPr>
        </p:nvSpPr>
        <p:spPr/>
        <p:txBody>
          <a:bodyPr>
            <a:normAutofit lnSpcReduction="10000"/>
          </a:bodyPr>
          <a:lstStyle/>
          <a:p>
            <a:pPr marL="457200" indent="-457200">
              <a:buFont typeface="+mj-lt"/>
              <a:buAutoNum type="arabicPeriod"/>
            </a:pPr>
            <a:r>
              <a:rPr lang="en-US" sz="2000" dirty="0"/>
              <a:t>Lower respiratory infections</a:t>
            </a:r>
          </a:p>
          <a:p>
            <a:pPr marL="457200" indent="-457200">
              <a:buFont typeface="+mj-lt"/>
              <a:buAutoNum type="arabicPeriod"/>
            </a:pPr>
            <a:r>
              <a:rPr lang="en-US" sz="2000" dirty="0"/>
              <a:t>HIV/AIDS</a:t>
            </a:r>
          </a:p>
          <a:p>
            <a:pPr marL="457200" indent="-457200">
              <a:buFont typeface="+mj-lt"/>
              <a:buAutoNum type="arabicPeriod"/>
            </a:pPr>
            <a:r>
              <a:rPr lang="en-US" sz="2000" dirty="0"/>
              <a:t>Perinatal conditions</a:t>
            </a:r>
          </a:p>
          <a:p>
            <a:pPr marL="457200" indent="-457200">
              <a:buFont typeface="+mj-lt"/>
              <a:buAutoNum type="arabicPeriod"/>
            </a:pPr>
            <a:r>
              <a:rPr lang="en-US" sz="2000" dirty="0" err="1"/>
              <a:t>Diarrhoeal</a:t>
            </a:r>
            <a:r>
              <a:rPr lang="en-US" sz="2000" dirty="0"/>
              <a:t> diseases</a:t>
            </a:r>
          </a:p>
          <a:p>
            <a:pPr marL="457200" indent="-457200">
              <a:buFont typeface="+mj-lt"/>
              <a:buAutoNum type="arabicPeriod"/>
            </a:pPr>
            <a:r>
              <a:rPr lang="en-US" sz="2000" dirty="0"/>
              <a:t>Unipolar major depression</a:t>
            </a:r>
          </a:p>
          <a:p>
            <a:pPr marL="457200" indent="-457200">
              <a:buFont typeface="+mj-lt"/>
              <a:buAutoNum type="arabicPeriod"/>
            </a:pPr>
            <a:r>
              <a:rPr lang="en-US" sz="2000" dirty="0"/>
              <a:t>Ischemic heart diseases</a:t>
            </a:r>
          </a:p>
          <a:p>
            <a:pPr marL="457200" indent="-457200">
              <a:buFont typeface="+mj-lt"/>
              <a:buAutoNum type="arabicPeriod"/>
            </a:pPr>
            <a:r>
              <a:rPr lang="en-US" sz="2000" dirty="0"/>
              <a:t>Cerebrovascular diseases</a:t>
            </a:r>
          </a:p>
          <a:p>
            <a:pPr marL="457200" indent="-457200">
              <a:buFont typeface="+mj-lt"/>
              <a:buAutoNum type="arabicPeriod"/>
            </a:pPr>
            <a:r>
              <a:rPr lang="en-US" sz="2000" dirty="0"/>
              <a:t>Malaria</a:t>
            </a:r>
          </a:p>
          <a:p>
            <a:pPr marL="457200" indent="-457200">
              <a:buFont typeface="+mj-lt"/>
              <a:buAutoNum type="arabicPeriod"/>
            </a:pPr>
            <a:r>
              <a:rPr lang="en-US" sz="2000" dirty="0"/>
              <a:t>Road traffic </a:t>
            </a:r>
            <a:r>
              <a:rPr lang="en-US" sz="2000" dirty="0" err="1"/>
              <a:t>injories</a:t>
            </a:r>
            <a:endParaRPr lang="en-US" sz="2000" dirty="0"/>
          </a:p>
          <a:p>
            <a:pPr marL="457200" indent="-457200">
              <a:buFont typeface="+mj-lt"/>
              <a:buAutoNum type="arabicPeriod"/>
            </a:pPr>
            <a:r>
              <a:rPr lang="en-US" sz="2000" dirty="0"/>
              <a:t>Chronic obstructive pulmonary diseases</a:t>
            </a:r>
          </a:p>
        </p:txBody>
      </p:sp>
      <p:sp>
        <p:nvSpPr>
          <p:cNvPr id="7" name="Text Placeholder 6"/>
          <p:cNvSpPr>
            <a:spLocks noGrp="1"/>
          </p:cNvSpPr>
          <p:nvPr>
            <p:ph type="body" sz="quarter" idx="3"/>
          </p:nvPr>
        </p:nvSpPr>
        <p:spPr/>
        <p:txBody>
          <a:bodyPr>
            <a:normAutofit fontScale="47500" lnSpcReduction="20000"/>
          </a:bodyPr>
          <a:lstStyle/>
          <a:p>
            <a:pPr algn="ctr"/>
            <a:r>
              <a:rPr lang="en-US" sz="2900" dirty="0"/>
              <a:t>2020</a:t>
            </a:r>
          </a:p>
          <a:p>
            <a:pPr algn="ctr"/>
            <a:endParaRPr lang="en-US" sz="1600" dirty="0"/>
          </a:p>
          <a:p>
            <a:pPr algn="ctr"/>
            <a:r>
              <a:rPr lang="en-US" sz="3300" dirty="0"/>
              <a:t>Disease or injury</a:t>
            </a:r>
          </a:p>
          <a:p>
            <a:pPr algn="ctr"/>
            <a:endParaRPr lang="en-US" sz="2000" dirty="0"/>
          </a:p>
        </p:txBody>
      </p:sp>
      <p:sp>
        <p:nvSpPr>
          <p:cNvPr id="8" name="Content Placeholder 7"/>
          <p:cNvSpPr>
            <a:spLocks noGrp="1"/>
          </p:cNvSpPr>
          <p:nvPr>
            <p:ph sz="quarter" idx="4"/>
          </p:nvPr>
        </p:nvSpPr>
        <p:spPr/>
        <p:txBody>
          <a:bodyPr>
            <a:normAutofit lnSpcReduction="10000"/>
          </a:bodyPr>
          <a:lstStyle/>
          <a:p>
            <a:pPr marL="457200" indent="-457200">
              <a:buFont typeface="+mj-lt"/>
              <a:buAutoNum type="arabicPeriod"/>
            </a:pPr>
            <a:r>
              <a:rPr lang="en-US" sz="2000" dirty="0"/>
              <a:t>Ischemic heart diseases</a:t>
            </a:r>
          </a:p>
          <a:p>
            <a:pPr marL="457200" indent="-457200">
              <a:buFont typeface="+mj-lt"/>
              <a:buAutoNum type="arabicPeriod"/>
            </a:pPr>
            <a:r>
              <a:rPr lang="en-US" sz="2000" dirty="0"/>
              <a:t>Unipolar major depression</a:t>
            </a:r>
          </a:p>
          <a:p>
            <a:pPr marL="457200" indent="-457200">
              <a:buFont typeface="+mj-lt"/>
              <a:buAutoNum type="arabicPeriod"/>
            </a:pPr>
            <a:r>
              <a:rPr lang="en-US" sz="2000" dirty="0"/>
              <a:t>Road traffic accidents</a:t>
            </a:r>
          </a:p>
          <a:p>
            <a:pPr marL="457200" indent="-457200">
              <a:buFont typeface="+mj-lt"/>
              <a:buAutoNum type="arabicPeriod"/>
            </a:pPr>
            <a:r>
              <a:rPr lang="en-US" sz="2000" dirty="0"/>
              <a:t>Cerebrovascular diseases</a:t>
            </a:r>
          </a:p>
          <a:p>
            <a:pPr marL="457200" indent="-457200">
              <a:buFont typeface="+mj-lt"/>
              <a:buAutoNum type="arabicPeriod"/>
            </a:pPr>
            <a:r>
              <a:rPr lang="en-US" sz="2000" dirty="0"/>
              <a:t>Chronic obstructive pulmonary diseases</a:t>
            </a:r>
          </a:p>
          <a:p>
            <a:pPr marL="457200" indent="-457200">
              <a:buFont typeface="+mj-lt"/>
              <a:buAutoNum type="arabicPeriod"/>
            </a:pPr>
            <a:r>
              <a:rPr lang="en-US" sz="2000" dirty="0"/>
              <a:t>Lower respiratory infections</a:t>
            </a:r>
          </a:p>
          <a:p>
            <a:pPr marL="457200" indent="-457200">
              <a:buFont typeface="+mj-lt"/>
              <a:buAutoNum type="arabicPeriod"/>
            </a:pPr>
            <a:r>
              <a:rPr lang="en-US" sz="2000" dirty="0"/>
              <a:t>Tuberculosis</a:t>
            </a:r>
          </a:p>
          <a:p>
            <a:pPr marL="457200" indent="-457200">
              <a:buFont typeface="+mj-lt"/>
              <a:buAutoNum type="arabicPeriod"/>
            </a:pPr>
            <a:r>
              <a:rPr lang="en-US" sz="2000" dirty="0"/>
              <a:t>War</a:t>
            </a:r>
          </a:p>
          <a:p>
            <a:pPr marL="457200" indent="-457200">
              <a:buFont typeface="+mj-lt"/>
              <a:buAutoNum type="arabicPeriod"/>
            </a:pPr>
            <a:r>
              <a:rPr lang="en-US" sz="2000" dirty="0" err="1"/>
              <a:t>Diarrhoeal</a:t>
            </a:r>
            <a:r>
              <a:rPr lang="en-US" sz="2000" dirty="0"/>
              <a:t> diseases</a:t>
            </a:r>
          </a:p>
          <a:p>
            <a:pPr marL="457200" indent="-457200">
              <a:buFont typeface="+mj-lt"/>
              <a:buAutoNum type="arabicPeriod"/>
            </a:pPr>
            <a:r>
              <a:rPr lang="en-US" sz="2000" dirty="0"/>
              <a:t>HIV/AIDS</a:t>
            </a:r>
          </a:p>
        </p:txBody>
      </p:sp>
      <p:sp>
        <p:nvSpPr>
          <p:cNvPr id="3" name="Slide Number Placeholder 2"/>
          <p:cNvSpPr>
            <a:spLocks noGrp="1"/>
          </p:cNvSpPr>
          <p:nvPr>
            <p:ph type="sldNum" sz="quarter" idx="12"/>
          </p:nvPr>
        </p:nvSpPr>
        <p:spPr/>
        <p:txBody>
          <a:bodyPr/>
          <a:lstStyle/>
          <a:p>
            <a:fld id="{7C60082C-3A87-4941-8CDB-1BFC23EE0FB8}" type="slidenum">
              <a:rPr lang="en-US" smtClean="0"/>
              <a:t>7</a:t>
            </a:fld>
            <a:endParaRPr lang="en-US"/>
          </a:p>
        </p:txBody>
      </p:sp>
    </p:spTree>
    <p:extLst>
      <p:ext uri="{BB962C8B-B14F-4D97-AF65-F5344CB8AC3E}">
        <p14:creationId xmlns:p14="http://schemas.microsoft.com/office/powerpoint/2010/main" val="251214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An Accident ?</a:t>
            </a:r>
          </a:p>
        </p:txBody>
      </p:sp>
      <p:sp>
        <p:nvSpPr>
          <p:cNvPr id="8" name="Content Placeholder 7"/>
          <p:cNvSpPr>
            <a:spLocks noGrp="1"/>
          </p:cNvSpPr>
          <p:nvPr>
            <p:ph idx="1"/>
          </p:nvPr>
        </p:nvSpPr>
        <p:spPr/>
        <p:txBody>
          <a:bodyPr/>
          <a:lstStyle/>
          <a:p>
            <a:r>
              <a:rPr lang="en-US" dirty="0"/>
              <a:t>Accident is an undesired or unintended happening.  Inevitable accident falls within the concept of ACT OF GOD OR DAMNUM FATALE OR an  Unfortunate harmful event, event without apparent cause unexpected occurring. (https://www.police.lk/index.php/traffic-police/56)</a:t>
            </a:r>
          </a:p>
        </p:txBody>
      </p:sp>
      <p:sp>
        <p:nvSpPr>
          <p:cNvPr id="2" name="Slide Number Placeholder 1"/>
          <p:cNvSpPr>
            <a:spLocks noGrp="1"/>
          </p:cNvSpPr>
          <p:nvPr>
            <p:ph type="sldNum" sz="quarter" idx="12"/>
          </p:nvPr>
        </p:nvSpPr>
        <p:spPr/>
        <p:txBody>
          <a:bodyPr/>
          <a:lstStyle/>
          <a:p>
            <a:fld id="{7C60082C-3A87-4941-8CDB-1BFC23EE0FB8}" type="slidenum">
              <a:rPr lang="en-US" smtClean="0"/>
              <a:t>8</a:t>
            </a:fld>
            <a:endParaRPr lang="en-US"/>
          </a:p>
        </p:txBody>
      </p:sp>
    </p:spTree>
    <p:extLst>
      <p:ext uri="{BB962C8B-B14F-4D97-AF65-F5344CB8AC3E}">
        <p14:creationId xmlns:p14="http://schemas.microsoft.com/office/powerpoint/2010/main" val="150214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a:t>A Motor Traffic Accident occurs on highway collision with Vehicles, persons or   with property.</a:t>
            </a:r>
          </a:p>
        </p:txBody>
      </p:sp>
      <p:sp>
        <p:nvSpPr>
          <p:cNvPr id="3" name="Content Placeholder 2"/>
          <p:cNvSpPr>
            <a:spLocks noGrp="1"/>
          </p:cNvSpPr>
          <p:nvPr>
            <p:ph idx="1"/>
          </p:nvPr>
        </p:nvSpPr>
        <p:spPr>
          <a:xfrm>
            <a:off x="457200" y="2286000"/>
            <a:ext cx="8229600" cy="3840163"/>
          </a:xfrm>
        </p:spPr>
        <p:txBody>
          <a:bodyPr/>
          <a:lstStyle/>
          <a:p>
            <a:r>
              <a:rPr lang="en-US" dirty="0"/>
              <a:t> Vehicle is defined in section 240 of the Motor Traffic Act.</a:t>
            </a:r>
          </a:p>
          <a:p>
            <a:r>
              <a:rPr lang="en-US" dirty="0"/>
              <a:t>  Vehicle includes bicycles, tricycles, motor vehicles, vehicles of every description, pedestrians, processions, and bodies of troops, and all animals being ridden, driven or led.</a:t>
            </a:r>
          </a:p>
        </p:txBody>
      </p:sp>
      <p:sp>
        <p:nvSpPr>
          <p:cNvPr id="4" name="Slide Number Placeholder 3"/>
          <p:cNvSpPr>
            <a:spLocks noGrp="1"/>
          </p:cNvSpPr>
          <p:nvPr>
            <p:ph type="sldNum" sz="quarter" idx="12"/>
          </p:nvPr>
        </p:nvSpPr>
        <p:spPr/>
        <p:txBody>
          <a:bodyPr/>
          <a:lstStyle/>
          <a:p>
            <a:fld id="{7C60082C-3A87-4941-8CDB-1BFC23EE0FB8}" type="slidenum">
              <a:rPr lang="en-US" smtClean="0"/>
              <a:t>9</a:t>
            </a:fld>
            <a:endParaRPr lang="en-US"/>
          </a:p>
        </p:txBody>
      </p:sp>
    </p:spTree>
    <p:extLst>
      <p:ext uri="{BB962C8B-B14F-4D97-AF65-F5344CB8AC3E}">
        <p14:creationId xmlns:p14="http://schemas.microsoft.com/office/powerpoint/2010/main" val="94661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844</Words>
  <Application>Microsoft Office PowerPoint</Application>
  <PresentationFormat>On-screen Show (4:3)</PresentationFormat>
  <Paragraphs>211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Prevention of Accidents</vt:lpstr>
      <vt:lpstr>Objectives</vt:lpstr>
      <vt:lpstr>What is an accident</vt:lpstr>
      <vt:lpstr>What is an injury?</vt:lpstr>
      <vt:lpstr>Classification of accidents</vt:lpstr>
      <vt:lpstr>Classification of accidents… based on the agents</vt:lpstr>
      <vt:lpstr>Global burden Disease burden (DALYS) for the 10 leading causes</vt:lpstr>
      <vt:lpstr>What is An Accident ?</vt:lpstr>
      <vt:lpstr>A Motor Traffic Accident occurs on highway collision with Vehicles, persons or   with property.</vt:lpstr>
      <vt:lpstr>An Accidents may occur</vt:lpstr>
      <vt:lpstr>PowerPoint Presentation</vt:lpstr>
      <vt:lpstr>PowerPoint Presentation</vt:lpstr>
      <vt:lpstr>PowerPoint Presentation</vt:lpstr>
      <vt:lpstr>PowerPoint Presentation</vt:lpstr>
      <vt:lpstr>Road traffic injuries – Sri Lankan situation</vt:lpstr>
      <vt:lpstr>No. of persons injured (Grievous &amp; Non Grievous injury) in Road traffic Accidents </vt:lpstr>
      <vt:lpstr>Number of deaths in road accients</vt:lpstr>
      <vt:lpstr>Road traffic injuries- Sri Lankan situation</vt:lpstr>
      <vt:lpstr>RTA – A public health problem </vt:lpstr>
      <vt:lpstr>RTA- A public health problem </vt:lpstr>
      <vt:lpstr>RTA – A public health problem</vt:lpstr>
      <vt:lpstr>RTA- problems ctd…</vt:lpstr>
      <vt:lpstr>Risk factors for accidents</vt:lpstr>
      <vt:lpstr>Psycho social and behavioral factors</vt:lpstr>
      <vt:lpstr>Environmental factors  -Condition of roads  -Condition of vehicles  -Weather condition  -Slow and fast moving vehicles  -Pedestrians  -Animals  Other factors   Lack of enforcement of law   Economical factors </vt:lpstr>
      <vt:lpstr>Risk factors associated with RTI</vt:lpstr>
      <vt:lpstr>Risk factors associated with RTI</vt:lpstr>
      <vt:lpstr>PowerPoint Presentation</vt:lpstr>
      <vt:lpstr>Prevention of accidents and injuries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Prevention Accidents</dc:title>
  <dc:creator>Admin</dc:creator>
  <cp:lastModifiedBy>isuru sampath rathnayake</cp:lastModifiedBy>
  <cp:revision>33</cp:revision>
  <dcterms:created xsi:type="dcterms:W3CDTF">2019-07-21T10:42:05Z</dcterms:created>
  <dcterms:modified xsi:type="dcterms:W3CDTF">2019-07-29T15:50:54Z</dcterms:modified>
</cp:coreProperties>
</file>