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621" r:id="rId2"/>
    <p:sldId id="664" r:id="rId3"/>
    <p:sldId id="698" r:id="rId4"/>
    <p:sldId id="665" r:id="rId5"/>
    <p:sldId id="666" r:id="rId6"/>
    <p:sldId id="667" r:id="rId7"/>
    <p:sldId id="668" r:id="rId8"/>
    <p:sldId id="669" r:id="rId9"/>
    <p:sldId id="670" r:id="rId10"/>
    <p:sldId id="671" r:id="rId11"/>
    <p:sldId id="672" r:id="rId12"/>
    <p:sldId id="673" r:id="rId13"/>
    <p:sldId id="674" r:id="rId14"/>
    <p:sldId id="675" r:id="rId15"/>
    <p:sldId id="676" r:id="rId16"/>
    <p:sldId id="677" r:id="rId17"/>
    <p:sldId id="678" r:id="rId18"/>
    <p:sldId id="679" r:id="rId19"/>
    <p:sldId id="680" r:id="rId20"/>
    <p:sldId id="681" r:id="rId21"/>
    <p:sldId id="682" r:id="rId22"/>
    <p:sldId id="697" r:id="rId23"/>
    <p:sldId id="699" r:id="rId24"/>
    <p:sldId id="683" r:id="rId25"/>
    <p:sldId id="684" r:id="rId26"/>
    <p:sldId id="685" r:id="rId27"/>
    <p:sldId id="686" r:id="rId28"/>
    <p:sldId id="687" r:id="rId29"/>
    <p:sldId id="688" r:id="rId30"/>
    <p:sldId id="689" r:id="rId31"/>
    <p:sldId id="690" r:id="rId32"/>
    <p:sldId id="691" r:id="rId33"/>
    <p:sldId id="692" r:id="rId34"/>
    <p:sldId id="693" r:id="rId35"/>
    <p:sldId id="694" r:id="rId36"/>
    <p:sldId id="695" r:id="rId37"/>
    <p:sldId id="696" r:id="rId38"/>
  </p:sldIdLst>
  <p:sldSz cx="9144000" cy="6858000" type="screen4x3"/>
  <p:notesSz cx="6794500" cy="9931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8">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99"/>
    <a:srgbClr val="800000"/>
    <a:srgbClr val="FFFFCC"/>
    <a:srgbClr val="FFCC99"/>
    <a:srgbClr val="FF7C80"/>
    <a:srgbClr val="A50021"/>
    <a:srgbClr val="FEF5B0"/>
    <a:srgbClr val="E9E77F"/>
    <a:srgbClr val="EEECE1"/>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364" autoAdjust="0"/>
  </p:normalViewPr>
  <p:slideViewPr>
    <p:cSldViewPr>
      <p:cViewPr varScale="1">
        <p:scale>
          <a:sx n="108" d="100"/>
          <a:sy n="108" d="100"/>
        </p:scale>
        <p:origin x="1704" y="184"/>
      </p:cViewPr>
      <p:guideLst>
        <p:guide orient="horz" pos="2160"/>
        <p:guide pos="2880"/>
      </p:guideLst>
    </p:cSldViewPr>
  </p:slideViewPr>
  <p:notesTextViewPr>
    <p:cViewPr>
      <p:scale>
        <a:sx n="1" d="1"/>
        <a:sy n="1" d="1"/>
      </p:scale>
      <p:origin x="0" y="0"/>
    </p:cViewPr>
  </p:notesTextViewPr>
  <p:sorterViewPr>
    <p:cViewPr>
      <p:scale>
        <a:sx n="100" d="100"/>
        <a:sy n="100" d="100"/>
      </p:scale>
      <p:origin x="0" y="-13566"/>
    </p:cViewPr>
  </p:sorterViewPr>
  <p:notesViewPr>
    <p:cSldViewPr>
      <p:cViewPr varScale="1">
        <p:scale>
          <a:sx n="52" d="100"/>
          <a:sy n="52" d="100"/>
        </p:scale>
        <p:origin x="-2874" y="-102"/>
      </p:cViewPr>
      <p:guideLst>
        <p:guide orient="horz" pos="3128"/>
        <p:guide pos="214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4283" cy="496570"/>
          </a:xfrm>
          <a:prstGeom prst="rect">
            <a:avLst/>
          </a:prstGeom>
        </p:spPr>
        <p:txBody>
          <a:bodyPr vert="horz" lIns="92665" tIns="46333" rIns="92665" bIns="46333" rtlCol="0"/>
          <a:lstStyle>
            <a:lvl1pPr algn="l">
              <a:defRPr sz="1200"/>
            </a:lvl1pPr>
          </a:lstStyle>
          <a:p>
            <a:endParaRPr lang="en-US" dirty="0"/>
          </a:p>
        </p:txBody>
      </p:sp>
      <p:sp>
        <p:nvSpPr>
          <p:cNvPr id="3" name="Date Placeholder 2"/>
          <p:cNvSpPr>
            <a:spLocks noGrp="1"/>
          </p:cNvSpPr>
          <p:nvPr>
            <p:ph type="dt" idx="1"/>
          </p:nvPr>
        </p:nvSpPr>
        <p:spPr>
          <a:xfrm>
            <a:off x="3848645" y="0"/>
            <a:ext cx="2944283" cy="496570"/>
          </a:xfrm>
          <a:prstGeom prst="rect">
            <a:avLst/>
          </a:prstGeom>
        </p:spPr>
        <p:txBody>
          <a:bodyPr vert="horz" lIns="92665" tIns="46333" rIns="92665" bIns="46333" rtlCol="0"/>
          <a:lstStyle>
            <a:lvl1pPr algn="r">
              <a:defRPr sz="1200"/>
            </a:lvl1pPr>
          </a:lstStyle>
          <a:p>
            <a:fld id="{938762B1-4BF6-4C19-9F40-A1CC41DB559E}" type="datetimeFigureOut">
              <a:rPr lang="en-US" smtClean="0"/>
              <a:t>10/12/18</a:t>
            </a:fld>
            <a:endParaRPr lang="en-US" dirty="0"/>
          </a:p>
        </p:txBody>
      </p:sp>
      <p:sp>
        <p:nvSpPr>
          <p:cNvPr id="4" name="Slide Image Placeholder 3"/>
          <p:cNvSpPr>
            <a:spLocks noGrp="1" noRot="1" noChangeAspect="1"/>
          </p:cNvSpPr>
          <p:nvPr>
            <p:ph type="sldImg" idx="2"/>
          </p:nvPr>
        </p:nvSpPr>
        <p:spPr>
          <a:xfrm>
            <a:off x="914400" y="744538"/>
            <a:ext cx="4965700" cy="3724275"/>
          </a:xfrm>
          <a:prstGeom prst="rect">
            <a:avLst/>
          </a:prstGeom>
          <a:noFill/>
          <a:ln w="12700">
            <a:solidFill>
              <a:prstClr val="black"/>
            </a:solidFill>
          </a:ln>
        </p:spPr>
        <p:txBody>
          <a:bodyPr vert="horz" lIns="92665" tIns="46333" rIns="92665" bIns="46333" rtlCol="0" anchor="ctr"/>
          <a:lstStyle/>
          <a:p>
            <a:endParaRPr lang="en-US" dirty="0"/>
          </a:p>
        </p:txBody>
      </p:sp>
      <p:sp>
        <p:nvSpPr>
          <p:cNvPr id="5" name="Notes Placeholder 4"/>
          <p:cNvSpPr>
            <a:spLocks noGrp="1"/>
          </p:cNvSpPr>
          <p:nvPr>
            <p:ph type="body" sz="quarter" idx="3"/>
          </p:nvPr>
        </p:nvSpPr>
        <p:spPr>
          <a:xfrm>
            <a:off x="679450" y="4717415"/>
            <a:ext cx="5435600" cy="4469130"/>
          </a:xfrm>
          <a:prstGeom prst="rect">
            <a:avLst/>
          </a:prstGeom>
        </p:spPr>
        <p:txBody>
          <a:bodyPr vert="horz" lIns="92665" tIns="46333" rIns="92665" bIns="4633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433107"/>
            <a:ext cx="2944283" cy="496570"/>
          </a:xfrm>
          <a:prstGeom prst="rect">
            <a:avLst/>
          </a:prstGeom>
        </p:spPr>
        <p:txBody>
          <a:bodyPr vert="horz" lIns="92665" tIns="46333" rIns="92665" bIns="46333"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48645" y="9433107"/>
            <a:ext cx="2944283" cy="496570"/>
          </a:xfrm>
          <a:prstGeom prst="rect">
            <a:avLst/>
          </a:prstGeom>
        </p:spPr>
        <p:txBody>
          <a:bodyPr vert="horz" lIns="92665" tIns="46333" rIns="92665" bIns="46333" rtlCol="0" anchor="b"/>
          <a:lstStyle>
            <a:lvl1pPr algn="r">
              <a:defRPr sz="1200"/>
            </a:lvl1pPr>
          </a:lstStyle>
          <a:p>
            <a:fld id="{C009D602-2EA8-4ACC-A383-44EA26927D2E}" type="slidenum">
              <a:rPr lang="en-US" smtClean="0"/>
              <a:t>‹#›</a:t>
            </a:fld>
            <a:endParaRPr lang="en-US" dirty="0"/>
          </a:p>
        </p:txBody>
      </p:sp>
    </p:spTree>
    <p:extLst>
      <p:ext uri="{BB962C8B-B14F-4D97-AF65-F5344CB8AC3E}">
        <p14:creationId xmlns:p14="http://schemas.microsoft.com/office/powerpoint/2010/main" val="2915282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Ladies</a:t>
            </a:r>
            <a:r>
              <a:rPr lang="en-US" baseline="0" dirty="0"/>
              <a:t> and Gentlemen, </a:t>
            </a:r>
            <a:r>
              <a:rPr lang="en-US" dirty="0"/>
              <a:t>It is indeed a great pleasure to talk to you today on a very novel approach to cure thalassaemia as a tribute to the very first academic who described the disease in Sri Lankan Children.</a:t>
            </a:r>
            <a:endParaRPr lang="en-GB" dirty="0"/>
          </a:p>
        </p:txBody>
      </p:sp>
      <p:sp>
        <p:nvSpPr>
          <p:cNvPr id="4" name="Slide Number Placeholder 3"/>
          <p:cNvSpPr>
            <a:spLocks noGrp="1"/>
          </p:cNvSpPr>
          <p:nvPr>
            <p:ph type="sldNum" sz="quarter" idx="10"/>
          </p:nvPr>
        </p:nvSpPr>
        <p:spPr/>
        <p:txBody>
          <a:bodyPr/>
          <a:lstStyle/>
          <a:p>
            <a:fld id="{C009D602-2EA8-4ACC-A383-44EA26927D2E}" type="slidenum">
              <a:rPr lang="en-US" smtClean="0"/>
              <a:t>1</a:t>
            </a:fld>
            <a:endParaRPr lang="en-US" dirty="0"/>
          </a:p>
        </p:txBody>
      </p:sp>
    </p:spTree>
    <p:extLst>
      <p:ext uri="{BB962C8B-B14F-4D97-AF65-F5344CB8AC3E}">
        <p14:creationId xmlns:p14="http://schemas.microsoft.com/office/powerpoint/2010/main" val="3366957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C15AD4C-D4F0-45A0-BB11-047074C1B066}" type="datetimeFigureOut">
              <a:rPr lang="en-US" smtClean="0"/>
              <a:t>10/12/18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9AE93E-22A4-4B94-8391-BD9DF40BDD62}" type="slidenum">
              <a:rPr lang="en-US" smtClean="0"/>
              <a:t>‹#›</a:t>
            </a:fld>
            <a:endParaRPr lang="en-US" dirty="0"/>
          </a:p>
        </p:txBody>
      </p:sp>
    </p:spTree>
    <p:extLst>
      <p:ext uri="{BB962C8B-B14F-4D97-AF65-F5344CB8AC3E}">
        <p14:creationId xmlns:p14="http://schemas.microsoft.com/office/powerpoint/2010/main" val="191804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15AD4C-D4F0-45A0-BB11-047074C1B066}" type="datetimeFigureOut">
              <a:rPr lang="en-US" smtClean="0"/>
              <a:t>10/12/18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9AE93E-22A4-4B94-8391-BD9DF40BDD62}" type="slidenum">
              <a:rPr lang="en-US" smtClean="0"/>
              <a:t>‹#›</a:t>
            </a:fld>
            <a:endParaRPr lang="en-US" dirty="0"/>
          </a:p>
        </p:txBody>
      </p:sp>
    </p:spTree>
    <p:extLst>
      <p:ext uri="{BB962C8B-B14F-4D97-AF65-F5344CB8AC3E}">
        <p14:creationId xmlns:p14="http://schemas.microsoft.com/office/powerpoint/2010/main" val="3023430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15AD4C-D4F0-45A0-BB11-047074C1B066}" type="datetimeFigureOut">
              <a:rPr lang="en-US" smtClean="0"/>
              <a:t>10/12/18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9AE93E-22A4-4B94-8391-BD9DF40BDD62}" type="slidenum">
              <a:rPr lang="en-US" smtClean="0"/>
              <a:t>‹#›</a:t>
            </a:fld>
            <a:endParaRPr lang="en-US" dirty="0"/>
          </a:p>
        </p:txBody>
      </p:sp>
    </p:spTree>
    <p:extLst>
      <p:ext uri="{BB962C8B-B14F-4D97-AF65-F5344CB8AC3E}">
        <p14:creationId xmlns:p14="http://schemas.microsoft.com/office/powerpoint/2010/main" val="1599785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7504" y="116632"/>
            <a:ext cx="8784976" cy="1143000"/>
          </a:xfrm>
        </p:spPr>
        <p:txBody>
          <a:bodyPr anchor="ctr" anchorCtr="0">
            <a:normAutofit/>
          </a:bodyPr>
          <a:lstStyle>
            <a:lvl1pPr algn="l">
              <a:defRPr sz="3600" b="1">
                <a:solidFill>
                  <a:srgbClr val="000099"/>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323528" y="1340768"/>
            <a:ext cx="8712968" cy="4785395"/>
          </a:xfrm>
        </p:spPr>
        <p:txBody>
          <a:bodyPr/>
          <a:lstStyle>
            <a:lvl1pPr marL="342900" indent="-342900">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1pPr>
            <a:lvl2pPr marL="742950" indent="-285750">
              <a:buSzPct val="75000"/>
              <a:buFont typeface="Wingdings" panose="05000000000000000000" pitchFamily="2" charset="2"/>
              <a:buChar char="Ø"/>
              <a:defRPr sz="2400">
                <a:solidFill>
                  <a:schemeClr val="tx1"/>
                </a:solidFill>
                <a:latin typeface="Arial" panose="020B0604020202020204" pitchFamily="34" charset="0"/>
                <a:cs typeface="Arial" panose="020B0604020202020204" pitchFamily="34" charset="0"/>
              </a:defRPr>
            </a:lvl2pPr>
            <a:lvl3pPr marL="914400" indent="0">
              <a:buFontTx/>
              <a:buNone/>
              <a:defRPr sz="2000">
                <a:solidFill>
                  <a:schemeClr val="tx1"/>
                </a:solidFill>
                <a:latin typeface="Arial" panose="020B0604020202020204" pitchFamily="34" charset="0"/>
                <a:cs typeface="Arial" panose="020B0604020202020204" pitchFamily="34" charset="0"/>
              </a:defRPr>
            </a:lvl3pPr>
            <a:lvl4pPr>
              <a:defRPr sz="1800">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15AD4C-D4F0-45A0-BB11-047074C1B066}" type="datetimeFigureOut">
              <a:rPr lang="en-US" smtClean="0"/>
              <a:t>10/12/18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9AE93E-22A4-4B94-8391-BD9DF40BDD62}" type="slidenum">
              <a:rPr lang="en-US" smtClean="0"/>
              <a:t>‹#›</a:t>
            </a:fld>
            <a:endParaRPr lang="en-US" dirty="0"/>
          </a:p>
        </p:txBody>
      </p:sp>
    </p:spTree>
    <p:extLst>
      <p:ext uri="{BB962C8B-B14F-4D97-AF65-F5344CB8AC3E}">
        <p14:creationId xmlns:p14="http://schemas.microsoft.com/office/powerpoint/2010/main" val="707414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C15AD4C-D4F0-45A0-BB11-047074C1B066}" type="datetimeFigureOut">
              <a:rPr lang="en-US" smtClean="0"/>
              <a:t>10/12/18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9AE93E-22A4-4B94-8391-BD9DF40BDD62}" type="slidenum">
              <a:rPr lang="en-US" smtClean="0"/>
              <a:t>‹#›</a:t>
            </a:fld>
            <a:endParaRPr lang="en-US" dirty="0"/>
          </a:p>
        </p:txBody>
      </p:sp>
    </p:spTree>
    <p:extLst>
      <p:ext uri="{BB962C8B-B14F-4D97-AF65-F5344CB8AC3E}">
        <p14:creationId xmlns:p14="http://schemas.microsoft.com/office/powerpoint/2010/main" val="3469886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C15AD4C-D4F0-45A0-BB11-047074C1B066}" type="datetimeFigureOut">
              <a:rPr lang="en-US" smtClean="0"/>
              <a:t>10/12/18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9AE93E-22A4-4B94-8391-BD9DF40BDD62}" type="slidenum">
              <a:rPr lang="en-US" smtClean="0"/>
              <a:t>‹#›</a:t>
            </a:fld>
            <a:endParaRPr lang="en-US" dirty="0"/>
          </a:p>
        </p:txBody>
      </p:sp>
    </p:spTree>
    <p:extLst>
      <p:ext uri="{BB962C8B-B14F-4D97-AF65-F5344CB8AC3E}">
        <p14:creationId xmlns:p14="http://schemas.microsoft.com/office/powerpoint/2010/main" val="2512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15AD4C-D4F0-45A0-BB11-047074C1B066}" type="datetimeFigureOut">
              <a:rPr lang="en-US" smtClean="0"/>
              <a:t>10/12/18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9AE93E-22A4-4B94-8391-BD9DF40BDD62}" type="slidenum">
              <a:rPr lang="en-US" smtClean="0"/>
              <a:t>‹#›</a:t>
            </a:fld>
            <a:endParaRPr lang="en-US" dirty="0"/>
          </a:p>
        </p:txBody>
      </p:sp>
    </p:spTree>
    <p:extLst>
      <p:ext uri="{BB962C8B-B14F-4D97-AF65-F5344CB8AC3E}">
        <p14:creationId xmlns:p14="http://schemas.microsoft.com/office/powerpoint/2010/main" val="640995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C000"/>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4C15AD4C-D4F0-45A0-BB11-047074C1B066}" type="datetimeFigureOut">
              <a:rPr lang="en-US" smtClean="0"/>
              <a:t>10/12/18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9AE93E-22A4-4B94-8391-BD9DF40BDD62}" type="slidenum">
              <a:rPr lang="en-US" smtClean="0"/>
              <a:t>‹#›</a:t>
            </a:fld>
            <a:endParaRPr lang="en-US" dirty="0"/>
          </a:p>
        </p:txBody>
      </p:sp>
    </p:spTree>
    <p:extLst>
      <p:ext uri="{BB962C8B-B14F-4D97-AF65-F5344CB8AC3E}">
        <p14:creationId xmlns:p14="http://schemas.microsoft.com/office/powerpoint/2010/main" val="2280437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15AD4C-D4F0-45A0-BB11-047074C1B066}" type="datetimeFigureOut">
              <a:rPr lang="en-US" smtClean="0"/>
              <a:t>10/12/18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9AE93E-22A4-4B94-8391-BD9DF40BDD62}" type="slidenum">
              <a:rPr lang="en-US" smtClean="0"/>
              <a:t>‹#›</a:t>
            </a:fld>
            <a:endParaRPr lang="en-US" dirty="0"/>
          </a:p>
        </p:txBody>
      </p:sp>
    </p:spTree>
    <p:extLst>
      <p:ext uri="{BB962C8B-B14F-4D97-AF65-F5344CB8AC3E}">
        <p14:creationId xmlns:p14="http://schemas.microsoft.com/office/powerpoint/2010/main" val="420835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C15AD4C-D4F0-45A0-BB11-047074C1B066}" type="datetimeFigureOut">
              <a:rPr lang="en-US" smtClean="0"/>
              <a:t>10/12/18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9AE93E-22A4-4B94-8391-BD9DF40BDD62}" type="slidenum">
              <a:rPr lang="en-US" smtClean="0"/>
              <a:t>‹#›</a:t>
            </a:fld>
            <a:endParaRPr lang="en-US" dirty="0"/>
          </a:p>
        </p:txBody>
      </p:sp>
    </p:spTree>
    <p:extLst>
      <p:ext uri="{BB962C8B-B14F-4D97-AF65-F5344CB8AC3E}">
        <p14:creationId xmlns:p14="http://schemas.microsoft.com/office/powerpoint/2010/main" val="2571728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C15AD4C-D4F0-45A0-BB11-047074C1B066}" type="datetimeFigureOut">
              <a:rPr lang="en-US" smtClean="0"/>
              <a:t>10/12/18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9AE93E-22A4-4B94-8391-BD9DF40BDD62}" type="slidenum">
              <a:rPr lang="en-US" smtClean="0"/>
              <a:t>‹#›</a:t>
            </a:fld>
            <a:endParaRPr lang="en-US" dirty="0"/>
          </a:p>
        </p:txBody>
      </p:sp>
    </p:spTree>
    <p:extLst>
      <p:ext uri="{BB962C8B-B14F-4D97-AF65-F5344CB8AC3E}">
        <p14:creationId xmlns:p14="http://schemas.microsoft.com/office/powerpoint/2010/main" val="2225856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15AD4C-D4F0-45A0-BB11-047074C1B066}" type="datetimeFigureOut">
              <a:rPr lang="en-US" smtClean="0"/>
              <a:t>10/12/18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9AE93E-22A4-4B94-8391-BD9DF40BDD62}" type="slidenum">
              <a:rPr lang="en-US" smtClean="0"/>
              <a:t>‹#›</a:t>
            </a:fld>
            <a:endParaRPr lang="en-US" dirty="0"/>
          </a:p>
        </p:txBody>
      </p:sp>
    </p:spTree>
    <p:extLst>
      <p:ext uri="{BB962C8B-B14F-4D97-AF65-F5344CB8AC3E}">
        <p14:creationId xmlns:p14="http://schemas.microsoft.com/office/powerpoint/2010/main" val="28016220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2564" y="685800"/>
            <a:ext cx="8718872" cy="1512168"/>
          </a:xfrm>
        </p:spPr>
        <p:txBody>
          <a:bodyPr>
            <a:noAutofit/>
          </a:bodyPr>
          <a:lstStyle/>
          <a:p>
            <a:r>
              <a:rPr lang="en-US" sz="5400" b="1" dirty="0">
                <a:solidFill>
                  <a:srgbClr val="000099"/>
                </a:solidFill>
              </a:rPr>
              <a:t>Child with limping</a:t>
            </a:r>
            <a:endParaRPr lang="en-GB" sz="4000" i="1" dirty="0">
              <a:solidFill>
                <a:schemeClr val="accent1">
                  <a:lumMod val="60000"/>
                  <a:lumOff val="40000"/>
                </a:schemeClr>
              </a:solidFill>
            </a:endParaRPr>
          </a:p>
        </p:txBody>
      </p:sp>
      <p:sp>
        <p:nvSpPr>
          <p:cNvPr id="4" name="Subtitle 2"/>
          <p:cNvSpPr>
            <a:spLocks noGrp="1"/>
          </p:cNvSpPr>
          <p:nvPr>
            <p:ph type="subTitle" idx="1"/>
          </p:nvPr>
        </p:nvSpPr>
        <p:spPr>
          <a:xfrm>
            <a:off x="1243710" y="3068406"/>
            <a:ext cx="6624736" cy="1080120"/>
          </a:xfrm>
        </p:spPr>
        <p:txBody>
          <a:bodyPr>
            <a:normAutofit/>
          </a:bodyPr>
          <a:lstStyle/>
          <a:p>
            <a:r>
              <a:rPr lang="en-GB" sz="3600" b="1" dirty="0">
                <a:solidFill>
                  <a:schemeClr val="tx1"/>
                </a:solidFill>
                <a:latin typeface="Arial" panose="020B0604020202020204" pitchFamily="34" charset="0"/>
                <a:cs typeface="Arial" panose="020B0604020202020204" pitchFamily="34" charset="0"/>
              </a:rPr>
              <a:t>Sachith Mettananda</a:t>
            </a:r>
          </a:p>
          <a:p>
            <a:endParaRPr lang="en-GB" sz="3600" b="1" dirty="0">
              <a:solidFill>
                <a:schemeClr val="tx1"/>
              </a:solidFill>
              <a:latin typeface="Arial" panose="020B0604020202020204" pitchFamily="34" charset="0"/>
              <a:cs typeface="Arial" panose="020B0604020202020204" pitchFamily="34" charset="0"/>
            </a:endParaRPr>
          </a:p>
          <a:p>
            <a:endParaRPr lang="en-GB" sz="3600" dirty="0">
              <a:solidFill>
                <a:schemeClr val="tx1"/>
              </a:solidFill>
            </a:endParaRPr>
          </a:p>
        </p:txBody>
      </p:sp>
      <p:sp>
        <p:nvSpPr>
          <p:cNvPr id="7" name="Subtitle 2"/>
          <p:cNvSpPr txBox="1">
            <a:spLocks/>
          </p:cNvSpPr>
          <p:nvPr/>
        </p:nvSpPr>
        <p:spPr>
          <a:xfrm>
            <a:off x="1259632" y="4613252"/>
            <a:ext cx="6624736" cy="108012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2800" b="1" i="1" dirty="0">
                <a:solidFill>
                  <a:schemeClr val="accent2">
                    <a:lumMod val="75000"/>
                  </a:schemeClr>
                </a:solidFill>
                <a:latin typeface="Arial" panose="020B0604020202020204" pitchFamily="34" charset="0"/>
                <a:cs typeface="Arial" panose="020B0604020202020204" pitchFamily="34" charset="0"/>
              </a:rPr>
              <a:t>Department of Paediatrics</a:t>
            </a:r>
            <a:endParaRPr lang="en-GB" sz="2800" b="1" dirty="0">
              <a:solidFill>
                <a:schemeClr val="accent2">
                  <a:lumMod val="75000"/>
                </a:schemeClr>
              </a:solidFill>
              <a:latin typeface="Arial" panose="020B0604020202020204" pitchFamily="34" charset="0"/>
              <a:cs typeface="Arial" panose="020B0604020202020204" pitchFamily="34" charset="0"/>
            </a:endParaRPr>
          </a:p>
          <a:p>
            <a:endParaRPr lang="en-GB" sz="2800" dirty="0">
              <a:solidFill>
                <a:schemeClr val="accent2">
                  <a:lumMod val="75000"/>
                </a:schemeClr>
              </a:solidFill>
            </a:endParaRPr>
          </a:p>
        </p:txBody>
      </p:sp>
      <p:sp>
        <p:nvSpPr>
          <p:cNvPr id="5" name="Subtitle 2"/>
          <p:cNvSpPr txBox="1">
            <a:spLocks/>
          </p:cNvSpPr>
          <p:nvPr/>
        </p:nvSpPr>
        <p:spPr>
          <a:xfrm>
            <a:off x="1600200" y="5810679"/>
            <a:ext cx="5445968" cy="323081"/>
          </a:xfrm>
          <a:prstGeom prst="rect">
            <a:avLst/>
          </a:prstGeom>
        </p:spPr>
        <p:txBody>
          <a:bodyPr vert="horz" lIns="91440" tIns="45720" rIns="91440" bIns="45720" rtlCol="0">
            <a:normAutofit fontScale="62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2800" b="1" dirty="0">
                <a:solidFill>
                  <a:schemeClr val="tx1"/>
                </a:solidFill>
                <a:latin typeface="Arial" panose="020B0604020202020204" pitchFamily="34" charset="0"/>
                <a:cs typeface="Arial" panose="020B0604020202020204" pitchFamily="34" charset="0"/>
              </a:rPr>
              <a:t>2018</a:t>
            </a:r>
          </a:p>
          <a:p>
            <a:endParaRPr lang="en-GB" sz="2800" b="1" dirty="0">
              <a:solidFill>
                <a:schemeClr val="tx1"/>
              </a:solidFill>
              <a:latin typeface="Arial" panose="020B0604020202020204" pitchFamily="34" charset="0"/>
              <a:cs typeface="Arial" panose="020B0604020202020204" pitchFamily="34" charset="0"/>
            </a:endParaRPr>
          </a:p>
          <a:p>
            <a:endParaRPr lang="en-GB" sz="2800" dirty="0">
              <a:solidFill>
                <a:schemeClr val="tx1"/>
              </a:solidFill>
            </a:endParaRPr>
          </a:p>
        </p:txBody>
      </p:sp>
    </p:spTree>
    <p:extLst>
      <p:ext uri="{BB962C8B-B14F-4D97-AF65-F5344CB8AC3E}">
        <p14:creationId xmlns:p14="http://schemas.microsoft.com/office/powerpoint/2010/main" val="42244004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a:t>Etiology</a:t>
            </a:r>
          </a:p>
        </p:txBody>
      </p:sp>
      <p:sp>
        <p:nvSpPr>
          <p:cNvPr id="11267" name="Rectangle 3"/>
          <p:cNvSpPr>
            <a:spLocks noGrp="1" noChangeArrowheads="1"/>
          </p:cNvSpPr>
          <p:nvPr>
            <p:ph type="body" idx="1"/>
          </p:nvPr>
        </p:nvSpPr>
        <p:spPr/>
        <p:txBody>
          <a:bodyPr/>
          <a:lstStyle/>
          <a:p>
            <a:pPr eaLnBrk="1" hangingPunct="1"/>
            <a:r>
              <a:rPr lang="en-US" altLang="en-US"/>
              <a:t>Staph. aureus</a:t>
            </a:r>
          </a:p>
          <a:p>
            <a:pPr eaLnBrk="1" hangingPunct="1"/>
            <a:r>
              <a:rPr lang="en-US" altLang="en-US"/>
              <a:t>H. influenzae type b</a:t>
            </a:r>
          </a:p>
          <a:p>
            <a:pPr eaLnBrk="1" hangingPunct="1"/>
            <a:r>
              <a:rPr lang="en-US" altLang="en-US"/>
              <a:t>Group A streptococcus</a:t>
            </a:r>
          </a:p>
          <a:p>
            <a:pPr eaLnBrk="1" hangingPunct="1"/>
            <a:r>
              <a:rPr lang="en-US" altLang="en-US"/>
              <a:t>Strep. pneumoniae</a:t>
            </a:r>
          </a:p>
          <a:p>
            <a:pPr eaLnBrk="1" hangingPunct="1"/>
            <a:endParaRPr lang="en-US" altLang="en-US"/>
          </a:p>
          <a:p>
            <a:pPr eaLnBrk="1" hangingPunct="1"/>
            <a:r>
              <a:rPr lang="en-US" altLang="en-US"/>
              <a:t>Group B streptococcus </a:t>
            </a:r>
            <a:r>
              <a:rPr lang="en-US" altLang="en-US" sz="2400"/>
              <a:t>(in neonates)</a:t>
            </a:r>
          </a:p>
          <a:p>
            <a:pPr eaLnBrk="1" hangingPunct="1"/>
            <a:r>
              <a:rPr lang="en-US" altLang="en-US"/>
              <a:t>E. coli </a:t>
            </a:r>
            <a:r>
              <a:rPr lang="en-US" altLang="en-US" sz="2400"/>
              <a:t>(in neonates)</a:t>
            </a:r>
          </a:p>
        </p:txBody>
      </p:sp>
    </p:spTree>
    <p:extLst>
      <p:ext uri="{BB962C8B-B14F-4D97-AF65-F5344CB8AC3E}">
        <p14:creationId xmlns:p14="http://schemas.microsoft.com/office/powerpoint/2010/main" val="1527791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a:t>Clinical features</a:t>
            </a:r>
          </a:p>
        </p:txBody>
      </p:sp>
      <p:sp>
        <p:nvSpPr>
          <p:cNvPr id="145411" name="Rectangle 3"/>
          <p:cNvSpPr>
            <a:spLocks noGrp="1" noChangeArrowheads="1"/>
          </p:cNvSpPr>
          <p:nvPr>
            <p:ph type="body" idx="1"/>
          </p:nvPr>
        </p:nvSpPr>
        <p:spPr/>
        <p:txBody>
          <a:bodyPr>
            <a:normAutofit/>
          </a:bodyPr>
          <a:lstStyle/>
          <a:p>
            <a:pPr eaLnBrk="1" hangingPunct="1">
              <a:defRPr/>
            </a:pPr>
            <a:r>
              <a:rPr lang="en-US" dirty="0"/>
              <a:t>Signs of arthritis</a:t>
            </a:r>
          </a:p>
          <a:p>
            <a:pPr lvl="1" eaLnBrk="1" hangingPunct="1">
              <a:defRPr/>
            </a:pPr>
            <a:r>
              <a:rPr lang="en-US" dirty="0"/>
              <a:t>Swelling, Erythema, Warmth, Tenderness, Loss of function</a:t>
            </a:r>
          </a:p>
          <a:p>
            <a:pPr lvl="1" eaLnBrk="1" hangingPunct="1">
              <a:defRPr/>
            </a:pPr>
            <a:r>
              <a:rPr lang="en-US" dirty="0"/>
              <a:t>Usually </a:t>
            </a:r>
            <a:r>
              <a:rPr lang="en-US" dirty="0" err="1"/>
              <a:t>monoarthritis</a:t>
            </a:r>
            <a:r>
              <a:rPr lang="en-US" dirty="0"/>
              <a:t> involving KJ/ HJ/ AJ</a:t>
            </a:r>
          </a:p>
          <a:p>
            <a:pPr lvl="1" eaLnBrk="1" hangingPunct="1">
              <a:defRPr/>
            </a:pPr>
            <a:r>
              <a:rPr lang="en-US" dirty="0"/>
              <a:t>75% lower limb; 25% upper limb</a:t>
            </a:r>
          </a:p>
          <a:p>
            <a:pPr lvl="1" eaLnBrk="1" hangingPunct="1">
              <a:defRPr/>
            </a:pPr>
            <a:r>
              <a:rPr lang="en-US" dirty="0"/>
              <a:t>Small joints – very rarely affected</a:t>
            </a:r>
          </a:p>
          <a:p>
            <a:pPr marL="457200" lvl="1" indent="0" eaLnBrk="1" hangingPunct="1">
              <a:buNone/>
              <a:defRPr/>
            </a:pPr>
            <a:endParaRPr lang="en-US" dirty="0"/>
          </a:p>
          <a:p>
            <a:pPr eaLnBrk="1" hangingPunct="1">
              <a:defRPr/>
            </a:pPr>
            <a:r>
              <a:rPr lang="en-US" dirty="0"/>
              <a:t>Older children – Fever, Pain, Limping</a:t>
            </a:r>
          </a:p>
          <a:p>
            <a:pPr>
              <a:defRPr/>
            </a:pPr>
            <a:r>
              <a:rPr lang="en-US" dirty="0"/>
              <a:t>Neonates – Subtle features, Reduced movement in limb</a:t>
            </a:r>
          </a:p>
          <a:p>
            <a:pPr lvl="1">
              <a:defRPr/>
            </a:pPr>
            <a:endParaRPr lang="en-US" dirty="0"/>
          </a:p>
          <a:p>
            <a:pPr lvl="1">
              <a:defRPr/>
            </a:pPr>
            <a:endParaRPr lang="en-US" dirty="0"/>
          </a:p>
        </p:txBody>
      </p:sp>
    </p:spTree>
    <p:extLst>
      <p:ext uri="{BB962C8B-B14F-4D97-AF65-F5344CB8AC3E}">
        <p14:creationId xmlns:p14="http://schemas.microsoft.com/office/powerpoint/2010/main" val="3504137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a:t>Investigations</a:t>
            </a:r>
          </a:p>
        </p:txBody>
      </p:sp>
      <p:sp>
        <p:nvSpPr>
          <p:cNvPr id="13315" name="Rectangle 3"/>
          <p:cNvSpPr>
            <a:spLocks noGrp="1" noChangeArrowheads="1"/>
          </p:cNvSpPr>
          <p:nvPr>
            <p:ph type="body" idx="1"/>
          </p:nvPr>
        </p:nvSpPr>
        <p:spPr/>
        <p:txBody>
          <a:bodyPr/>
          <a:lstStyle/>
          <a:p>
            <a:pPr eaLnBrk="1" hangingPunct="1"/>
            <a:r>
              <a:rPr lang="en-US" altLang="en-US" dirty="0"/>
              <a:t>FBC – </a:t>
            </a:r>
            <a:r>
              <a:rPr lang="en-US" altLang="en-US" sz="2800" dirty="0"/>
              <a:t>neutrophil leukocytosis</a:t>
            </a:r>
          </a:p>
          <a:p>
            <a:pPr eaLnBrk="1" hangingPunct="1"/>
            <a:r>
              <a:rPr lang="en-US" altLang="en-US" dirty="0"/>
              <a:t>ESR / CRP – </a:t>
            </a:r>
            <a:r>
              <a:rPr lang="en-US" altLang="en-US" sz="2800" dirty="0"/>
              <a:t>raised</a:t>
            </a:r>
          </a:p>
          <a:p>
            <a:pPr eaLnBrk="1" hangingPunct="1"/>
            <a:r>
              <a:rPr lang="en-US" altLang="en-US" dirty="0"/>
              <a:t>Blood culture</a:t>
            </a:r>
          </a:p>
          <a:p>
            <a:pPr eaLnBrk="1" hangingPunct="1"/>
            <a:r>
              <a:rPr lang="en-US" altLang="en-US" dirty="0"/>
              <a:t>Joint aspirate for culture and ABST</a:t>
            </a:r>
          </a:p>
          <a:p>
            <a:pPr eaLnBrk="1" hangingPunct="1"/>
            <a:endParaRPr lang="en-US" altLang="en-US" dirty="0"/>
          </a:p>
          <a:p>
            <a:pPr eaLnBrk="1" hangingPunct="1"/>
            <a:r>
              <a:rPr lang="en-US" altLang="en-US" dirty="0"/>
              <a:t>X-ray – Not very helpful; widening of joint space</a:t>
            </a:r>
          </a:p>
          <a:p>
            <a:pPr eaLnBrk="1" hangingPunct="1"/>
            <a:r>
              <a:rPr lang="en-US" altLang="en-US" dirty="0"/>
              <a:t>US Scan – joint effusion</a:t>
            </a:r>
          </a:p>
          <a:p>
            <a:pPr eaLnBrk="1" hangingPunct="1"/>
            <a:r>
              <a:rPr lang="en-US" altLang="en-US" dirty="0"/>
              <a:t>MRI – helpful to exclude adjacent osteomyelitis</a:t>
            </a:r>
          </a:p>
          <a:p>
            <a:pPr eaLnBrk="1" hangingPunct="1"/>
            <a:endParaRPr lang="en-US" altLang="en-US" dirty="0"/>
          </a:p>
          <a:p>
            <a:pPr eaLnBrk="1" hangingPunct="1"/>
            <a:endParaRPr lang="en-US" altLang="en-US" dirty="0"/>
          </a:p>
        </p:txBody>
      </p:sp>
    </p:spTree>
    <p:extLst>
      <p:ext uri="{BB962C8B-B14F-4D97-AF65-F5344CB8AC3E}">
        <p14:creationId xmlns:p14="http://schemas.microsoft.com/office/powerpoint/2010/main" val="3924222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a:t>Treatment</a:t>
            </a:r>
          </a:p>
        </p:txBody>
      </p:sp>
      <p:sp>
        <p:nvSpPr>
          <p:cNvPr id="147459" name="Rectangle 3"/>
          <p:cNvSpPr>
            <a:spLocks noGrp="1" noChangeArrowheads="1"/>
          </p:cNvSpPr>
          <p:nvPr>
            <p:ph type="body" idx="1"/>
          </p:nvPr>
        </p:nvSpPr>
        <p:spPr/>
        <p:txBody>
          <a:bodyPr/>
          <a:lstStyle/>
          <a:p>
            <a:pPr eaLnBrk="1" hangingPunct="1">
              <a:defRPr/>
            </a:pPr>
            <a:r>
              <a:rPr lang="en-US"/>
              <a:t>Supportive</a:t>
            </a:r>
          </a:p>
          <a:p>
            <a:pPr lvl="1" eaLnBrk="1" hangingPunct="1">
              <a:defRPr/>
            </a:pPr>
            <a:r>
              <a:rPr lang="en-US"/>
              <a:t>Bed rest</a:t>
            </a:r>
          </a:p>
          <a:p>
            <a:pPr lvl="1" eaLnBrk="1" hangingPunct="1">
              <a:defRPr/>
            </a:pPr>
            <a:r>
              <a:rPr lang="en-US"/>
              <a:t>Splint</a:t>
            </a:r>
          </a:p>
          <a:p>
            <a:pPr lvl="1" eaLnBrk="1" hangingPunct="1">
              <a:defRPr/>
            </a:pPr>
            <a:r>
              <a:rPr lang="en-US"/>
              <a:t>Hydration</a:t>
            </a:r>
          </a:p>
          <a:p>
            <a:pPr lvl="1" eaLnBrk="1" hangingPunct="1">
              <a:defRPr/>
            </a:pPr>
            <a:endParaRPr lang="en-US"/>
          </a:p>
          <a:p>
            <a:pPr eaLnBrk="1" hangingPunct="1">
              <a:defRPr/>
            </a:pPr>
            <a:r>
              <a:rPr lang="en-US"/>
              <a:t>Symptomatic </a:t>
            </a:r>
          </a:p>
          <a:p>
            <a:pPr lvl="1" eaLnBrk="1" hangingPunct="1">
              <a:defRPr/>
            </a:pPr>
            <a:r>
              <a:rPr lang="en-US"/>
              <a:t>Analgesics</a:t>
            </a:r>
          </a:p>
          <a:p>
            <a:pPr lvl="1" eaLnBrk="1" hangingPunct="1">
              <a:defRPr/>
            </a:pPr>
            <a:endParaRPr lang="en-US"/>
          </a:p>
        </p:txBody>
      </p:sp>
    </p:spTree>
    <p:extLst>
      <p:ext uri="{BB962C8B-B14F-4D97-AF65-F5344CB8AC3E}">
        <p14:creationId xmlns:p14="http://schemas.microsoft.com/office/powerpoint/2010/main" val="3431009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a:t>Treatment (cont.)</a:t>
            </a:r>
          </a:p>
        </p:txBody>
      </p:sp>
      <p:sp>
        <p:nvSpPr>
          <p:cNvPr id="148483" name="Rectangle 3"/>
          <p:cNvSpPr>
            <a:spLocks noGrp="1" noChangeArrowheads="1"/>
          </p:cNvSpPr>
          <p:nvPr>
            <p:ph type="body" idx="1"/>
          </p:nvPr>
        </p:nvSpPr>
        <p:spPr>
          <a:xfrm>
            <a:off x="323528" y="1340768"/>
            <a:ext cx="8972872" cy="5212432"/>
          </a:xfrm>
        </p:spPr>
        <p:txBody>
          <a:bodyPr>
            <a:normAutofit fontScale="92500" lnSpcReduction="10000"/>
          </a:bodyPr>
          <a:lstStyle/>
          <a:p>
            <a:pPr eaLnBrk="1" hangingPunct="1">
              <a:defRPr/>
            </a:pPr>
            <a:r>
              <a:rPr lang="en-US" dirty="0"/>
              <a:t>Specific</a:t>
            </a:r>
          </a:p>
          <a:p>
            <a:pPr lvl="1" eaLnBrk="1" hangingPunct="1">
              <a:defRPr/>
            </a:pPr>
            <a:r>
              <a:rPr lang="en-US" dirty="0" err="1"/>
              <a:t>Arthrotomy</a:t>
            </a:r>
            <a:endParaRPr lang="en-US" dirty="0"/>
          </a:p>
          <a:p>
            <a:pPr lvl="1" eaLnBrk="1" hangingPunct="1">
              <a:defRPr/>
            </a:pPr>
            <a:r>
              <a:rPr lang="en-US" dirty="0"/>
              <a:t>Antibiotics</a:t>
            </a:r>
          </a:p>
          <a:p>
            <a:pPr lvl="2" eaLnBrk="1" hangingPunct="1">
              <a:defRPr/>
            </a:pPr>
            <a:r>
              <a:rPr lang="en-US" sz="2400" dirty="0"/>
              <a:t>Neonate – </a:t>
            </a:r>
            <a:r>
              <a:rPr lang="en-US" sz="2400" dirty="0" err="1"/>
              <a:t>cefotaxime</a:t>
            </a:r>
            <a:r>
              <a:rPr lang="en-US" sz="2400" dirty="0"/>
              <a:t> + </a:t>
            </a:r>
            <a:r>
              <a:rPr lang="en-US" sz="2400" dirty="0" err="1"/>
              <a:t>flucloxacillin</a:t>
            </a:r>
            <a:endParaRPr lang="en-US" sz="2400" dirty="0"/>
          </a:p>
          <a:p>
            <a:pPr lvl="2" eaLnBrk="1" hangingPunct="1">
              <a:defRPr/>
            </a:pPr>
            <a:r>
              <a:rPr lang="en-US" sz="2400" dirty="0"/>
              <a:t>Children – cefuroxime/</a:t>
            </a:r>
            <a:r>
              <a:rPr lang="en-US" sz="2400" dirty="0" err="1"/>
              <a:t>cefotaxime</a:t>
            </a:r>
            <a:r>
              <a:rPr lang="en-US" sz="2400" dirty="0"/>
              <a:t> </a:t>
            </a:r>
            <a:r>
              <a:rPr lang="en-US" sz="2400" dirty="0">
                <a:cs typeface="Tahoma" pitchFamily="34" charset="0"/>
              </a:rPr>
              <a:t>± </a:t>
            </a:r>
            <a:r>
              <a:rPr lang="en-US" sz="2400" dirty="0" err="1">
                <a:cs typeface="Tahoma" pitchFamily="34" charset="0"/>
              </a:rPr>
              <a:t>flucloxacillin</a:t>
            </a:r>
            <a:r>
              <a:rPr lang="en-US" sz="2400" dirty="0">
                <a:cs typeface="Tahoma" pitchFamily="34" charset="0"/>
              </a:rPr>
              <a:t> </a:t>
            </a:r>
          </a:p>
          <a:p>
            <a:pPr lvl="2" eaLnBrk="1" hangingPunct="1">
              <a:defRPr/>
            </a:pPr>
            <a:endParaRPr lang="en-US" sz="2400" dirty="0">
              <a:cs typeface="Tahoma" pitchFamily="34" charset="0"/>
            </a:endParaRPr>
          </a:p>
          <a:p>
            <a:pPr lvl="2" eaLnBrk="1" hangingPunct="1">
              <a:buFont typeface="Wingdings" panose="05000000000000000000" pitchFamily="2" charset="2"/>
              <a:buNone/>
              <a:defRPr/>
            </a:pPr>
            <a:r>
              <a:rPr lang="en-US" sz="2400" dirty="0"/>
              <a:t>Second line (in CA-MRSA)- Clindamycin/ vancomycin </a:t>
            </a:r>
          </a:p>
          <a:p>
            <a:pPr lvl="2" eaLnBrk="1" hangingPunct="1">
              <a:buFont typeface="Wingdings" panose="05000000000000000000" pitchFamily="2" charset="2"/>
              <a:buNone/>
              <a:defRPr/>
            </a:pPr>
            <a:r>
              <a:rPr lang="en-US" sz="2400" dirty="0"/>
              <a:t>Duration – Depends organism</a:t>
            </a:r>
          </a:p>
          <a:p>
            <a:pPr marL="1433513" lvl="2" eaLnBrk="1" hangingPunct="1">
              <a:buFont typeface="Wingdings" panose="05000000000000000000" pitchFamily="2" charset="2"/>
              <a:buNone/>
              <a:defRPr/>
            </a:pPr>
            <a:r>
              <a:rPr lang="en-US" sz="2400" dirty="0"/>
              <a:t>IV Ab until afebrile for 48-72 hours and clinically improving</a:t>
            </a:r>
          </a:p>
          <a:p>
            <a:pPr marL="1433513" lvl="2" eaLnBrk="1" hangingPunct="1">
              <a:buFont typeface="Wingdings" panose="05000000000000000000" pitchFamily="2" charset="2"/>
              <a:buNone/>
              <a:defRPr/>
            </a:pPr>
            <a:r>
              <a:rPr lang="en-US" sz="2400" dirty="0"/>
              <a:t>Total duration- long; usually weeks</a:t>
            </a:r>
          </a:p>
          <a:p>
            <a:pPr lvl="2" eaLnBrk="1" hangingPunct="1">
              <a:buFont typeface="Wingdings" panose="05000000000000000000" pitchFamily="2" charset="2"/>
              <a:buNone/>
              <a:defRPr/>
            </a:pPr>
            <a:endParaRPr lang="en-US" dirty="0"/>
          </a:p>
          <a:p>
            <a:pPr eaLnBrk="1" hangingPunct="1">
              <a:defRPr/>
            </a:pPr>
            <a:r>
              <a:rPr lang="en-US" dirty="0"/>
              <a:t>Prevention of complications</a:t>
            </a:r>
          </a:p>
          <a:p>
            <a:pPr lvl="1" eaLnBrk="1" hangingPunct="1">
              <a:defRPr/>
            </a:pPr>
            <a:r>
              <a:rPr lang="en-US" dirty="0"/>
              <a:t>physiotherapy</a:t>
            </a:r>
          </a:p>
          <a:p>
            <a:pPr lvl="1" eaLnBrk="1" hangingPunct="1">
              <a:buFont typeface="Wingdings" panose="05000000000000000000" pitchFamily="2" charset="2"/>
              <a:buNone/>
              <a:defRPr/>
            </a:pPr>
            <a:endParaRPr lang="en-US" dirty="0"/>
          </a:p>
        </p:txBody>
      </p:sp>
    </p:spTree>
    <p:extLst>
      <p:ext uri="{BB962C8B-B14F-4D97-AF65-F5344CB8AC3E}">
        <p14:creationId xmlns:p14="http://schemas.microsoft.com/office/powerpoint/2010/main" val="3858310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type="ctrTitle"/>
          </p:nvPr>
        </p:nvSpPr>
        <p:spPr/>
        <p:txBody>
          <a:bodyPr>
            <a:normAutofit fontScale="90000"/>
          </a:bodyPr>
          <a:lstStyle/>
          <a:p>
            <a:pPr eaLnBrk="1" hangingPunct="1"/>
            <a:r>
              <a:rPr lang="en-US" altLang="en-US" sz="5400" b="1" dirty="0">
                <a:solidFill>
                  <a:srgbClr val="000099"/>
                </a:solidFill>
              </a:rPr>
              <a:t>Transient synovitis/</a:t>
            </a:r>
            <a:br>
              <a:rPr lang="en-US" altLang="en-US" sz="5400" b="1" dirty="0">
                <a:solidFill>
                  <a:srgbClr val="000099"/>
                </a:solidFill>
              </a:rPr>
            </a:br>
            <a:r>
              <a:rPr lang="en-US" altLang="en-US" sz="5400" b="1" dirty="0">
                <a:solidFill>
                  <a:srgbClr val="000099"/>
                </a:solidFill>
              </a:rPr>
              <a:t>Toxic synovitis</a:t>
            </a:r>
          </a:p>
        </p:txBody>
      </p:sp>
      <p:sp>
        <p:nvSpPr>
          <p:cNvPr id="16387" name="Rectangle 5"/>
          <p:cNvSpPr>
            <a:spLocks noGrp="1" noChangeArrowheads="1"/>
          </p:cNvSpPr>
          <p:nvPr>
            <p:ph type="subTitle" idx="1"/>
          </p:nvPr>
        </p:nvSpPr>
        <p:spPr/>
        <p:txBody>
          <a:bodyPr/>
          <a:lstStyle/>
          <a:p>
            <a:pPr eaLnBrk="1" hangingPunct="1"/>
            <a:endParaRPr lang="en-US" altLang="en-US"/>
          </a:p>
        </p:txBody>
      </p:sp>
    </p:spTree>
    <p:extLst>
      <p:ext uri="{BB962C8B-B14F-4D97-AF65-F5344CB8AC3E}">
        <p14:creationId xmlns:p14="http://schemas.microsoft.com/office/powerpoint/2010/main" val="254462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endParaRPr lang="en-US" altLang="en-US"/>
          </a:p>
        </p:txBody>
      </p:sp>
      <p:sp>
        <p:nvSpPr>
          <p:cNvPr id="151555" name="Rectangle 3"/>
          <p:cNvSpPr>
            <a:spLocks noGrp="1" noChangeArrowheads="1"/>
          </p:cNvSpPr>
          <p:nvPr>
            <p:ph type="body" idx="1"/>
          </p:nvPr>
        </p:nvSpPr>
        <p:spPr/>
        <p:txBody>
          <a:bodyPr/>
          <a:lstStyle/>
          <a:p>
            <a:pPr eaLnBrk="1" hangingPunct="1">
              <a:defRPr/>
            </a:pPr>
            <a:r>
              <a:rPr lang="en-US" dirty="0"/>
              <a:t>Usually involves the hip joint</a:t>
            </a:r>
          </a:p>
          <a:p>
            <a:pPr eaLnBrk="1" hangingPunct="1">
              <a:defRPr/>
            </a:pPr>
            <a:endParaRPr lang="en-US" dirty="0"/>
          </a:p>
          <a:p>
            <a:pPr eaLnBrk="1" hangingPunct="1">
              <a:defRPr/>
            </a:pPr>
            <a:r>
              <a:rPr lang="en-US" dirty="0"/>
              <a:t>Common between 3 – 8 </a:t>
            </a:r>
            <a:r>
              <a:rPr lang="en-US" dirty="0" err="1"/>
              <a:t>yrs</a:t>
            </a:r>
            <a:endParaRPr lang="en-US" dirty="0"/>
          </a:p>
          <a:p>
            <a:pPr eaLnBrk="1" hangingPunct="1">
              <a:defRPr/>
            </a:pPr>
            <a:endParaRPr lang="en-US" dirty="0"/>
          </a:p>
          <a:p>
            <a:pPr eaLnBrk="1" hangingPunct="1">
              <a:defRPr/>
            </a:pPr>
            <a:r>
              <a:rPr lang="en-US" dirty="0"/>
              <a:t>Cause	- uncertain</a:t>
            </a:r>
          </a:p>
          <a:p>
            <a:pPr lvl="1" eaLnBrk="1" hangingPunct="1">
              <a:buFont typeface="Wingdings" panose="05000000000000000000" pitchFamily="2" charset="2"/>
              <a:buNone/>
              <a:defRPr/>
            </a:pPr>
            <a:r>
              <a:rPr lang="en-US" dirty="0"/>
              <a:t>? Viral infection</a:t>
            </a:r>
          </a:p>
          <a:p>
            <a:pPr lvl="1" eaLnBrk="1" hangingPunct="1">
              <a:buFont typeface="Wingdings" panose="05000000000000000000" pitchFamily="2" charset="2"/>
              <a:buNone/>
              <a:defRPr/>
            </a:pPr>
            <a:r>
              <a:rPr lang="en-US" dirty="0"/>
              <a:t>? Allergic hypersensitivity</a:t>
            </a:r>
          </a:p>
        </p:txBody>
      </p:sp>
    </p:spTree>
    <p:extLst>
      <p:ext uri="{BB962C8B-B14F-4D97-AF65-F5344CB8AC3E}">
        <p14:creationId xmlns:p14="http://schemas.microsoft.com/office/powerpoint/2010/main" val="3533029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a:t>Clinical features</a:t>
            </a:r>
          </a:p>
        </p:txBody>
      </p:sp>
      <p:sp>
        <p:nvSpPr>
          <p:cNvPr id="18435" name="Rectangle 3"/>
          <p:cNvSpPr>
            <a:spLocks noGrp="1" noChangeArrowheads="1"/>
          </p:cNvSpPr>
          <p:nvPr>
            <p:ph type="body" idx="1"/>
          </p:nvPr>
        </p:nvSpPr>
        <p:spPr/>
        <p:txBody>
          <a:bodyPr/>
          <a:lstStyle/>
          <a:p>
            <a:pPr eaLnBrk="1" hangingPunct="1"/>
            <a:r>
              <a:rPr lang="en-US" altLang="en-US" dirty="0"/>
              <a:t>Preceding URTI (7-14 before the onset of symptoms) – in a majority</a:t>
            </a:r>
          </a:p>
          <a:p>
            <a:pPr eaLnBrk="1" hangingPunct="1"/>
            <a:r>
              <a:rPr lang="en-US" altLang="en-US" dirty="0"/>
              <a:t>Pain – </a:t>
            </a:r>
            <a:r>
              <a:rPr lang="en-US" altLang="en-US" sz="2800" dirty="0"/>
              <a:t>groin / thigh / knee</a:t>
            </a:r>
          </a:p>
          <a:p>
            <a:pPr eaLnBrk="1" hangingPunct="1"/>
            <a:endParaRPr lang="en-US" altLang="en-US" sz="2800" dirty="0"/>
          </a:p>
          <a:p>
            <a:pPr eaLnBrk="1" hangingPunct="1"/>
            <a:r>
              <a:rPr lang="en-US" altLang="en-US" dirty="0"/>
              <a:t>Can bear weight (usually)</a:t>
            </a:r>
          </a:p>
          <a:p>
            <a:pPr eaLnBrk="1" hangingPunct="1"/>
            <a:r>
              <a:rPr lang="en-US" altLang="en-US" dirty="0"/>
              <a:t>Antalgic limp</a:t>
            </a:r>
          </a:p>
          <a:p>
            <a:pPr eaLnBrk="1" hangingPunct="1"/>
            <a:r>
              <a:rPr lang="en-US" altLang="en-US" dirty="0"/>
              <a:t>Low grade fever</a:t>
            </a:r>
          </a:p>
          <a:p>
            <a:pPr eaLnBrk="1" hangingPunct="1"/>
            <a:r>
              <a:rPr lang="en-US" altLang="en-US" dirty="0"/>
              <a:t>ROM – </a:t>
            </a:r>
            <a:r>
              <a:rPr lang="en-US" altLang="en-US" sz="2800" dirty="0"/>
              <a:t>no marked reduction</a:t>
            </a:r>
          </a:p>
        </p:txBody>
      </p:sp>
    </p:spTree>
    <p:extLst>
      <p:ext uri="{BB962C8B-B14F-4D97-AF65-F5344CB8AC3E}">
        <p14:creationId xmlns:p14="http://schemas.microsoft.com/office/powerpoint/2010/main" val="42195169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a:t>Investigations</a:t>
            </a:r>
          </a:p>
        </p:txBody>
      </p:sp>
      <p:sp>
        <p:nvSpPr>
          <p:cNvPr id="19459" name="Rectangle 3"/>
          <p:cNvSpPr>
            <a:spLocks noGrp="1" noChangeArrowheads="1"/>
          </p:cNvSpPr>
          <p:nvPr>
            <p:ph type="body" idx="1"/>
          </p:nvPr>
        </p:nvSpPr>
        <p:spPr/>
        <p:txBody>
          <a:bodyPr>
            <a:normAutofit/>
          </a:bodyPr>
          <a:lstStyle/>
          <a:p>
            <a:pPr eaLnBrk="1" hangingPunct="1"/>
            <a:r>
              <a:rPr lang="en-US" altLang="en-US" dirty="0"/>
              <a:t>ESR – normal / slight elevation</a:t>
            </a:r>
          </a:p>
          <a:p>
            <a:pPr eaLnBrk="1" hangingPunct="1"/>
            <a:r>
              <a:rPr lang="en-US" altLang="en-US" dirty="0"/>
              <a:t>CRP/FBC –Normal</a:t>
            </a:r>
          </a:p>
          <a:p>
            <a:pPr eaLnBrk="1" hangingPunct="1"/>
            <a:r>
              <a:rPr lang="en-US" altLang="en-US" dirty="0"/>
              <a:t>X ray </a:t>
            </a:r>
          </a:p>
          <a:p>
            <a:pPr lvl="1"/>
            <a:r>
              <a:rPr lang="en-US" altLang="en-US" dirty="0"/>
              <a:t>B/L Hip joints AP - Normal</a:t>
            </a:r>
          </a:p>
          <a:p>
            <a:pPr lvl="1"/>
            <a:r>
              <a:rPr lang="en-US" altLang="en-US" dirty="0"/>
              <a:t>Frog leg lateral  - Normal</a:t>
            </a:r>
          </a:p>
          <a:p>
            <a:pPr marL="457200" lvl="1" indent="0">
              <a:buNone/>
            </a:pPr>
            <a:r>
              <a:rPr lang="en-US" altLang="en-US" dirty="0"/>
              <a:t> </a:t>
            </a:r>
          </a:p>
          <a:p>
            <a:pPr eaLnBrk="1" hangingPunct="1"/>
            <a:r>
              <a:rPr lang="en-US" altLang="en-US" dirty="0"/>
              <a:t>US hip – joint effusion</a:t>
            </a:r>
          </a:p>
          <a:p>
            <a:pPr eaLnBrk="1" hangingPunct="1"/>
            <a:endParaRPr lang="en-US" altLang="en-US" dirty="0"/>
          </a:p>
          <a:p>
            <a:pPr eaLnBrk="1" hangingPunct="1"/>
            <a:r>
              <a:rPr lang="en-US" altLang="en-US" dirty="0"/>
              <a:t>Other investigations usually normal</a:t>
            </a:r>
          </a:p>
          <a:p>
            <a:pPr eaLnBrk="1" hangingPunct="1"/>
            <a:endParaRPr lang="en-US" altLang="en-US" dirty="0"/>
          </a:p>
        </p:txBody>
      </p:sp>
    </p:spTree>
    <p:extLst>
      <p:ext uri="{BB962C8B-B14F-4D97-AF65-F5344CB8AC3E}">
        <p14:creationId xmlns:p14="http://schemas.microsoft.com/office/powerpoint/2010/main" val="31922332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en-US"/>
              <a:t>Treatment</a:t>
            </a:r>
          </a:p>
        </p:txBody>
      </p:sp>
      <p:sp>
        <p:nvSpPr>
          <p:cNvPr id="154627" name="Rectangle 3"/>
          <p:cNvSpPr>
            <a:spLocks noGrp="1" noChangeArrowheads="1"/>
          </p:cNvSpPr>
          <p:nvPr>
            <p:ph type="body" idx="1"/>
          </p:nvPr>
        </p:nvSpPr>
        <p:spPr/>
        <p:txBody>
          <a:bodyPr/>
          <a:lstStyle/>
          <a:p>
            <a:pPr eaLnBrk="1" hangingPunct="1">
              <a:defRPr/>
            </a:pPr>
            <a:r>
              <a:rPr lang="en-US" dirty="0"/>
              <a:t>Treatment </a:t>
            </a:r>
            <a:r>
              <a:rPr lang="en-US"/>
              <a:t>is Conservative</a:t>
            </a:r>
            <a:endParaRPr lang="en-US" dirty="0"/>
          </a:p>
          <a:p>
            <a:pPr lvl="1" eaLnBrk="1" hangingPunct="1">
              <a:defRPr/>
            </a:pPr>
            <a:r>
              <a:rPr lang="en-US" dirty="0"/>
              <a:t>Bed rest until pain resolves</a:t>
            </a:r>
          </a:p>
          <a:p>
            <a:pPr lvl="1" eaLnBrk="1" hangingPunct="1">
              <a:defRPr/>
            </a:pPr>
            <a:r>
              <a:rPr lang="en-US" dirty="0"/>
              <a:t>Analgesics – Paracetamol /NSAIDS</a:t>
            </a:r>
          </a:p>
          <a:p>
            <a:pPr lvl="1" eaLnBrk="1" hangingPunct="1">
              <a:defRPr/>
            </a:pPr>
            <a:endParaRPr lang="en-US" dirty="0"/>
          </a:p>
          <a:p>
            <a:pPr>
              <a:defRPr/>
            </a:pPr>
            <a:r>
              <a:rPr lang="en-US" dirty="0"/>
              <a:t>Prognosis</a:t>
            </a:r>
          </a:p>
          <a:p>
            <a:pPr lvl="1">
              <a:defRPr/>
            </a:pPr>
            <a:r>
              <a:rPr lang="en-US" dirty="0"/>
              <a:t>Most recover within 3-6 weeks</a:t>
            </a:r>
          </a:p>
        </p:txBody>
      </p:sp>
    </p:spTree>
    <p:extLst>
      <p:ext uri="{BB962C8B-B14F-4D97-AF65-F5344CB8AC3E}">
        <p14:creationId xmlns:p14="http://schemas.microsoft.com/office/powerpoint/2010/main" val="2655498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en-US" dirty="0"/>
              <a:t>Development of gait</a:t>
            </a:r>
          </a:p>
        </p:txBody>
      </p:sp>
      <p:sp>
        <p:nvSpPr>
          <p:cNvPr id="4099" name="Rectangle 3"/>
          <p:cNvSpPr>
            <a:spLocks noGrp="1" noChangeArrowheads="1"/>
          </p:cNvSpPr>
          <p:nvPr>
            <p:ph type="body" idx="1"/>
          </p:nvPr>
        </p:nvSpPr>
        <p:spPr>
          <a:xfrm>
            <a:off x="457200" y="1447800"/>
            <a:ext cx="8686800" cy="4530725"/>
          </a:xfrm>
        </p:spPr>
        <p:txBody>
          <a:bodyPr/>
          <a:lstStyle/>
          <a:p>
            <a:pPr eaLnBrk="1" hangingPunct="1">
              <a:lnSpc>
                <a:spcPct val="90000"/>
              </a:lnSpc>
              <a:buFont typeface="Wingdings" panose="05000000000000000000" pitchFamily="2" charset="2"/>
              <a:buNone/>
            </a:pPr>
            <a:r>
              <a:rPr lang="en-US" altLang="en-US" dirty="0"/>
              <a:t>&lt; 2 </a:t>
            </a:r>
            <a:r>
              <a:rPr lang="en-US" altLang="en-US" dirty="0" err="1"/>
              <a:t>yrs</a:t>
            </a:r>
            <a:r>
              <a:rPr lang="en-US" altLang="en-US" dirty="0"/>
              <a:t> 	- wide based, rapid short steps</a:t>
            </a:r>
          </a:p>
          <a:p>
            <a:pPr eaLnBrk="1" hangingPunct="1">
              <a:lnSpc>
                <a:spcPct val="90000"/>
              </a:lnSpc>
              <a:buFont typeface="Wingdings" panose="05000000000000000000" pitchFamily="2" charset="2"/>
              <a:buNone/>
            </a:pPr>
            <a:endParaRPr lang="en-US" altLang="en-US" dirty="0"/>
          </a:p>
          <a:p>
            <a:pPr eaLnBrk="1" hangingPunct="1">
              <a:lnSpc>
                <a:spcPct val="90000"/>
              </a:lnSpc>
              <a:buFont typeface="Wingdings" panose="05000000000000000000" pitchFamily="2" charset="2"/>
              <a:buNone/>
            </a:pPr>
            <a:r>
              <a:rPr lang="en-US" altLang="en-US" dirty="0"/>
              <a:t>2 </a:t>
            </a:r>
            <a:r>
              <a:rPr lang="en-US" altLang="en-US" dirty="0" err="1"/>
              <a:t>yrs</a:t>
            </a:r>
            <a:r>
              <a:rPr lang="en-US" altLang="en-US" dirty="0"/>
              <a:t>		- increased velocity &amp; step length</a:t>
            </a:r>
          </a:p>
          <a:p>
            <a:pPr eaLnBrk="1" hangingPunct="1">
              <a:lnSpc>
                <a:spcPct val="90000"/>
              </a:lnSpc>
              <a:buFont typeface="Wingdings" panose="05000000000000000000" pitchFamily="2" charset="2"/>
              <a:buNone/>
            </a:pPr>
            <a:endParaRPr lang="en-US" altLang="en-US" dirty="0"/>
          </a:p>
          <a:p>
            <a:pPr eaLnBrk="1" hangingPunct="1">
              <a:lnSpc>
                <a:spcPct val="90000"/>
              </a:lnSpc>
              <a:buFont typeface="Wingdings" panose="05000000000000000000" pitchFamily="2" charset="2"/>
              <a:buNone/>
            </a:pPr>
            <a:r>
              <a:rPr lang="en-US" altLang="en-US" dirty="0"/>
              <a:t>3 </a:t>
            </a:r>
            <a:r>
              <a:rPr lang="en-US" altLang="en-US" dirty="0" err="1"/>
              <a:t>yrs</a:t>
            </a:r>
            <a:r>
              <a:rPr lang="en-US" altLang="en-US" dirty="0"/>
              <a:t>		- most similar to adult gait</a:t>
            </a:r>
          </a:p>
          <a:p>
            <a:pPr eaLnBrk="1" hangingPunct="1">
              <a:lnSpc>
                <a:spcPct val="90000"/>
              </a:lnSpc>
              <a:buFont typeface="Wingdings" panose="05000000000000000000" pitchFamily="2" charset="2"/>
              <a:buNone/>
            </a:pPr>
            <a:endParaRPr lang="en-US" altLang="en-US" dirty="0"/>
          </a:p>
          <a:p>
            <a:pPr eaLnBrk="1" hangingPunct="1">
              <a:lnSpc>
                <a:spcPct val="90000"/>
              </a:lnSpc>
              <a:buFont typeface="Wingdings" panose="05000000000000000000" pitchFamily="2" charset="2"/>
              <a:buNone/>
            </a:pPr>
            <a:r>
              <a:rPr lang="en-US" altLang="en-US" dirty="0"/>
              <a:t>7 </a:t>
            </a:r>
            <a:r>
              <a:rPr lang="en-US" altLang="en-US" dirty="0" err="1"/>
              <a:t>yrs</a:t>
            </a:r>
            <a:r>
              <a:rPr lang="en-US" altLang="en-US" dirty="0"/>
              <a:t>		- adult gait</a:t>
            </a:r>
          </a:p>
        </p:txBody>
      </p:sp>
    </p:spTree>
    <p:extLst>
      <p:ext uri="{BB962C8B-B14F-4D97-AF65-F5344CB8AC3E}">
        <p14:creationId xmlns:p14="http://schemas.microsoft.com/office/powerpoint/2010/main" val="41915329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ctrTitle"/>
          </p:nvPr>
        </p:nvSpPr>
        <p:spPr/>
        <p:txBody>
          <a:bodyPr>
            <a:normAutofit fontScale="90000"/>
          </a:bodyPr>
          <a:lstStyle/>
          <a:p>
            <a:r>
              <a:rPr lang="en-US" altLang="en-US" b="1" dirty="0" err="1">
                <a:solidFill>
                  <a:srgbClr val="000099"/>
                </a:solidFill>
                <a:latin typeface="Arial" panose="020B0604020202020204" pitchFamily="34" charset="0"/>
                <a:cs typeface="Arial" panose="020B0604020202020204" pitchFamily="34" charset="0"/>
              </a:rPr>
              <a:t>Perthes</a:t>
            </a:r>
            <a:r>
              <a:rPr lang="en-US" altLang="en-US" b="1" dirty="0">
                <a:solidFill>
                  <a:srgbClr val="000099"/>
                </a:solidFill>
                <a:latin typeface="Arial" panose="020B0604020202020204" pitchFamily="34" charset="0"/>
                <a:cs typeface="Arial" panose="020B0604020202020204" pitchFamily="34" charset="0"/>
              </a:rPr>
              <a:t> disease</a:t>
            </a:r>
            <a:br>
              <a:rPr lang="en-US" altLang="en-US" b="1" dirty="0">
                <a:solidFill>
                  <a:srgbClr val="000099"/>
                </a:solidFill>
                <a:latin typeface="Arial" panose="020B0604020202020204" pitchFamily="34" charset="0"/>
                <a:cs typeface="Arial" panose="020B0604020202020204" pitchFamily="34" charset="0"/>
              </a:rPr>
            </a:br>
            <a:r>
              <a:rPr lang="en-US" altLang="en-US" b="1" dirty="0">
                <a:solidFill>
                  <a:srgbClr val="000099"/>
                </a:solidFill>
                <a:latin typeface="Arial" panose="020B0604020202020204" pitchFamily="34" charset="0"/>
                <a:cs typeface="Arial" panose="020B0604020202020204" pitchFamily="34" charset="0"/>
              </a:rPr>
              <a:t>(</a:t>
            </a:r>
            <a:r>
              <a:rPr lang="en-US" b="1" dirty="0">
                <a:solidFill>
                  <a:srgbClr val="000099"/>
                </a:solidFill>
                <a:latin typeface="Arial" panose="020B0604020202020204" pitchFamily="34" charset="0"/>
                <a:cs typeface="Arial" panose="020B0604020202020204" pitchFamily="34" charset="0"/>
              </a:rPr>
              <a:t>Legg-</a:t>
            </a:r>
            <a:r>
              <a:rPr lang="en-US" b="1" dirty="0" err="1">
                <a:solidFill>
                  <a:srgbClr val="000099"/>
                </a:solidFill>
                <a:latin typeface="Arial" panose="020B0604020202020204" pitchFamily="34" charset="0"/>
                <a:cs typeface="Arial" panose="020B0604020202020204" pitchFamily="34" charset="0"/>
              </a:rPr>
              <a:t>Calvé</a:t>
            </a:r>
            <a:r>
              <a:rPr lang="en-US" b="1" dirty="0">
                <a:solidFill>
                  <a:srgbClr val="000099"/>
                </a:solidFill>
                <a:latin typeface="Arial" panose="020B0604020202020204" pitchFamily="34" charset="0"/>
                <a:cs typeface="Arial" panose="020B0604020202020204" pitchFamily="34" charset="0"/>
              </a:rPr>
              <a:t>-</a:t>
            </a:r>
            <a:r>
              <a:rPr lang="en-US" b="1" dirty="0" err="1">
                <a:solidFill>
                  <a:srgbClr val="000099"/>
                </a:solidFill>
                <a:latin typeface="Arial" panose="020B0604020202020204" pitchFamily="34" charset="0"/>
                <a:cs typeface="Arial" panose="020B0604020202020204" pitchFamily="34" charset="0"/>
              </a:rPr>
              <a:t>Perthes</a:t>
            </a:r>
            <a:r>
              <a:rPr lang="en-US" b="1" dirty="0">
                <a:solidFill>
                  <a:srgbClr val="000099"/>
                </a:solidFill>
                <a:latin typeface="Arial" panose="020B0604020202020204" pitchFamily="34" charset="0"/>
                <a:cs typeface="Arial" panose="020B0604020202020204" pitchFamily="34" charset="0"/>
              </a:rPr>
              <a:t> disease)</a:t>
            </a:r>
            <a:endParaRPr lang="en-US" altLang="en-US" b="1" dirty="0">
              <a:solidFill>
                <a:srgbClr val="000099"/>
              </a:solidFill>
              <a:latin typeface="Arial" panose="020B0604020202020204" pitchFamily="34" charset="0"/>
              <a:cs typeface="Arial" panose="020B0604020202020204" pitchFamily="34" charset="0"/>
            </a:endParaRPr>
          </a:p>
        </p:txBody>
      </p:sp>
      <p:sp>
        <p:nvSpPr>
          <p:cNvPr id="21507" name="Rectangle 5"/>
          <p:cNvSpPr>
            <a:spLocks noGrp="1" noChangeArrowheads="1"/>
          </p:cNvSpPr>
          <p:nvPr>
            <p:ph type="subTitle" idx="1"/>
          </p:nvPr>
        </p:nvSpPr>
        <p:spPr/>
        <p:txBody>
          <a:bodyPr/>
          <a:lstStyle/>
          <a:p>
            <a:pPr eaLnBrk="1" hangingPunct="1"/>
            <a:endParaRPr lang="en-US" altLang="en-US"/>
          </a:p>
        </p:txBody>
      </p:sp>
    </p:spTree>
    <p:extLst>
      <p:ext uri="{BB962C8B-B14F-4D97-AF65-F5344CB8AC3E}">
        <p14:creationId xmlns:p14="http://schemas.microsoft.com/office/powerpoint/2010/main" val="1443296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endParaRPr lang="en-US" altLang="en-US"/>
          </a:p>
        </p:txBody>
      </p:sp>
      <p:sp>
        <p:nvSpPr>
          <p:cNvPr id="22531" name="Rectangle 3"/>
          <p:cNvSpPr>
            <a:spLocks noGrp="1" noChangeArrowheads="1"/>
          </p:cNvSpPr>
          <p:nvPr>
            <p:ph type="body" idx="1"/>
          </p:nvPr>
        </p:nvSpPr>
        <p:spPr/>
        <p:txBody>
          <a:bodyPr/>
          <a:lstStyle/>
          <a:p>
            <a:pPr eaLnBrk="1" hangingPunct="1"/>
            <a:r>
              <a:rPr lang="en-US" altLang="en-US" dirty="0"/>
              <a:t>Idiopathic avascular necrosis of the capital femoral epiphysis – due to interrupted blood supply</a:t>
            </a:r>
          </a:p>
          <a:p>
            <a:pPr eaLnBrk="1" hangingPunct="1"/>
            <a:r>
              <a:rPr lang="en-US" altLang="en-US" dirty="0"/>
              <a:t>Cause  - unknown</a:t>
            </a:r>
          </a:p>
          <a:p>
            <a:pPr eaLnBrk="1" hangingPunct="1"/>
            <a:endParaRPr lang="en-US" altLang="en-US" dirty="0"/>
          </a:p>
          <a:p>
            <a:pPr eaLnBrk="1" hangingPunct="1"/>
            <a:r>
              <a:rPr lang="en-US" altLang="en-US" dirty="0"/>
              <a:t>M:F = 4-5 : 1</a:t>
            </a:r>
          </a:p>
          <a:p>
            <a:pPr eaLnBrk="1" hangingPunct="1"/>
            <a:r>
              <a:rPr lang="en-US" altLang="en-US" dirty="0"/>
              <a:t>Age of onset 2-12 years (Peak 4-8 years)</a:t>
            </a:r>
          </a:p>
          <a:p>
            <a:pPr eaLnBrk="1" hangingPunct="1"/>
            <a:r>
              <a:rPr lang="en-US" altLang="en-US" dirty="0"/>
              <a:t>Bilateral in 10%</a:t>
            </a:r>
          </a:p>
          <a:p>
            <a:pPr eaLnBrk="1" hangingPunct="1"/>
            <a:r>
              <a:rPr lang="en-US" altLang="en-US" dirty="0"/>
              <a:t>Incidence in whites &gt; </a:t>
            </a:r>
            <a:r>
              <a:rPr lang="en-US" altLang="en-US" dirty="0" err="1"/>
              <a:t>asians</a:t>
            </a:r>
            <a:endParaRPr lang="en-US" altLang="en-US" dirty="0"/>
          </a:p>
        </p:txBody>
      </p:sp>
    </p:spTree>
    <p:extLst>
      <p:ext uri="{BB962C8B-B14F-4D97-AF65-F5344CB8AC3E}">
        <p14:creationId xmlns:p14="http://schemas.microsoft.com/office/powerpoint/2010/main" val="10430389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Pathogenesis</a:t>
            </a:r>
          </a:p>
        </p:txBody>
      </p:sp>
      <p:sp>
        <p:nvSpPr>
          <p:cNvPr id="3" name="Content Placeholder 2"/>
          <p:cNvSpPr>
            <a:spLocks noGrp="1"/>
          </p:cNvSpPr>
          <p:nvPr>
            <p:ph idx="1"/>
          </p:nvPr>
        </p:nvSpPr>
        <p:spPr/>
        <p:txBody>
          <a:bodyPr>
            <a:normAutofit fontScale="92500"/>
          </a:bodyPr>
          <a:lstStyle/>
          <a:p>
            <a:r>
              <a:rPr lang="en-US" dirty="0"/>
              <a:t>4 stages</a:t>
            </a:r>
          </a:p>
          <a:p>
            <a:r>
              <a:rPr lang="en-US" dirty="0"/>
              <a:t>Initial stage (6 months) - synovitis, joint irritability, and early necrosis - </a:t>
            </a:r>
            <a:r>
              <a:rPr lang="en-US" dirty="0" err="1"/>
              <a:t>osteoclastic</a:t>
            </a:r>
            <a:r>
              <a:rPr lang="en-US" dirty="0"/>
              <a:t>-mediated resorption of the necrotic segment - necrotic bone is replaced by </a:t>
            </a:r>
            <a:r>
              <a:rPr lang="en-US" dirty="0" err="1"/>
              <a:t>fibrovascular</a:t>
            </a:r>
            <a:r>
              <a:rPr lang="en-US" dirty="0"/>
              <a:t> tissue</a:t>
            </a:r>
          </a:p>
          <a:p>
            <a:r>
              <a:rPr lang="en-US" dirty="0"/>
              <a:t>Fragmentation stage (8 months) – collapse of femoral epiphysis which begins to extrude from the acetabulum</a:t>
            </a:r>
          </a:p>
          <a:p>
            <a:r>
              <a:rPr lang="en-US" dirty="0"/>
              <a:t>Healing stage (4 years) - </a:t>
            </a:r>
            <a:r>
              <a:rPr lang="en-US" dirty="0" err="1"/>
              <a:t>Reossification</a:t>
            </a:r>
            <a:r>
              <a:rPr lang="en-US" dirty="0"/>
              <a:t> begins centrally and expands in all directions.</a:t>
            </a:r>
          </a:p>
          <a:p>
            <a:r>
              <a:rPr lang="en-US" dirty="0"/>
              <a:t>Residual stage (until skeletal maturity) - after the entire head has </a:t>
            </a:r>
            <a:r>
              <a:rPr lang="en-US" dirty="0" err="1"/>
              <a:t>reossified</a:t>
            </a:r>
            <a:r>
              <a:rPr lang="en-US" dirty="0"/>
              <a:t>. Remodeling of the femoral </a:t>
            </a:r>
            <a:r>
              <a:rPr lang="en-US"/>
              <a:t>head </a:t>
            </a:r>
            <a:endParaRPr lang="en-US" dirty="0"/>
          </a:p>
        </p:txBody>
      </p:sp>
    </p:spTree>
    <p:extLst>
      <p:ext uri="{BB962C8B-B14F-4D97-AF65-F5344CB8AC3E}">
        <p14:creationId xmlns:p14="http://schemas.microsoft.com/office/powerpoint/2010/main" val="17883317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descr="Figure 1: The stages of evolution of Perthes' disease. The early part of the disease is from the onset till Stage IIa (early fragmentation stage). The late part of the disease is from Stage IIb to Stage IIIb. Intervention aimed at preventing femoral head deformation is only feasible during the early part of the dise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6934" y="-23884"/>
            <a:ext cx="5164466" cy="6961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4008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en-US"/>
              <a:t>Clinical features</a:t>
            </a:r>
          </a:p>
        </p:txBody>
      </p:sp>
      <p:sp>
        <p:nvSpPr>
          <p:cNvPr id="23555" name="Rectangle 3"/>
          <p:cNvSpPr>
            <a:spLocks noGrp="1" noChangeArrowheads="1"/>
          </p:cNvSpPr>
          <p:nvPr>
            <p:ph type="body" idx="1"/>
          </p:nvPr>
        </p:nvSpPr>
        <p:spPr/>
        <p:txBody>
          <a:bodyPr/>
          <a:lstStyle/>
          <a:p>
            <a:pPr eaLnBrk="1" hangingPunct="1"/>
            <a:r>
              <a:rPr lang="en-US" altLang="en-US"/>
              <a:t>Mild intermittent pain in anterior thigh</a:t>
            </a:r>
          </a:p>
          <a:p>
            <a:pPr eaLnBrk="1" hangingPunct="1"/>
            <a:r>
              <a:rPr lang="en-US" altLang="en-US"/>
              <a:t>Limp – painless / painful</a:t>
            </a:r>
          </a:p>
          <a:p>
            <a:pPr eaLnBrk="1" hangingPunct="1"/>
            <a:r>
              <a:rPr lang="en-US" altLang="en-US"/>
              <a:t>ROM – reduced (sp. Internal rotation / abduction)</a:t>
            </a:r>
          </a:p>
          <a:p>
            <a:pPr eaLnBrk="1" hangingPunct="1"/>
            <a:r>
              <a:rPr lang="en-US" altLang="en-US"/>
              <a:t>Atrophy of thigh muscles</a:t>
            </a:r>
          </a:p>
        </p:txBody>
      </p:sp>
    </p:spTree>
    <p:extLst>
      <p:ext uri="{BB962C8B-B14F-4D97-AF65-F5344CB8AC3E}">
        <p14:creationId xmlns:p14="http://schemas.microsoft.com/office/powerpoint/2010/main" val="21886166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a:t>Investigations</a:t>
            </a:r>
          </a:p>
        </p:txBody>
      </p:sp>
      <p:sp>
        <p:nvSpPr>
          <p:cNvPr id="159747" name="Rectangle 3"/>
          <p:cNvSpPr>
            <a:spLocks noGrp="1" noChangeArrowheads="1"/>
          </p:cNvSpPr>
          <p:nvPr>
            <p:ph type="body" idx="1"/>
          </p:nvPr>
        </p:nvSpPr>
        <p:spPr/>
        <p:txBody>
          <a:bodyPr/>
          <a:lstStyle/>
          <a:p>
            <a:pPr eaLnBrk="1" hangingPunct="1">
              <a:defRPr/>
            </a:pPr>
            <a:r>
              <a:rPr lang="en-US"/>
              <a:t>X-ray pelvis AP &amp; frog leg lateral view</a:t>
            </a:r>
          </a:p>
          <a:p>
            <a:pPr lvl="1" eaLnBrk="1" hangingPunct="1">
              <a:defRPr/>
            </a:pPr>
            <a:r>
              <a:rPr lang="en-US"/>
              <a:t>Cessation of CFE growth</a:t>
            </a:r>
          </a:p>
          <a:p>
            <a:pPr lvl="1" eaLnBrk="1" hangingPunct="1">
              <a:defRPr/>
            </a:pPr>
            <a:r>
              <a:rPr lang="en-US"/>
              <a:t>Subchondral fractures</a:t>
            </a:r>
          </a:p>
          <a:p>
            <a:pPr lvl="1" eaLnBrk="1" hangingPunct="1">
              <a:defRPr/>
            </a:pPr>
            <a:r>
              <a:rPr lang="en-US"/>
              <a:t>Bone resorption (fragmentation)</a:t>
            </a:r>
          </a:p>
          <a:p>
            <a:pPr lvl="1" eaLnBrk="1" hangingPunct="1">
              <a:defRPr/>
            </a:pPr>
            <a:r>
              <a:rPr lang="en-US"/>
              <a:t>Reossification</a:t>
            </a:r>
          </a:p>
          <a:p>
            <a:pPr lvl="1" eaLnBrk="1" hangingPunct="1">
              <a:defRPr/>
            </a:pPr>
            <a:r>
              <a:rPr lang="en-US"/>
              <a:t>Healed / residual stage</a:t>
            </a:r>
          </a:p>
        </p:txBody>
      </p:sp>
    </p:spTree>
    <p:extLst>
      <p:ext uri="{BB962C8B-B14F-4D97-AF65-F5344CB8AC3E}">
        <p14:creationId xmlns:p14="http://schemas.microsoft.com/office/powerpoint/2010/main" val="39903356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Grp="1" noChangeArrowheads="1"/>
          </p:cNvSpPr>
          <p:nvPr>
            <p:ph type="title"/>
          </p:nvPr>
        </p:nvSpPr>
        <p:spPr/>
        <p:txBody>
          <a:bodyPr/>
          <a:lstStyle/>
          <a:p>
            <a:pPr eaLnBrk="1" hangingPunct="1"/>
            <a:endParaRPr lang="en-US" altLang="en-US"/>
          </a:p>
        </p:txBody>
      </p:sp>
      <p:pic>
        <p:nvPicPr>
          <p:cNvPr id="25603" name="Picture 3" descr="E:\SACHITH\Departmental work\Lectures\Rhumat\Pictures\Perth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850" y="304800"/>
            <a:ext cx="7572375" cy="632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29887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en-US"/>
              <a:t>Complications</a:t>
            </a:r>
          </a:p>
        </p:txBody>
      </p:sp>
      <p:sp>
        <p:nvSpPr>
          <p:cNvPr id="160771" name="Rectangle 3"/>
          <p:cNvSpPr>
            <a:spLocks noGrp="1" noChangeArrowheads="1"/>
          </p:cNvSpPr>
          <p:nvPr>
            <p:ph type="body" idx="1"/>
          </p:nvPr>
        </p:nvSpPr>
        <p:spPr/>
        <p:txBody>
          <a:bodyPr>
            <a:normAutofit lnSpcReduction="10000"/>
          </a:bodyPr>
          <a:lstStyle/>
          <a:p>
            <a:pPr eaLnBrk="1" hangingPunct="1">
              <a:defRPr/>
            </a:pPr>
            <a:r>
              <a:rPr lang="en-US" dirty="0"/>
              <a:t>Osteoarthritis</a:t>
            </a:r>
          </a:p>
          <a:p>
            <a:pPr lvl="1" eaLnBrk="1" hangingPunct="1">
              <a:defRPr/>
            </a:pPr>
            <a:r>
              <a:rPr lang="en-US" sz="2400" dirty="0"/>
              <a:t>Onset &lt; 5yrs 		– negligible risk</a:t>
            </a:r>
          </a:p>
          <a:p>
            <a:pPr lvl="1" eaLnBrk="1" hangingPunct="1">
              <a:defRPr/>
            </a:pPr>
            <a:r>
              <a:rPr lang="en-US" sz="2400" dirty="0"/>
              <a:t>Onset 6-10 </a:t>
            </a:r>
            <a:r>
              <a:rPr lang="en-US" sz="2400" dirty="0" err="1"/>
              <a:t>yrs</a:t>
            </a:r>
            <a:r>
              <a:rPr lang="en-US" sz="2400" dirty="0"/>
              <a:t> 	– 38%</a:t>
            </a:r>
          </a:p>
          <a:p>
            <a:pPr lvl="1" eaLnBrk="1" hangingPunct="1">
              <a:defRPr/>
            </a:pPr>
            <a:r>
              <a:rPr lang="en-US" sz="2400" dirty="0"/>
              <a:t>Onset &gt;10 </a:t>
            </a:r>
            <a:r>
              <a:rPr lang="en-US" sz="2400" dirty="0" err="1"/>
              <a:t>yrs</a:t>
            </a:r>
            <a:r>
              <a:rPr lang="en-US" sz="2400" dirty="0"/>
              <a:t> 		– 100%</a:t>
            </a:r>
          </a:p>
          <a:p>
            <a:pPr lvl="1" eaLnBrk="1" hangingPunct="1">
              <a:defRPr/>
            </a:pPr>
            <a:endParaRPr lang="en-US" sz="2400" dirty="0"/>
          </a:p>
          <a:p>
            <a:pPr eaLnBrk="1" hangingPunct="1">
              <a:defRPr/>
            </a:pPr>
            <a:r>
              <a:rPr lang="en-US" dirty="0"/>
              <a:t>Poor prognostic factors</a:t>
            </a:r>
          </a:p>
          <a:p>
            <a:pPr lvl="1" eaLnBrk="1" hangingPunct="1">
              <a:defRPr/>
            </a:pPr>
            <a:r>
              <a:rPr lang="en-US" sz="2400" dirty="0"/>
              <a:t>Older age at onset</a:t>
            </a:r>
          </a:p>
          <a:p>
            <a:pPr lvl="1" eaLnBrk="1" hangingPunct="1">
              <a:defRPr/>
            </a:pPr>
            <a:r>
              <a:rPr lang="en-US" sz="2400" dirty="0"/>
              <a:t>Extensive CFE involvement</a:t>
            </a:r>
          </a:p>
          <a:p>
            <a:pPr lvl="1" eaLnBrk="1" hangingPunct="1">
              <a:defRPr/>
            </a:pPr>
            <a:r>
              <a:rPr lang="en-US" sz="2400" dirty="0"/>
              <a:t>Loss of femoral head containment</a:t>
            </a:r>
          </a:p>
          <a:p>
            <a:pPr lvl="1" eaLnBrk="1" hangingPunct="1">
              <a:defRPr/>
            </a:pPr>
            <a:r>
              <a:rPr lang="en-US" sz="2400" dirty="0"/>
              <a:t>Reduced ROM</a:t>
            </a:r>
          </a:p>
          <a:p>
            <a:pPr lvl="1" eaLnBrk="1" hangingPunct="1">
              <a:defRPr/>
            </a:pPr>
            <a:r>
              <a:rPr lang="en-US" sz="2400" dirty="0"/>
              <a:t>Premature CFE closure</a:t>
            </a:r>
          </a:p>
        </p:txBody>
      </p:sp>
    </p:spTree>
    <p:extLst>
      <p:ext uri="{BB962C8B-B14F-4D97-AF65-F5344CB8AC3E}">
        <p14:creationId xmlns:p14="http://schemas.microsoft.com/office/powerpoint/2010/main" val="9269630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en-US"/>
              <a:t>Treatment</a:t>
            </a:r>
          </a:p>
        </p:txBody>
      </p:sp>
      <p:sp>
        <p:nvSpPr>
          <p:cNvPr id="161795" name="Rectangle 3"/>
          <p:cNvSpPr>
            <a:spLocks noGrp="1" noChangeArrowheads="1"/>
          </p:cNvSpPr>
          <p:nvPr>
            <p:ph type="body" idx="1"/>
          </p:nvPr>
        </p:nvSpPr>
        <p:spPr/>
        <p:txBody>
          <a:bodyPr/>
          <a:lstStyle/>
          <a:p>
            <a:pPr eaLnBrk="1" hangingPunct="1">
              <a:defRPr/>
            </a:pPr>
            <a:r>
              <a:rPr lang="en-US"/>
              <a:t>Self healing disorder</a:t>
            </a:r>
          </a:p>
          <a:p>
            <a:pPr eaLnBrk="1" hangingPunct="1">
              <a:buFont typeface="Wingdings" panose="05000000000000000000" pitchFamily="2" charset="2"/>
              <a:buNone/>
              <a:defRPr/>
            </a:pPr>
            <a:r>
              <a:rPr lang="en-US"/>
              <a:t>		then why treatment ?</a:t>
            </a:r>
          </a:p>
          <a:p>
            <a:pPr eaLnBrk="1" hangingPunct="1">
              <a:defRPr/>
            </a:pPr>
            <a:endParaRPr lang="en-US"/>
          </a:p>
          <a:p>
            <a:pPr eaLnBrk="1" hangingPunct="1">
              <a:defRPr/>
            </a:pPr>
            <a:r>
              <a:rPr lang="en-US"/>
              <a:t>Aims of treatment</a:t>
            </a:r>
          </a:p>
          <a:p>
            <a:pPr lvl="1" eaLnBrk="1" hangingPunct="1">
              <a:defRPr/>
            </a:pPr>
            <a:r>
              <a:rPr lang="en-US"/>
              <a:t>Eliminate hip irritability</a:t>
            </a:r>
          </a:p>
          <a:p>
            <a:pPr lvl="1" eaLnBrk="1" hangingPunct="1">
              <a:defRPr/>
            </a:pPr>
            <a:r>
              <a:rPr lang="en-US"/>
              <a:t>Restoration of ROM</a:t>
            </a:r>
          </a:p>
          <a:p>
            <a:pPr lvl="1" eaLnBrk="1" hangingPunct="1">
              <a:defRPr/>
            </a:pPr>
            <a:r>
              <a:rPr lang="en-US"/>
              <a:t>Prevention of CFE collapse</a:t>
            </a:r>
          </a:p>
          <a:p>
            <a:pPr lvl="1" eaLnBrk="1" hangingPunct="1">
              <a:defRPr/>
            </a:pPr>
            <a:r>
              <a:rPr lang="en-US"/>
              <a:t>Attainment of a spherical femoral head at healing</a:t>
            </a:r>
          </a:p>
          <a:p>
            <a:pPr eaLnBrk="1" hangingPunct="1">
              <a:buFont typeface="Wingdings" panose="05000000000000000000" pitchFamily="2" charset="2"/>
              <a:buNone/>
              <a:defRPr/>
            </a:pPr>
            <a:r>
              <a:rPr lang="en-US"/>
              <a:t>		</a:t>
            </a:r>
          </a:p>
          <a:p>
            <a:pPr eaLnBrk="1" hangingPunct="1">
              <a:buFont typeface="Wingdings" panose="05000000000000000000" pitchFamily="2" charset="2"/>
              <a:buNone/>
              <a:defRPr/>
            </a:pPr>
            <a:endParaRPr lang="en-US"/>
          </a:p>
        </p:txBody>
      </p:sp>
    </p:spTree>
    <p:extLst>
      <p:ext uri="{BB962C8B-B14F-4D97-AF65-F5344CB8AC3E}">
        <p14:creationId xmlns:p14="http://schemas.microsoft.com/office/powerpoint/2010/main" val="4566762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n-US"/>
              <a:t>Treatment (cont.)</a:t>
            </a:r>
          </a:p>
        </p:txBody>
      </p:sp>
      <p:sp>
        <p:nvSpPr>
          <p:cNvPr id="162819" name="Rectangle 3"/>
          <p:cNvSpPr>
            <a:spLocks noGrp="1" noChangeArrowheads="1"/>
          </p:cNvSpPr>
          <p:nvPr>
            <p:ph type="body" idx="1"/>
          </p:nvPr>
        </p:nvSpPr>
        <p:spPr/>
        <p:txBody>
          <a:bodyPr/>
          <a:lstStyle/>
          <a:p>
            <a:pPr eaLnBrk="1" hangingPunct="1">
              <a:defRPr/>
            </a:pPr>
            <a:r>
              <a:rPr lang="en-US"/>
              <a:t>Concept –containment of femoral head within the acetabulum</a:t>
            </a:r>
          </a:p>
          <a:p>
            <a:pPr eaLnBrk="1" hangingPunct="1">
              <a:defRPr/>
            </a:pPr>
            <a:endParaRPr lang="en-US"/>
          </a:p>
          <a:p>
            <a:pPr eaLnBrk="1" hangingPunct="1">
              <a:defRPr/>
            </a:pPr>
            <a:r>
              <a:rPr lang="en-US"/>
              <a:t>Age &lt; 6 yrs – Expectant observation</a:t>
            </a:r>
          </a:p>
          <a:p>
            <a:pPr eaLnBrk="1" hangingPunct="1">
              <a:defRPr/>
            </a:pPr>
            <a:endParaRPr lang="en-US"/>
          </a:p>
          <a:p>
            <a:pPr eaLnBrk="1" hangingPunct="1">
              <a:defRPr/>
            </a:pPr>
            <a:r>
              <a:rPr lang="en-US"/>
              <a:t>Age &gt; 6 yrs – needs containment</a:t>
            </a:r>
          </a:p>
          <a:p>
            <a:pPr lvl="1" eaLnBrk="1" hangingPunct="1">
              <a:defRPr/>
            </a:pPr>
            <a:r>
              <a:rPr lang="en-US"/>
              <a:t>Non-surgical – casts/ orthosis</a:t>
            </a:r>
          </a:p>
          <a:p>
            <a:pPr lvl="1" eaLnBrk="1" hangingPunct="1">
              <a:defRPr/>
            </a:pPr>
            <a:r>
              <a:rPr lang="en-US"/>
              <a:t>Surgical – femoral / pelvic osteotomy			</a:t>
            </a:r>
          </a:p>
          <a:p>
            <a:pPr eaLnBrk="1" hangingPunct="1">
              <a:buFont typeface="Wingdings" panose="05000000000000000000" pitchFamily="2" charset="2"/>
              <a:buNone/>
              <a:defRPr/>
            </a:pPr>
            <a:endParaRPr lang="en-US"/>
          </a:p>
        </p:txBody>
      </p:sp>
    </p:spTree>
    <p:extLst>
      <p:ext uri="{BB962C8B-B14F-4D97-AF65-F5344CB8AC3E}">
        <p14:creationId xmlns:p14="http://schemas.microsoft.com/office/powerpoint/2010/main" val="1344782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en-US" dirty="0"/>
              <a:t>Normal gait</a:t>
            </a:r>
          </a:p>
        </p:txBody>
      </p:sp>
      <p:pic>
        <p:nvPicPr>
          <p:cNvPr id="1026" name="Picture 2" descr="http://www.footeducation.com/wp-content/uploads/2010/08/Figure-1-Phases-of-Gait_thumb_thum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343" y="1680667"/>
            <a:ext cx="8622153" cy="4526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21496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ctrTitle"/>
          </p:nvPr>
        </p:nvSpPr>
        <p:spPr/>
        <p:txBody>
          <a:bodyPr>
            <a:noAutofit/>
          </a:bodyPr>
          <a:lstStyle/>
          <a:p>
            <a:pPr algn="ctr" eaLnBrk="1" hangingPunct="1"/>
            <a:r>
              <a:rPr lang="en-US" altLang="en-US" sz="5400" b="1" dirty="0">
                <a:solidFill>
                  <a:srgbClr val="000099"/>
                </a:solidFill>
              </a:rPr>
              <a:t>Slipped Capital Femoral Epiphysis</a:t>
            </a:r>
          </a:p>
        </p:txBody>
      </p:sp>
      <p:sp>
        <p:nvSpPr>
          <p:cNvPr id="29699" name="Rectangle 5"/>
          <p:cNvSpPr>
            <a:spLocks noGrp="1" noChangeArrowheads="1"/>
          </p:cNvSpPr>
          <p:nvPr>
            <p:ph type="subTitle" idx="1"/>
          </p:nvPr>
        </p:nvSpPr>
        <p:spPr/>
        <p:txBody>
          <a:bodyPr/>
          <a:lstStyle/>
          <a:p>
            <a:pPr eaLnBrk="1" hangingPunct="1"/>
            <a:endParaRPr lang="en-US" altLang="en-US"/>
          </a:p>
        </p:txBody>
      </p:sp>
    </p:spTree>
    <p:extLst>
      <p:ext uri="{BB962C8B-B14F-4D97-AF65-F5344CB8AC3E}">
        <p14:creationId xmlns:p14="http://schemas.microsoft.com/office/powerpoint/2010/main" val="37094759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endParaRPr lang="en-US" altLang="en-US"/>
          </a:p>
        </p:txBody>
      </p:sp>
      <p:sp>
        <p:nvSpPr>
          <p:cNvPr id="30723" name="Rectangle 3"/>
          <p:cNvSpPr>
            <a:spLocks noGrp="1" noChangeArrowheads="1"/>
          </p:cNvSpPr>
          <p:nvPr>
            <p:ph type="body" idx="1"/>
          </p:nvPr>
        </p:nvSpPr>
        <p:spPr/>
        <p:txBody>
          <a:bodyPr/>
          <a:lstStyle/>
          <a:p>
            <a:pPr eaLnBrk="1" hangingPunct="1"/>
            <a:r>
              <a:rPr lang="en-US" altLang="en-US"/>
              <a:t>Cause – unknown</a:t>
            </a:r>
          </a:p>
          <a:p>
            <a:pPr eaLnBrk="1" hangingPunct="1"/>
            <a:endParaRPr lang="en-US" altLang="en-US"/>
          </a:p>
          <a:p>
            <a:pPr eaLnBrk="1" hangingPunct="1"/>
            <a:r>
              <a:rPr lang="en-US" altLang="en-US"/>
              <a:t>Common in obese / tall adolescents </a:t>
            </a:r>
          </a:p>
        </p:txBody>
      </p:sp>
    </p:spTree>
    <p:extLst>
      <p:ext uri="{BB962C8B-B14F-4D97-AF65-F5344CB8AC3E}">
        <p14:creationId xmlns:p14="http://schemas.microsoft.com/office/powerpoint/2010/main" val="26912815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en-US"/>
              <a:t>Clinical features</a:t>
            </a:r>
          </a:p>
        </p:txBody>
      </p:sp>
      <p:sp>
        <p:nvSpPr>
          <p:cNvPr id="31747" name="Rectangle 3"/>
          <p:cNvSpPr>
            <a:spLocks noGrp="1" noChangeArrowheads="1"/>
          </p:cNvSpPr>
          <p:nvPr>
            <p:ph type="body" idx="1"/>
          </p:nvPr>
        </p:nvSpPr>
        <p:spPr/>
        <p:txBody>
          <a:bodyPr/>
          <a:lstStyle/>
          <a:p>
            <a:pPr eaLnBrk="1" hangingPunct="1"/>
            <a:r>
              <a:rPr lang="en-US" altLang="en-US"/>
              <a:t>Pain on hip motion / KJ pain</a:t>
            </a:r>
          </a:p>
          <a:p>
            <a:pPr eaLnBrk="1" hangingPunct="1"/>
            <a:r>
              <a:rPr lang="en-US" altLang="en-US"/>
              <a:t>Antalgic limp</a:t>
            </a:r>
          </a:p>
          <a:p>
            <a:pPr eaLnBrk="1" hangingPunct="1"/>
            <a:r>
              <a:rPr lang="en-US" altLang="en-US"/>
              <a:t>ROM – </a:t>
            </a:r>
            <a:r>
              <a:rPr lang="en-US" altLang="en-US" sz="2800"/>
              <a:t>reduced internal rotation, flexion, abduction</a:t>
            </a:r>
          </a:p>
        </p:txBody>
      </p:sp>
    </p:spTree>
    <p:extLst>
      <p:ext uri="{BB962C8B-B14F-4D97-AF65-F5344CB8AC3E}">
        <p14:creationId xmlns:p14="http://schemas.microsoft.com/office/powerpoint/2010/main" val="15167715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en-US"/>
              <a:t>Investigations</a:t>
            </a:r>
          </a:p>
        </p:txBody>
      </p:sp>
      <p:sp>
        <p:nvSpPr>
          <p:cNvPr id="167939" name="Rectangle 3"/>
          <p:cNvSpPr>
            <a:spLocks noGrp="1" noChangeArrowheads="1"/>
          </p:cNvSpPr>
          <p:nvPr>
            <p:ph type="body" idx="1"/>
          </p:nvPr>
        </p:nvSpPr>
        <p:spPr/>
        <p:txBody>
          <a:bodyPr/>
          <a:lstStyle/>
          <a:p>
            <a:pPr eaLnBrk="1" hangingPunct="1">
              <a:defRPr/>
            </a:pPr>
            <a:r>
              <a:rPr lang="en-US"/>
              <a:t>X-ray pelvis AP and frog leg lateral view</a:t>
            </a:r>
          </a:p>
          <a:p>
            <a:pPr lvl="1" eaLnBrk="1" hangingPunct="1">
              <a:defRPr/>
            </a:pPr>
            <a:r>
              <a:rPr lang="en-US"/>
              <a:t>A line superimposed on the superior border of the femoral neck does not intersect the femoral head</a:t>
            </a:r>
          </a:p>
        </p:txBody>
      </p:sp>
    </p:spTree>
    <p:extLst>
      <p:ext uri="{BB962C8B-B14F-4D97-AF65-F5344CB8AC3E}">
        <p14:creationId xmlns:p14="http://schemas.microsoft.com/office/powerpoint/2010/main" val="27448660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endParaRPr lang="en-US" altLang="en-US"/>
          </a:p>
        </p:txBody>
      </p:sp>
      <p:pic>
        <p:nvPicPr>
          <p:cNvPr id="33795" name="Picture 3" descr="E:\SACHITH\Departmental work\Lectures\Rhumat\Pictures\SCF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304800"/>
            <a:ext cx="7981950" cy="632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8527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en-US"/>
              <a:t>Complications</a:t>
            </a:r>
          </a:p>
        </p:txBody>
      </p:sp>
      <p:sp>
        <p:nvSpPr>
          <p:cNvPr id="34819" name="Rectangle 3"/>
          <p:cNvSpPr>
            <a:spLocks noGrp="1" noChangeArrowheads="1"/>
          </p:cNvSpPr>
          <p:nvPr>
            <p:ph type="body" idx="1"/>
          </p:nvPr>
        </p:nvSpPr>
        <p:spPr/>
        <p:txBody>
          <a:bodyPr/>
          <a:lstStyle/>
          <a:p>
            <a:pPr eaLnBrk="1" hangingPunct="1"/>
            <a:r>
              <a:rPr lang="en-US" altLang="en-US"/>
              <a:t>Avascular necrosis</a:t>
            </a:r>
          </a:p>
          <a:p>
            <a:pPr eaLnBrk="1" hangingPunct="1"/>
            <a:r>
              <a:rPr lang="en-US" altLang="en-US"/>
              <a:t>Chondrolysis</a:t>
            </a:r>
          </a:p>
        </p:txBody>
      </p:sp>
    </p:spTree>
    <p:extLst>
      <p:ext uri="{BB962C8B-B14F-4D97-AF65-F5344CB8AC3E}">
        <p14:creationId xmlns:p14="http://schemas.microsoft.com/office/powerpoint/2010/main" val="38382140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en-US"/>
              <a:t>Treatment</a:t>
            </a:r>
          </a:p>
        </p:txBody>
      </p:sp>
      <p:sp>
        <p:nvSpPr>
          <p:cNvPr id="168963" name="Rectangle 3"/>
          <p:cNvSpPr>
            <a:spLocks noGrp="1" noChangeArrowheads="1"/>
          </p:cNvSpPr>
          <p:nvPr>
            <p:ph type="body" idx="1"/>
          </p:nvPr>
        </p:nvSpPr>
        <p:spPr/>
        <p:txBody>
          <a:bodyPr/>
          <a:lstStyle/>
          <a:p>
            <a:pPr eaLnBrk="1" hangingPunct="1">
              <a:defRPr/>
            </a:pPr>
            <a:r>
              <a:rPr lang="en-US"/>
              <a:t>Goals </a:t>
            </a:r>
          </a:p>
          <a:p>
            <a:pPr lvl="1" eaLnBrk="1" hangingPunct="1">
              <a:defRPr/>
            </a:pPr>
            <a:r>
              <a:rPr lang="en-US"/>
              <a:t>Prevent further slippage and minimize complications</a:t>
            </a:r>
          </a:p>
          <a:p>
            <a:pPr lvl="1" eaLnBrk="1" hangingPunct="1">
              <a:defRPr/>
            </a:pPr>
            <a:endParaRPr lang="en-US"/>
          </a:p>
          <a:p>
            <a:pPr eaLnBrk="1" hangingPunct="1">
              <a:defRPr/>
            </a:pPr>
            <a:r>
              <a:rPr lang="en-US"/>
              <a:t>Epiphysiodesis</a:t>
            </a:r>
          </a:p>
          <a:p>
            <a:pPr lvl="1" eaLnBrk="1" hangingPunct="1">
              <a:defRPr/>
            </a:pPr>
            <a:r>
              <a:rPr lang="en-US"/>
              <a:t>Surgical pinning with screws</a:t>
            </a:r>
          </a:p>
          <a:p>
            <a:pPr lvl="1" eaLnBrk="1" hangingPunct="1">
              <a:defRPr/>
            </a:pPr>
            <a:endParaRPr lang="en-US"/>
          </a:p>
          <a:p>
            <a:pPr lvl="1" eaLnBrk="1" hangingPunct="1">
              <a:defRPr/>
            </a:pPr>
            <a:endParaRPr lang="en-US"/>
          </a:p>
        </p:txBody>
      </p:sp>
    </p:spTree>
    <p:extLst>
      <p:ext uri="{BB962C8B-B14F-4D97-AF65-F5344CB8AC3E}">
        <p14:creationId xmlns:p14="http://schemas.microsoft.com/office/powerpoint/2010/main" val="33672796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en-US"/>
              <a:t>Summary…</a:t>
            </a:r>
          </a:p>
        </p:txBody>
      </p:sp>
      <p:sp>
        <p:nvSpPr>
          <p:cNvPr id="36867" name="Rectangle 3"/>
          <p:cNvSpPr>
            <a:spLocks noGrp="1" noChangeArrowheads="1"/>
          </p:cNvSpPr>
          <p:nvPr>
            <p:ph type="body" idx="1"/>
          </p:nvPr>
        </p:nvSpPr>
        <p:spPr/>
        <p:txBody>
          <a:bodyPr/>
          <a:lstStyle/>
          <a:p>
            <a:pPr eaLnBrk="1" hangingPunct="1"/>
            <a:endParaRPr lang="en-US" altLang="en-US" dirty="0"/>
          </a:p>
        </p:txBody>
      </p:sp>
    </p:spTree>
    <p:extLst>
      <p:ext uri="{BB962C8B-B14F-4D97-AF65-F5344CB8AC3E}">
        <p14:creationId xmlns:p14="http://schemas.microsoft.com/office/powerpoint/2010/main" val="3686988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p:txBody>
          <a:bodyPr>
            <a:normAutofit/>
          </a:bodyPr>
          <a:lstStyle/>
          <a:p>
            <a:pPr algn="l" eaLnBrk="1" hangingPunct="1"/>
            <a:r>
              <a:rPr lang="en-US" altLang="en-US" sz="3600" b="1" dirty="0">
                <a:solidFill>
                  <a:srgbClr val="000099"/>
                </a:solidFill>
                <a:latin typeface="Arial" panose="020B0604020202020204" pitchFamily="34" charset="0"/>
                <a:cs typeface="Arial" panose="020B0604020202020204" pitchFamily="34" charset="0"/>
              </a:rPr>
              <a:t>Assessment of limping</a:t>
            </a:r>
          </a:p>
        </p:txBody>
      </p:sp>
      <p:sp>
        <p:nvSpPr>
          <p:cNvPr id="136197" name="Rectangle 5"/>
          <p:cNvSpPr>
            <a:spLocks noGrp="1" noChangeArrowheads="1"/>
          </p:cNvSpPr>
          <p:nvPr>
            <p:ph type="body" sz="half" idx="1"/>
          </p:nvPr>
        </p:nvSpPr>
        <p:spPr/>
        <p:txBody>
          <a:bodyPr>
            <a:normAutofit/>
          </a:bodyPr>
          <a:lstStyle/>
          <a:p>
            <a:pPr eaLnBrk="1" hangingPunct="1">
              <a:defRPr/>
            </a:pPr>
            <a:r>
              <a:rPr lang="en-US" b="1" dirty="0"/>
              <a:t>Painful (antalgic)</a:t>
            </a:r>
          </a:p>
          <a:p>
            <a:pPr marL="0" indent="0" eaLnBrk="1" hangingPunct="1">
              <a:buNone/>
              <a:defRPr/>
            </a:pPr>
            <a:endParaRPr lang="en-US" b="1" dirty="0"/>
          </a:p>
          <a:p>
            <a:pPr lvl="1" eaLnBrk="1" hangingPunct="1">
              <a:defRPr/>
            </a:pPr>
            <a:r>
              <a:rPr lang="en-US" sz="2800" dirty="0"/>
              <a:t>Short stance phase on painful limb</a:t>
            </a:r>
          </a:p>
          <a:p>
            <a:pPr lvl="1" eaLnBrk="1" hangingPunct="1">
              <a:defRPr/>
            </a:pPr>
            <a:endParaRPr lang="en-US" dirty="0"/>
          </a:p>
          <a:p>
            <a:pPr lvl="1" eaLnBrk="1" hangingPunct="1">
              <a:defRPr/>
            </a:pPr>
            <a:r>
              <a:rPr lang="en-US" dirty="0"/>
              <a:t>Trauma</a:t>
            </a:r>
          </a:p>
          <a:p>
            <a:pPr lvl="1" eaLnBrk="1" hangingPunct="1">
              <a:defRPr/>
            </a:pPr>
            <a:r>
              <a:rPr lang="en-US" dirty="0"/>
              <a:t>Infection</a:t>
            </a:r>
          </a:p>
          <a:p>
            <a:pPr lvl="1" eaLnBrk="1" hangingPunct="1">
              <a:defRPr/>
            </a:pPr>
            <a:r>
              <a:rPr lang="en-US" dirty="0"/>
              <a:t>Inflammation</a:t>
            </a:r>
          </a:p>
          <a:p>
            <a:pPr lvl="1" eaLnBrk="1" hangingPunct="1">
              <a:defRPr/>
            </a:pPr>
            <a:r>
              <a:rPr lang="en-US" dirty="0"/>
              <a:t>Neoplasms</a:t>
            </a:r>
          </a:p>
        </p:txBody>
      </p:sp>
      <p:sp>
        <p:nvSpPr>
          <p:cNvPr id="136198" name="Rectangle 6"/>
          <p:cNvSpPr>
            <a:spLocks noGrp="1" noChangeArrowheads="1"/>
          </p:cNvSpPr>
          <p:nvPr>
            <p:ph type="body" sz="half" idx="2"/>
          </p:nvPr>
        </p:nvSpPr>
        <p:spPr/>
        <p:txBody>
          <a:bodyPr/>
          <a:lstStyle/>
          <a:p>
            <a:pPr eaLnBrk="1" hangingPunct="1">
              <a:defRPr/>
            </a:pPr>
            <a:r>
              <a:rPr lang="en-US" b="1" dirty="0"/>
              <a:t>Painless (Trendelenburg)</a:t>
            </a:r>
          </a:p>
          <a:p>
            <a:pPr lvl="1" eaLnBrk="1" hangingPunct="1">
              <a:defRPr/>
            </a:pPr>
            <a:r>
              <a:rPr lang="en-US" sz="2800" dirty="0"/>
              <a:t>Stance phase equal in both limbs</a:t>
            </a:r>
          </a:p>
          <a:p>
            <a:pPr lvl="1" eaLnBrk="1" hangingPunct="1">
              <a:defRPr/>
            </a:pPr>
            <a:endParaRPr lang="en-US" sz="2800" dirty="0"/>
          </a:p>
          <a:p>
            <a:pPr lvl="1" eaLnBrk="1" hangingPunct="1">
              <a:defRPr/>
            </a:pPr>
            <a:r>
              <a:rPr lang="en-US" dirty="0"/>
              <a:t>Congenital</a:t>
            </a:r>
          </a:p>
          <a:p>
            <a:pPr lvl="1" eaLnBrk="1" hangingPunct="1">
              <a:defRPr/>
            </a:pPr>
            <a:r>
              <a:rPr lang="en-US" dirty="0"/>
              <a:t>Developmental</a:t>
            </a:r>
          </a:p>
          <a:p>
            <a:pPr lvl="1" eaLnBrk="1" hangingPunct="1">
              <a:defRPr/>
            </a:pPr>
            <a:r>
              <a:rPr lang="en-US" dirty="0"/>
              <a:t>NM disorders</a:t>
            </a:r>
          </a:p>
        </p:txBody>
      </p:sp>
    </p:spTree>
    <p:extLst>
      <p:ext uri="{BB962C8B-B14F-4D97-AF65-F5344CB8AC3E}">
        <p14:creationId xmlns:p14="http://schemas.microsoft.com/office/powerpoint/2010/main" val="4220777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a:t>Differential diagnosis of limping</a:t>
            </a:r>
          </a:p>
        </p:txBody>
      </p:sp>
      <p:sp>
        <p:nvSpPr>
          <p:cNvPr id="138243" name="Rectangle 3"/>
          <p:cNvSpPr>
            <a:spLocks noGrp="1" noChangeArrowheads="1"/>
          </p:cNvSpPr>
          <p:nvPr>
            <p:ph type="body" idx="1"/>
          </p:nvPr>
        </p:nvSpPr>
        <p:spPr/>
        <p:txBody>
          <a:bodyPr/>
          <a:lstStyle/>
          <a:p>
            <a:pPr eaLnBrk="1" hangingPunct="1">
              <a:defRPr/>
            </a:pPr>
            <a:r>
              <a:rPr lang="en-US" dirty="0"/>
              <a:t>Toddler (1-3 </a:t>
            </a:r>
            <a:r>
              <a:rPr lang="en-US" dirty="0" err="1"/>
              <a:t>yrs</a:t>
            </a:r>
            <a:r>
              <a:rPr lang="en-US" dirty="0"/>
              <a:t>)</a:t>
            </a:r>
          </a:p>
          <a:p>
            <a:pPr lvl="1" eaLnBrk="1" hangingPunct="1">
              <a:defRPr/>
            </a:pPr>
            <a:r>
              <a:rPr lang="en-US" dirty="0"/>
              <a:t>Infections (Septic arthritis / Osteomyelitis)</a:t>
            </a:r>
          </a:p>
          <a:p>
            <a:pPr lvl="1" eaLnBrk="1" hangingPunct="1">
              <a:defRPr/>
            </a:pPr>
            <a:r>
              <a:rPr lang="en-US" dirty="0"/>
              <a:t>Trauma / NAI</a:t>
            </a:r>
          </a:p>
          <a:p>
            <a:pPr lvl="1" eaLnBrk="1" hangingPunct="1">
              <a:defRPr/>
            </a:pPr>
            <a:r>
              <a:rPr lang="en-US" dirty="0"/>
              <a:t>DDH</a:t>
            </a:r>
          </a:p>
          <a:p>
            <a:pPr lvl="1" eaLnBrk="1" hangingPunct="1">
              <a:defRPr/>
            </a:pPr>
            <a:r>
              <a:rPr lang="en-US" dirty="0"/>
              <a:t>NM disorders</a:t>
            </a:r>
          </a:p>
          <a:p>
            <a:pPr lvl="1" eaLnBrk="1" hangingPunct="1">
              <a:defRPr/>
            </a:pPr>
            <a:r>
              <a:rPr lang="en-US" dirty="0"/>
              <a:t>Neoplasms</a:t>
            </a:r>
          </a:p>
        </p:txBody>
      </p:sp>
    </p:spTree>
    <p:extLst>
      <p:ext uri="{BB962C8B-B14F-4D97-AF65-F5344CB8AC3E}">
        <p14:creationId xmlns:p14="http://schemas.microsoft.com/office/powerpoint/2010/main" val="2607972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28600" y="304800"/>
            <a:ext cx="8915400" cy="1139825"/>
          </a:xfrm>
        </p:spPr>
        <p:txBody>
          <a:bodyPr/>
          <a:lstStyle/>
          <a:p>
            <a:pPr eaLnBrk="1" hangingPunct="1"/>
            <a:r>
              <a:rPr lang="en-US" altLang="en-US"/>
              <a:t>Differential diagnosis of limping (cont.)</a:t>
            </a:r>
          </a:p>
        </p:txBody>
      </p:sp>
      <p:sp>
        <p:nvSpPr>
          <p:cNvPr id="139267" name="Rectangle 3"/>
          <p:cNvSpPr>
            <a:spLocks noGrp="1" noChangeArrowheads="1"/>
          </p:cNvSpPr>
          <p:nvPr>
            <p:ph type="body" idx="1"/>
          </p:nvPr>
        </p:nvSpPr>
        <p:spPr/>
        <p:txBody>
          <a:bodyPr/>
          <a:lstStyle/>
          <a:p>
            <a:pPr eaLnBrk="1" hangingPunct="1">
              <a:defRPr/>
            </a:pPr>
            <a:r>
              <a:rPr lang="en-US" dirty="0"/>
              <a:t>Child (4-10 </a:t>
            </a:r>
            <a:r>
              <a:rPr lang="en-US" dirty="0" err="1"/>
              <a:t>yrs</a:t>
            </a:r>
            <a:r>
              <a:rPr lang="en-US" dirty="0"/>
              <a:t>)</a:t>
            </a:r>
          </a:p>
          <a:p>
            <a:pPr lvl="1" eaLnBrk="1" hangingPunct="1">
              <a:defRPr/>
            </a:pPr>
            <a:r>
              <a:rPr lang="en-US" dirty="0"/>
              <a:t>Transient synovitis</a:t>
            </a:r>
          </a:p>
          <a:p>
            <a:pPr lvl="1" eaLnBrk="1" hangingPunct="1">
              <a:defRPr/>
            </a:pPr>
            <a:r>
              <a:rPr lang="en-US" dirty="0" err="1"/>
              <a:t>Perthes</a:t>
            </a:r>
            <a:r>
              <a:rPr lang="en-US" dirty="0"/>
              <a:t> disease</a:t>
            </a:r>
          </a:p>
          <a:p>
            <a:pPr lvl="1" eaLnBrk="1" hangingPunct="1">
              <a:defRPr/>
            </a:pPr>
            <a:r>
              <a:rPr lang="en-US" dirty="0"/>
              <a:t>Infections (Septic arthritis / Osteomyelitis)</a:t>
            </a:r>
          </a:p>
          <a:p>
            <a:pPr lvl="1" eaLnBrk="1" hangingPunct="1">
              <a:defRPr/>
            </a:pPr>
            <a:r>
              <a:rPr lang="en-US" dirty="0"/>
              <a:t>JIA</a:t>
            </a:r>
          </a:p>
          <a:p>
            <a:pPr lvl="1" eaLnBrk="1" hangingPunct="1">
              <a:defRPr/>
            </a:pPr>
            <a:r>
              <a:rPr lang="en-US" dirty="0"/>
              <a:t>Trauma / Mechanical</a:t>
            </a:r>
          </a:p>
          <a:p>
            <a:pPr lvl="1" eaLnBrk="1" hangingPunct="1">
              <a:defRPr/>
            </a:pPr>
            <a:r>
              <a:rPr lang="en-US" dirty="0"/>
              <a:t>Neoplasms</a:t>
            </a:r>
          </a:p>
        </p:txBody>
      </p:sp>
    </p:spTree>
    <p:extLst>
      <p:ext uri="{BB962C8B-B14F-4D97-AF65-F5344CB8AC3E}">
        <p14:creationId xmlns:p14="http://schemas.microsoft.com/office/powerpoint/2010/main" val="2993061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28600" y="304800"/>
            <a:ext cx="8915400" cy="1139825"/>
          </a:xfrm>
        </p:spPr>
        <p:txBody>
          <a:bodyPr/>
          <a:lstStyle/>
          <a:p>
            <a:pPr eaLnBrk="1" hangingPunct="1"/>
            <a:r>
              <a:rPr lang="en-US" altLang="en-US"/>
              <a:t>Differential diagnosis of limping (cont.)</a:t>
            </a:r>
          </a:p>
        </p:txBody>
      </p:sp>
      <p:sp>
        <p:nvSpPr>
          <p:cNvPr id="140291" name="Rectangle 3"/>
          <p:cNvSpPr>
            <a:spLocks noGrp="1" noChangeArrowheads="1"/>
          </p:cNvSpPr>
          <p:nvPr>
            <p:ph type="body" idx="1"/>
          </p:nvPr>
        </p:nvSpPr>
        <p:spPr/>
        <p:txBody>
          <a:bodyPr/>
          <a:lstStyle/>
          <a:p>
            <a:pPr eaLnBrk="1" hangingPunct="1">
              <a:defRPr/>
            </a:pPr>
            <a:r>
              <a:rPr lang="en-US" dirty="0"/>
              <a:t>Adolescent (11-16 </a:t>
            </a:r>
            <a:r>
              <a:rPr lang="en-US" dirty="0" err="1"/>
              <a:t>yrs</a:t>
            </a:r>
            <a:r>
              <a:rPr lang="en-US" dirty="0"/>
              <a:t>)</a:t>
            </a:r>
          </a:p>
          <a:p>
            <a:pPr lvl="1" eaLnBrk="1" hangingPunct="1">
              <a:defRPr/>
            </a:pPr>
            <a:r>
              <a:rPr lang="en-US" dirty="0"/>
              <a:t>Slipped Capital Femoral Epiphysis</a:t>
            </a:r>
          </a:p>
          <a:p>
            <a:pPr lvl="1" eaLnBrk="1" hangingPunct="1">
              <a:defRPr/>
            </a:pPr>
            <a:r>
              <a:rPr lang="en-US" dirty="0"/>
              <a:t>JIA</a:t>
            </a:r>
          </a:p>
          <a:p>
            <a:pPr lvl="1" eaLnBrk="1" hangingPunct="1">
              <a:defRPr/>
            </a:pPr>
            <a:r>
              <a:rPr lang="en-US" dirty="0"/>
              <a:t>Trauma</a:t>
            </a:r>
          </a:p>
          <a:p>
            <a:pPr lvl="1" eaLnBrk="1" hangingPunct="1">
              <a:defRPr/>
            </a:pPr>
            <a:r>
              <a:rPr lang="en-US" dirty="0"/>
              <a:t>Mechanical</a:t>
            </a:r>
          </a:p>
          <a:p>
            <a:pPr lvl="1" eaLnBrk="1" hangingPunct="1">
              <a:defRPr/>
            </a:pPr>
            <a:r>
              <a:rPr lang="en-US" dirty="0"/>
              <a:t>Neoplasms</a:t>
            </a:r>
          </a:p>
        </p:txBody>
      </p:sp>
    </p:spTree>
    <p:extLst>
      <p:ext uri="{BB962C8B-B14F-4D97-AF65-F5344CB8AC3E}">
        <p14:creationId xmlns:p14="http://schemas.microsoft.com/office/powerpoint/2010/main" val="3967466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ctrTitle"/>
          </p:nvPr>
        </p:nvSpPr>
        <p:spPr/>
        <p:txBody>
          <a:bodyPr>
            <a:normAutofit/>
          </a:bodyPr>
          <a:lstStyle/>
          <a:p>
            <a:pPr eaLnBrk="1" hangingPunct="1"/>
            <a:r>
              <a:rPr lang="en-US" altLang="en-US" sz="5400" b="1">
                <a:solidFill>
                  <a:srgbClr val="000099"/>
                </a:solidFill>
              </a:rPr>
              <a:t>Septic Arthritis</a:t>
            </a:r>
          </a:p>
        </p:txBody>
      </p:sp>
      <p:sp>
        <p:nvSpPr>
          <p:cNvPr id="9219" name="Rectangle 5"/>
          <p:cNvSpPr>
            <a:spLocks noGrp="1" noChangeArrowheads="1"/>
          </p:cNvSpPr>
          <p:nvPr>
            <p:ph type="subTitle" idx="1"/>
          </p:nvPr>
        </p:nvSpPr>
        <p:spPr/>
        <p:txBody>
          <a:bodyPr/>
          <a:lstStyle/>
          <a:p>
            <a:pPr eaLnBrk="1" hangingPunct="1"/>
            <a:endParaRPr lang="en-US" altLang="en-US"/>
          </a:p>
        </p:txBody>
      </p:sp>
    </p:spTree>
    <p:extLst>
      <p:ext uri="{BB962C8B-B14F-4D97-AF65-F5344CB8AC3E}">
        <p14:creationId xmlns:p14="http://schemas.microsoft.com/office/powerpoint/2010/main" val="1101515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endParaRPr lang="en-US" altLang="en-US"/>
          </a:p>
        </p:txBody>
      </p:sp>
      <p:sp>
        <p:nvSpPr>
          <p:cNvPr id="10243" name="Rectangle 3"/>
          <p:cNvSpPr>
            <a:spLocks noGrp="1" noChangeArrowheads="1"/>
          </p:cNvSpPr>
          <p:nvPr>
            <p:ph type="body" idx="1"/>
          </p:nvPr>
        </p:nvSpPr>
        <p:spPr/>
        <p:txBody>
          <a:bodyPr/>
          <a:lstStyle/>
          <a:p>
            <a:pPr eaLnBrk="1" hangingPunct="1"/>
            <a:r>
              <a:rPr lang="en-US" altLang="en-US"/>
              <a:t>Common among young children</a:t>
            </a:r>
          </a:p>
          <a:p>
            <a:pPr eaLnBrk="1" hangingPunct="1">
              <a:buFont typeface="Wingdings" panose="05000000000000000000" pitchFamily="2" charset="2"/>
              <a:buNone/>
            </a:pPr>
            <a:r>
              <a:rPr lang="en-US" altLang="en-US"/>
              <a:t>	Specially &lt; 2 yrs</a:t>
            </a:r>
          </a:p>
          <a:p>
            <a:pPr eaLnBrk="1" hangingPunct="1">
              <a:buFont typeface="Wingdings" panose="05000000000000000000" pitchFamily="2" charset="2"/>
              <a:buNone/>
            </a:pPr>
            <a:endParaRPr lang="en-US" altLang="en-US"/>
          </a:p>
          <a:p>
            <a:pPr eaLnBrk="1" hangingPunct="1"/>
            <a:r>
              <a:rPr lang="en-US" altLang="en-US"/>
              <a:t>M: F = 2 :1</a:t>
            </a:r>
          </a:p>
          <a:p>
            <a:pPr eaLnBrk="1" hangingPunct="1"/>
            <a:endParaRPr lang="en-US" altLang="en-US"/>
          </a:p>
          <a:p>
            <a:pPr eaLnBrk="1" hangingPunct="1"/>
            <a:r>
              <a:rPr lang="en-US" altLang="en-US"/>
              <a:t>Majority are of haematogenous origin</a:t>
            </a:r>
          </a:p>
          <a:p>
            <a:pPr eaLnBrk="1" hangingPunct="1">
              <a:buFont typeface="Wingdings" panose="05000000000000000000" pitchFamily="2" charset="2"/>
              <a:buNone/>
            </a:pPr>
            <a:endParaRPr lang="en-US" altLang="en-US"/>
          </a:p>
        </p:txBody>
      </p:sp>
    </p:spTree>
    <p:extLst>
      <p:ext uri="{BB962C8B-B14F-4D97-AF65-F5344CB8AC3E}">
        <p14:creationId xmlns:p14="http://schemas.microsoft.com/office/powerpoint/2010/main" val="1215625598"/>
      </p:ext>
    </p:extLst>
  </p:cSld>
  <p:clrMapOvr>
    <a:masterClrMapping/>
  </p:clrMapOvr>
</p:sld>
</file>

<file path=ppt/theme/theme1.xml><?xml version="1.0" encoding="utf-8"?>
<a:theme xmlns:a="http://schemas.openxmlformats.org/drawingml/2006/main" name="Progress1605201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Haemophilia" id="{FE14C9E2-01F9-4481-9729-B2807852A5F9}" vid="{9A907404-0199-480E-A642-69A60196C1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Sachith Lecture Template</Template>
  <TotalTime>328</TotalTime>
  <Words>772</Words>
  <Application>Microsoft Macintosh PowerPoint</Application>
  <PresentationFormat>On-screen Show (4:3)</PresentationFormat>
  <Paragraphs>217</Paragraphs>
  <Slides>37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Tahoma</vt:lpstr>
      <vt:lpstr>Wingdings</vt:lpstr>
      <vt:lpstr>Progress16052013</vt:lpstr>
      <vt:lpstr>Child with limping</vt:lpstr>
      <vt:lpstr>Development of gait</vt:lpstr>
      <vt:lpstr>Normal gait</vt:lpstr>
      <vt:lpstr>Assessment of limping</vt:lpstr>
      <vt:lpstr>Differential diagnosis of limping</vt:lpstr>
      <vt:lpstr>Differential diagnosis of limping (cont.)</vt:lpstr>
      <vt:lpstr>Differential diagnosis of limping (cont.)</vt:lpstr>
      <vt:lpstr>Septic Arthritis</vt:lpstr>
      <vt:lpstr>PowerPoint Presentation</vt:lpstr>
      <vt:lpstr>Etiology</vt:lpstr>
      <vt:lpstr>Clinical features</vt:lpstr>
      <vt:lpstr>Investigations</vt:lpstr>
      <vt:lpstr>Treatment</vt:lpstr>
      <vt:lpstr>Treatment (cont.)</vt:lpstr>
      <vt:lpstr>Transient synovitis/ Toxic synovitis</vt:lpstr>
      <vt:lpstr>PowerPoint Presentation</vt:lpstr>
      <vt:lpstr>Clinical features</vt:lpstr>
      <vt:lpstr>Investigations</vt:lpstr>
      <vt:lpstr>Treatment</vt:lpstr>
      <vt:lpstr>Perthes disease (Legg-Calvé-Perthes disease)</vt:lpstr>
      <vt:lpstr>PowerPoint Presentation</vt:lpstr>
      <vt:lpstr>Pathogenesis</vt:lpstr>
      <vt:lpstr>PowerPoint Presentation</vt:lpstr>
      <vt:lpstr>Clinical features</vt:lpstr>
      <vt:lpstr>Investigations</vt:lpstr>
      <vt:lpstr>PowerPoint Presentation</vt:lpstr>
      <vt:lpstr>Complications</vt:lpstr>
      <vt:lpstr>Treatment</vt:lpstr>
      <vt:lpstr>Treatment (cont.)</vt:lpstr>
      <vt:lpstr>Slipped Capital Femoral Epiphysis</vt:lpstr>
      <vt:lpstr>PowerPoint Presentation</vt:lpstr>
      <vt:lpstr>Clinical features</vt:lpstr>
      <vt:lpstr>Investigations</vt:lpstr>
      <vt:lpstr>PowerPoint Presentation</vt:lpstr>
      <vt:lpstr>Complications</vt:lpstr>
      <vt:lpstr>Treatment</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Child with limping</dc:title>
  <dc:creator>Sachith Mettananda</dc:creator>
  <cp:lastModifiedBy>Sachith Mettananda</cp:lastModifiedBy>
  <cp:revision>22</cp:revision>
  <cp:lastPrinted>2015-10-02T10:26:36Z</cp:lastPrinted>
  <dcterms:created xsi:type="dcterms:W3CDTF">2016-12-05T05:04:45Z</dcterms:created>
  <dcterms:modified xsi:type="dcterms:W3CDTF">2018-10-12T06:19:24Z</dcterms:modified>
</cp:coreProperties>
</file>