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  <p:sldId id="285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0845" autoAdjust="0"/>
  </p:normalViewPr>
  <p:slideViewPr>
    <p:cSldViewPr>
      <p:cViewPr varScale="1">
        <p:scale>
          <a:sx n="68" d="100"/>
          <a:sy n="68" d="100"/>
        </p:scale>
        <p:origin x="80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9499BF-63F7-4339-9FCA-EBE79386F0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905FF-D533-43B0-B04D-DB7881AE74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85AF25C-E09E-4FD8-AB84-767DDA1A23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C42C3D-10DC-4EE7-930A-4BAA3E36159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F4EE940-7977-4BD6-8A7C-0A86187CBD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46180FF-C660-4AA9-8BDB-4A27E1A5E5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8867508-555A-4185-9E3A-8900B2351A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CA4A174-4BE7-4CB3-B22B-E9D9D3AF15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761C30-6177-4D43-B3B8-8C687975AA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00C9BC-281B-448F-A15C-51CE4B3AD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466D2FF-1906-45FB-8A3D-F77AD3387D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693A21E-7FE8-4034-B4F1-70172C4419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/>
              <a:t>Drugs used in pain relief</a:t>
            </a:r>
            <a:endParaRPr lang="en-US" sz="54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Dr.S.A.F.Kurukulasuriya</a:t>
            </a:r>
            <a:endParaRPr lang="en-US" dirty="0" smtClean="0"/>
          </a:p>
          <a:p>
            <a:r>
              <a:rPr lang="en-US" smtClean="0"/>
              <a:t>Consultant Rheumatologist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Paracetamol</a:t>
            </a:r>
            <a:r>
              <a:rPr lang="en-US" dirty="0" smtClean="0"/>
              <a:t> /Pharmacokinetics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Well absorbed from GI tract</a:t>
            </a:r>
          </a:p>
          <a:p>
            <a:r>
              <a:rPr lang="en-US" dirty="0" smtClean="0"/>
              <a:t>t</a:t>
            </a:r>
            <a:r>
              <a:rPr lang="en-US" sz="2400" dirty="0" smtClean="0"/>
              <a:t>1/2</a:t>
            </a:r>
            <a:r>
              <a:rPr lang="en-US" dirty="0" smtClean="0"/>
              <a:t> is  2hrs</a:t>
            </a:r>
          </a:p>
          <a:p>
            <a:r>
              <a:rPr lang="en-US" dirty="0" smtClean="0"/>
              <a:t>Inactivated – liver by conjugation as </a:t>
            </a:r>
            <a:r>
              <a:rPr lang="en-US" dirty="0" err="1" smtClean="0"/>
              <a:t>glucuronide</a:t>
            </a:r>
            <a:r>
              <a:rPr lang="en-US" dirty="0" smtClean="0"/>
              <a:t> and </a:t>
            </a:r>
            <a:r>
              <a:rPr lang="en-US" dirty="0" err="1" smtClean="0"/>
              <a:t>sulphate</a:t>
            </a:r>
            <a:endParaRPr lang="en-US" dirty="0" smtClean="0"/>
          </a:p>
          <a:p>
            <a:r>
              <a:rPr lang="en-US" dirty="0" smtClean="0"/>
              <a:t>NAPQI (N-acetyl p-benzoquinone imine)highly active metabolite. Normally rendered harmless by conjugation with glutathione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Paracetamol</a:t>
            </a:r>
            <a:r>
              <a:rPr lang="en-US" dirty="0" smtClean="0"/>
              <a:t>/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Rare</a:t>
            </a:r>
          </a:p>
          <a:p>
            <a:r>
              <a:rPr lang="en-US" dirty="0" smtClean="0"/>
              <a:t>Allergy</a:t>
            </a:r>
          </a:p>
          <a:p>
            <a:r>
              <a:rPr lang="en-US" dirty="0" smtClean="0"/>
              <a:t>Skin rashes</a:t>
            </a:r>
          </a:p>
          <a:p>
            <a:r>
              <a:rPr lang="en-US" dirty="0" smtClean="0"/>
              <a:t>Chronic renal disease may occur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Paracetamol</a:t>
            </a:r>
            <a:r>
              <a:rPr lang="en-US" dirty="0" smtClean="0"/>
              <a:t>/ Acute overdose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150 mg/kg body weight (app.20 tab in a single dose)</a:t>
            </a:r>
          </a:p>
          <a:p>
            <a:r>
              <a:rPr lang="en-US" dirty="0" smtClean="0"/>
              <a:t>Severe </a:t>
            </a:r>
            <a:r>
              <a:rPr lang="en-US" dirty="0" err="1" smtClean="0"/>
              <a:t>hepatocellular</a:t>
            </a:r>
            <a:r>
              <a:rPr lang="en-US" dirty="0" smtClean="0"/>
              <a:t> damage</a:t>
            </a:r>
          </a:p>
          <a:p>
            <a:r>
              <a:rPr lang="en-US" dirty="0" smtClean="0"/>
              <a:t>Renal tubular acidosis</a:t>
            </a:r>
          </a:p>
          <a:p>
            <a:r>
              <a:rPr lang="en-US" dirty="0" err="1" smtClean="0"/>
              <a:t>Esp</a:t>
            </a:r>
            <a:r>
              <a:rPr lang="en-US" dirty="0" smtClean="0"/>
              <a:t> </a:t>
            </a:r>
            <a:r>
              <a:rPr lang="en-US" dirty="0" err="1" smtClean="0"/>
              <a:t>suseptible</a:t>
            </a:r>
            <a:r>
              <a:rPr lang="en-US" dirty="0" smtClean="0"/>
              <a:t> –Enzymes are induced, Malnourished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Paracetamol</a:t>
            </a:r>
            <a:r>
              <a:rPr lang="en-US" dirty="0" smtClean="0"/>
              <a:t>/over dose management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Airway, Breathing, circulation</a:t>
            </a:r>
          </a:p>
          <a:p>
            <a:r>
              <a:rPr lang="en-US" dirty="0" smtClean="0"/>
              <a:t>Activated </a:t>
            </a:r>
            <a:r>
              <a:rPr lang="en-US" dirty="0" err="1" smtClean="0"/>
              <a:t>charcol</a:t>
            </a:r>
            <a:r>
              <a:rPr lang="en-US" dirty="0" smtClean="0"/>
              <a:t> within 4 hrs</a:t>
            </a:r>
          </a:p>
          <a:p>
            <a:r>
              <a:rPr lang="en-US" dirty="0" smtClean="0"/>
              <a:t>Base line - INR, </a:t>
            </a:r>
            <a:r>
              <a:rPr lang="en-US" dirty="0" err="1" smtClean="0"/>
              <a:t>S.Creatinine</a:t>
            </a:r>
            <a:endParaRPr lang="en-US" dirty="0" smtClean="0"/>
          </a:p>
          <a:p>
            <a:r>
              <a:rPr lang="en-US" dirty="0" smtClean="0"/>
              <a:t>Clinical signs 2-7 days (jaundice, hepatic tenderness, abdominal pain)</a:t>
            </a:r>
          </a:p>
          <a:p>
            <a:r>
              <a:rPr lang="en-US" dirty="0" err="1" smtClean="0"/>
              <a:t>Paracetamol</a:t>
            </a:r>
            <a:r>
              <a:rPr lang="en-US" dirty="0" smtClean="0"/>
              <a:t> levels</a:t>
            </a:r>
          </a:p>
          <a:p>
            <a:r>
              <a:rPr lang="en-US" dirty="0" smtClean="0"/>
              <a:t>Specific therapy –replenish Glutathione</a:t>
            </a:r>
          </a:p>
          <a:p>
            <a:r>
              <a:rPr lang="en-US" dirty="0" smtClean="0"/>
              <a:t>NAC (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dirty="0" err="1" smtClean="0"/>
              <a:t>acetylcystine</a:t>
            </a:r>
            <a:r>
              <a:rPr lang="en-US" dirty="0" smtClean="0"/>
              <a:t>) is a precursor of </a:t>
            </a:r>
            <a:r>
              <a:rPr lang="en-US" dirty="0" err="1" smtClean="0"/>
              <a:t>glutathion</a:t>
            </a:r>
            <a:r>
              <a:rPr lang="en-US" dirty="0" smtClean="0"/>
              <a:t> given as IV infusion</a:t>
            </a:r>
          </a:p>
          <a:p>
            <a:r>
              <a:rPr lang="en-US" dirty="0" smtClean="0"/>
              <a:t>Measure INR, S. </a:t>
            </a:r>
            <a:r>
              <a:rPr lang="en-US" dirty="0" err="1" smtClean="0"/>
              <a:t>Creatinine</a:t>
            </a:r>
            <a:r>
              <a:rPr lang="en-US" dirty="0" smtClean="0"/>
              <a:t> daily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Paracetamol</a:t>
            </a:r>
            <a:r>
              <a:rPr lang="en-US" dirty="0" smtClean="0"/>
              <a:t> /overdose management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INR &gt;2 – </a:t>
            </a:r>
            <a:r>
              <a:rPr lang="en-US" dirty="0" err="1" smtClean="0"/>
              <a:t>Sucralphate</a:t>
            </a:r>
            <a:r>
              <a:rPr lang="en-US" dirty="0" smtClean="0"/>
              <a:t>, Anti-microbial</a:t>
            </a:r>
          </a:p>
          <a:p>
            <a:r>
              <a:rPr lang="en-US" dirty="0" smtClean="0"/>
              <a:t>Well hydrated</a:t>
            </a:r>
          </a:p>
          <a:p>
            <a:r>
              <a:rPr lang="en-US" dirty="0" smtClean="0"/>
              <a:t>Fluid balance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NSAIDs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Salicylic acids- aspirin</a:t>
            </a:r>
          </a:p>
          <a:p>
            <a:r>
              <a:rPr lang="en-US" dirty="0" smtClean="0"/>
              <a:t>Acetic acids -  </a:t>
            </a:r>
            <a:r>
              <a:rPr lang="en-US" dirty="0" err="1" smtClean="0"/>
              <a:t>indomethacin</a:t>
            </a:r>
            <a:r>
              <a:rPr lang="en-US" dirty="0" smtClean="0"/>
              <a:t>, </a:t>
            </a:r>
            <a:r>
              <a:rPr lang="en-US" dirty="0" err="1" smtClean="0"/>
              <a:t>diclofenac</a:t>
            </a:r>
            <a:r>
              <a:rPr lang="en-US" dirty="0" smtClean="0"/>
              <a:t> ,</a:t>
            </a:r>
            <a:r>
              <a:rPr lang="en-US" dirty="0" err="1" smtClean="0"/>
              <a:t>sulindac</a:t>
            </a:r>
            <a:r>
              <a:rPr lang="en-US" dirty="0" smtClean="0"/>
              <a:t>, </a:t>
            </a:r>
            <a:r>
              <a:rPr lang="en-US" dirty="0" err="1" smtClean="0"/>
              <a:t>ketorolac</a:t>
            </a:r>
            <a:endParaRPr lang="en-US" dirty="0" smtClean="0"/>
          </a:p>
          <a:p>
            <a:r>
              <a:rPr lang="en-US" dirty="0" err="1" smtClean="0"/>
              <a:t>Fenamic</a:t>
            </a:r>
            <a:r>
              <a:rPr lang="en-US" dirty="0" smtClean="0"/>
              <a:t> acids – </a:t>
            </a:r>
            <a:r>
              <a:rPr lang="en-US" dirty="0" err="1" smtClean="0"/>
              <a:t>mefenemic</a:t>
            </a:r>
            <a:endParaRPr lang="en-US" dirty="0" smtClean="0"/>
          </a:p>
          <a:p>
            <a:r>
              <a:rPr lang="en-US" dirty="0" err="1" smtClean="0"/>
              <a:t>Propionic</a:t>
            </a:r>
            <a:r>
              <a:rPr lang="en-US" dirty="0" smtClean="0"/>
              <a:t> acids – </a:t>
            </a:r>
            <a:r>
              <a:rPr lang="en-US" dirty="0" err="1" smtClean="0"/>
              <a:t>ibuprofen,naproxen,ketoprofen</a:t>
            </a:r>
            <a:endParaRPr lang="en-US" dirty="0" smtClean="0"/>
          </a:p>
          <a:p>
            <a:r>
              <a:rPr lang="en-US" dirty="0" err="1" smtClean="0"/>
              <a:t>Enolic</a:t>
            </a:r>
            <a:r>
              <a:rPr lang="en-US" dirty="0" smtClean="0"/>
              <a:t> acids- </a:t>
            </a:r>
            <a:r>
              <a:rPr lang="en-US" dirty="0" err="1" smtClean="0"/>
              <a:t>piroxicam,meloxicam,tenoxicam</a:t>
            </a:r>
            <a:endParaRPr lang="en-US" dirty="0" smtClean="0"/>
          </a:p>
          <a:p>
            <a:r>
              <a:rPr lang="en-US" dirty="0" smtClean="0"/>
              <a:t>Non-acidic NSAIDs –</a:t>
            </a:r>
            <a:r>
              <a:rPr lang="en-US" dirty="0" err="1" smtClean="0"/>
              <a:t>celecoxib,etoricoxib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NSAIDs / Mode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Blocks prostaglandin Synthesis</a:t>
            </a:r>
          </a:p>
          <a:p>
            <a:r>
              <a:rPr lang="en-US" dirty="0" smtClean="0"/>
              <a:t>Largely through inhibition of COX</a:t>
            </a:r>
          </a:p>
          <a:p>
            <a:r>
              <a:rPr lang="en-US" dirty="0" smtClean="0"/>
              <a:t>Cox catalyses the formation of </a:t>
            </a:r>
            <a:r>
              <a:rPr lang="en-US" dirty="0" err="1" smtClean="0"/>
              <a:t>prosaglandin</a:t>
            </a:r>
            <a:r>
              <a:rPr lang="en-US" dirty="0" smtClean="0"/>
              <a:t> and </a:t>
            </a:r>
            <a:r>
              <a:rPr lang="en-US" dirty="0" err="1" smtClean="0"/>
              <a:t>thromboxane</a:t>
            </a:r>
            <a:r>
              <a:rPr lang="en-US" dirty="0" smtClean="0"/>
              <a:t> from </a:t>
            </a:r>
            <a:r>
              <a:rPr lang="en-US" dirty="0" err="1" smtClean="0"/>
              <a:t>arachadonic</a:t>
            </a:r>
            <a:r>
              <a:rPr lang="en-US" dirty="0" smtClean="0"/>
              <a:t> acid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NSAIDs /Pharmacokinetics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Absorbed almost completely from the GI tract</a:t>
            </a:r>
          </a:p>
          <a:p>
            <a:r>
              <a:rPr lang="en-US" dirty="0" smtClean="0"/>
              <a:t>No first pass metabolism </a:t>
            </a:r>
          </a:p>
          <a:p>
            <a:r>
              <a:rPr lang="en-US" dirty="0" smtClean="0"/>
              <a:t>Highly bound to albumin</a:t>
            </a:r>
          </a:p>
          <a:p>
            <a:r>
              <a:rPr lang="en-US" dirty="0" smtClean="0"/>
              <a:t>Small volumes of distribution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NSAIDs – on COX specificity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COX-2-selective </a:t>
            </a:r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dirty="0" err="1" smtClean="0"/>
              <a:t>coxibs</a:t>
            </a:r>
            <a:r>
              <a:rPr lang="en-US" dirty="0" smtClean="0"/>
              <a:t>, </a:t>
            </a:r>
            <a:r>
              <a:rPr lang="en-US" dirty="0" err="1" smtClean="0"/>
              <a:t>meloxicam</a:t>
            </a:r>
            <a:r>
              <a:rPr lang="en-US" dirty="0" smtClean="0"/>
              <a:t>, </a:t>
            </a:r>
            <a:r>
              <a:rPr lang="en-US" dirty="0" err="1" smtClean="0"/>
              <a:t>etodolac,nabumetone</a:t>
            </a:r>
            <a:endParaRPr lang="en-US" dirty="0" smtClean="0"/>
          </a:p>
          <a:p>
            <a:r>
              <a:rPr lang="en-US" i="1" dirty="0" smtClean="0"/>
              <a:t>Non-COX-2-selective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NSAIDs /uses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Analgesia</a:t>
            </a:r>
          </a:p>
          <a:p>
            <a:r>
              <a:rPr lang="en-US" dirty="0" smtClean="0"/>
              <a:t>Anti-inflammatory action</a:t>
            </a:r>
          </a:p>
          <a:p>
            <a:r>
              <a:rPr lang="en-US" dirty="0" smtClean="0"/>
              <a:t>Antipyretics</a:t>
            </a:r>
          </a:p>
          <a:p>
            <a:r>
              <a:rPr lang="en-US" dirty="0" err="1" smtClean="0"/>
              <a:t>Antiplatelet</a:t>
            </a:r>
            <a:r>
              <a:rPr lang="en-US" dirty="0" smtClean="0"/>
              <a:t> action</a:t>
            </a:r>
          </a:p>
          <a:p>
            <a:r>
              <a:rPr lang="en-US" dirty="0" smtClean="0"/>
              <a:t>Prolongation of gestation</a:t>
            </a:r>
          </a:p>
          <a:p>
            <a:r>
              <a:rPr lang="en-US" dirty="0" smtClean="0"/>
              <a:t>Closure of PDA</a:t>
            </a:r>
          </a:p>
          <a:p>
            <a:r>
              <a:rPr lang="en-US" dirty="0" smtClean="0"/>
              <a:t>Colonic cancer prevention</a:t>
            </a:r>
          </a:p>
          <a:p>
            <a:r>
              <a:rPr lang="en-US" dirty="0" err="1" smtClean="0"/>
              <a:t>Bartters</a:t>
            </a:r>
            <a:r>
              <a:rPr lang="en-US" dirty="0" smtClean="0"/>
              <a:t> syndrome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unpleasant sensory and emotional experience associated with actual or potential tissue damage, or described in terms of such damage</a:t>
            </a:r>
          </a:p>
          <a:p>
            <a:pPr>
              <a:buNone/>
            </a:pPr>
            <a:r>
              <a:rPr lang="en-US" dirty="0" smtClean="0"/>
              <a:t>   (</a:t>
            </a:r>
            <a:r>
              <a:rPr lang="en-US" sz="2800" i="1" dirty="0" smtClean="0"/>
              <a:t>International association for study of pain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NSAIDs /side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Gastro-intestinal </a:t>
            </a:r>
          </a:p>
          <a:p>
            <a:r>
              <a:rPr lang="en-US" dirty="0" smtClean="0"/>
              <a:t>Cardio vascular events</a:t>
            </a:r>
          </a:p>
          <a:p>
            <a:r>
              <a:rPr lang="en-US" dirty="0" smtClean="0"/>
              <a:t>Renal side effects</a:t>
            </a:r>
          </a:p>
          <a:p>
            <a:r>
              <a:rPr lang="en-US" dirty="0" err="1" smtClean="0"/>
              <a:t>Intolerence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Weak</a:t>
            </a:r>
          </a:p>
          <a:p>
            <a:r>
              <a:rPr lang="en-US" dirty="0" smtClean="0"/>
              <a:t>Moderate </a:t>
            </a:r>
          </a:p>
          <a:p>
            <a:r>
              <a:rPr lang="en-US" dirty="0" smtClean="0"/>
              <a:t>Strong</a:t>
            </a:r>
          </a:p>
          <a:p>
            <a:pPr>
              <a:buNone/>
            </a:pPr>
            <a:r>
              <a:rPr lang="en-US" dirty="0" smtClean="0"/>
              <a:t>Not a good classification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Opioids</a:t>
            </a:r>
            <a:r>
              <a:rPr lang="en-US" dirty="0" smtClean="0"/>
              <a:t>/ mode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Activate specific G-protein coupled receptors in the brain</a:t>
            </a:r>
          </a:p>
          <a:p>
            <a:r>
              <a:rPr lang="en-US" dirty="0" smtClean="0"/>
              <a:t>Agonists</a:t>
            </a:r>
          </a:p>
          <a:p>
            <a:r>
              <a:rPr lang="en-US" dirty="0" smtClean="0"/>
              <a:t>Opens  K channels</a:t>
            </a:r>
          </a:p>
          <a:p>
            <a:r>
              <a:rPr lang="en-US" dirty="0" smtClean="0"/>
              <a:t>Prevents opening of calcium channels</a:t>
            </a:r>
          </a:p>
          <a:p>
            <a:r>
              <a:rPr lang="en-US" dirty="0" smtClean="0"/>
              <a:t>Reduces neuronal excitability</a:t>
            </a:r>
          </a:p>
          <a:p>
            <a:r>
              <a:rPr lang="en-US" dirty="0" smtClean="0"/>
              <a:t>Inhibits release of pain neurotransmitters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Opioids</a:t>
            </a:r>
            <a:r>
              <a:rPr lang="en-US" dirty="0" smtClean="0"/>
              <a:t>/ pharmacokinetics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Bio availability </a:t>
            </a:r>
          </a:p>
          <a:p>
            <a:pPr>
              <a:buNone/>
            </a:pPr>
            <a:r>
              <a:rPr lang="en-US" dirty="0" smtClean="0"/>
              <a:t>30%- morphine, </a:t>
            </a:r>
            <a:r>
              <a:rPr lang="en-US" dirty="0" err="1" smtClean="0"/>
              <a:t>diamorphine</a:t>
            </a:r>
            <a:r>
              <a:rPr lang="en-US" dirty="0" smtClean="0"/>
              <a:t>, </a:t>
            </a:r>
            <a:r>
              <a:rPr lang="en-US" dirty="0" err="1" smtClean="0"/>
              <a:t>pethidine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60%- codeine</a:t>
            </a:r>
          </a:p>
          <a:p>
            <a:pPr>
              <a:buNone/>
            </a:pPr>
            <a:r>
              <a:rPr lang="en-US" dirty="0" smtClean="0"/>
              <a:t>80% -</a:t>
            </a:r>
            <a:r>
              <a:rPr lang="en-US" dirty="0" err="1" smtClean="0"/>
              <a:t>tramadol</a:t>
            </a:r>
            <a:endParaRPr lang="en-US" dirty="0" smtClean="0"/>
          </a:p>
          <a:p>
            <a:r>
              <a:rPr lang="en-US" dirty="0" smtClean="0"/>
              <a:t>Large volumes of distribution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Opioids</a:t>
            </a:r>
            <a:r>
              <a:rPr lang="en-US" dirty="0" smtClean="0"/>
              <a:t> /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Sedation</a:t>
            </a:r>
          </a:p>
          <a:p>
            <a:r>
              <a:rPr lang="en-US" dirty="0" smtClean="0"/>
              <a:t>Euphoria</a:t>
            </a:r>
          </a:p>
          <a:p>
            <a:r>
              <a:rPr lang="en-US" dirty="0" smtClean="0"/>
              <a:t>Respiratory depression</a:t>
            </a:r>
          </a:p>
          <a:p>
            <a:r>
              <a:rPr lang="en-US" dirty="0" smtClean="0"/>
              <a:t>Constipation</a:t>
            </a:r>
          </a:p>
          <a:p>
            <a:r>
              <a:rPr lang="en-US" dirty="0" err="1" smtClean="0"/>
              <a:t>Pruritus</a:t>
            </a:r>
            <a:endParaRPr lang="en-US" dirty="0" smtClean="0"/>
          </a:p>
          <a:p>
            <a:r>
              <a:rPr lang="en-US" dirty="0" smtClean="0"/>
              <a:t>Nausea /vomiting</a:t>
            </a:r>
          </a:p>
          <a:p>
            <a:r>
              <a:rPr lang="en-US" dirty="0" smtClean="0"/>
              <a:t>Dry mouth</a:t>
            </a:r>
          </a:p>
          <a:p>
            <a:r>
              <a:rPr lang="en-US" dirty="0" smtClean="0"/>
              <a:t>Loss of libido/ impotence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widely used</a:t>
            </a:r>
          </a:p>
          <a:p>
            <a:r>
              <a:rPr lang="en-US" dirty="0" smtClean="0"/>
              <a:t>IM/IV/oral/rectal/intra-</a:t>
            </a:r>
            <a:r>
              <a:rPr lang="en-US" dirty="0" err="1" smtClean="0"/>
              <a:t>thecal</a:t>
            </a:r>
            <a:endParaRPr lang="en-US" dirty="0" smtClean="0"/>
          </a:p>
          <a:p>
            <a:r>
              <a:rPr lang="en-US" dirty="0" smtClean="0"/>
              <a:t>Metabolized by conjugation in the liver</a:t>
            </a:r>
          </a:p>
          <a:p>
            <a:r>
              <a:rPr lang="en-US" dirty="0" smtClean="0"/>
              <a:t>T1/2 is 3hrs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Diamorphine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Remains for medicinal use in UK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methylation</a:t>
            </a:r>
            <a:r>
              <a:rPr lang="en-US" dirty="0" smtClean="0"/>
              <a:t> of morphine</a:t>
            </a:r>
          </a:p>
          <a:p>
            <a:r>
              <a:rPr lang="en-US" dirty="0" smtClean="0"/>
              <a:t>Mild-moderate pain</a:t>
            </a:r>
          </a:p>
          <a:p>
            <a:r>
              <a:rPr lang="en-US" dirty="0" smtClean="0"/>
              <a:t>Persistent cough</a:t>
            </a:r>
          </a:p>
          <a:p>
            <a:r>
              <a:rPr lang="en-US" dirty="0" smtClean="0"/>
              <a:t>Symptom control of acute mild </a:t>
            </a:r>
            <a:r>
              <a:rPr lang="en-US" smtClean="0"/>
              <a:t>diarrhoea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to consider when treating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Underlying cause</a:t>
            </a:r>
          </a:p>
          <a:p>
            <a:r>
              <a:rPr lang="en-US" dirty="0" smtClean="0"/>
              <a:t>Duration of pain</a:t>
            </a:r>
          </a:p>
          <a:p>
            <a:r>
              <a:rPr lang="en-US" dirty="0" smtClean="0"/>
              <a:t>General medical condition</a:t>
            </a:r>
          </a:p>
          <a:p>
            <a:r>
              <a:rPr lang="en-US" dirty="0" smtClean="0"/>
              <a:t>Prognosis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" y="152400"/>
            <a:ext cx="9070848" cy="4953000"/>
          </a:xfrm>
        </p:spPr>
      </p:pic>
    </p:spTree>
    <p:extLst>
      <p:ext uri="{BB962C8B-B14F-4D97-AF65-F5344CB8AC3E}">
        <p14:creationId xmlns:p14="http://schemas.microsoft.com/office/powerpoint/2010/main" val="55477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/>
              <a:t>Analgesic</a:t>
            </a:r>
            <a:r>
              <a:rPr lang="en-US" dirty="0" smtClean="0"/>
              <a:t>- Drug that relieves pain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Opioid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Non-</a:t>
            </a:r>
            <a:r>
              <a:rPr lang="en-US" sz="2800" dirty="0" err="1" smtClean="0"/>
              <a:t>opioid</a:t>
            </a:r>
            <a:r>
              <a:rPr lang="en-US" sz="2800" dirty="0" smtClean="0"/>
              <a:t> (</a:t>
            </a:r>
            <a:r>
              <a:rPr lang="en-US" sz="2800" dirty="0" err="1" smtClean="0"/>
              <a:t>eg</a:t>
            </a:r>
            <a:r>
              <a:rPr lang="en-US" sz="2800" dirty="0" smtClean="0"/>
              <a:t>: NSAIDs)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/>
            <a:r>
              <a:rPr lang="en-US" u="sng" dirty="0" smtClean="0"/>
              <a:t>Co-analgesics</a:t>
            </a:r>
            <a:r>
              <a:rPr lang="en-US" dirty="0" smtClean="0"/>
              <a:t> –primary indication other than pain but are analgesic in some conditions (</a:t>
            </a:r>
            <a:r>
              <a:rPr lang="en-US" dirty="0" err="1" smtClean="0"/>
              <a:t>eg</a:t>
            </a:r>
            <a:r>
              <a:rPr lang="en-US" dirty="0" smtClean="0"/>
              <a:t>- anti-depressants, anti-</a:t>
            </a:r>
            <a:r>
              <a:rPr lang="en-US" dirty="0" err="1" smtClean="0"/>
              <a:t>convulsants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opioid</a:t>
            </a:r>
            <a:r>
              <a:rPr lang="en-US" dirty="0" smtClean="0"/>
              <a:t> analgesics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Paracetamol</a:t>
            </a:r>
            <a:r>
              <a:rPr lang="en-US" dirty="0" smtClean="0"/>
              <a:t>(Acetaminophen)</a:t>
            </a:r>
          </a:p>
          <a:p>
            <a:r>
              <a:rPr lang="en-US" dirty="0" smtClean="0"/>
              <a:t>Other NSAIDs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Paracetamol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line analgesic</a:t>
            </a:r>
          </a:p>
          <a:p>
            <a:r>
              <a:rPr lang="en-US" dirty="0" smtClean="0"/>
              <a:t>Relative lack of side effects</a:t>
            </a:r>
          </a:p>
          <a:p>
            <a:r>
              <a:rPr lang="en-US" dirty="0" smtClean="0"/>
              <a:t>Anti-pyretic</a:t>
            </a:r>
          </a:p>
          <a:p>
            <a:r>
              <a:rPr lang="en-US" dirty="0" smtClean="0"/>
              <a:t>Mild anti-inflammatory</a:t>
            </a:r>
          </a:p>
          <a:p>
            <a:r>
              <a:rPr lang="en-US" dirty="0" smtClean="0"/>
              <a:t>Own/synergistically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Paracetamol</a:t>
            </a:r>
            <a:r>
              <a:rPr lang="en-US" dirty="0" smtClean="0"/>
              <a:t>/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? Activation of descending </a:t>
            </a:r>
            <a:r>
              <a:rPr lang="en-US" dirty="0" err="1" smtClean="0"/>
              <a:t>serotogenic</a:t>
            </a:r>
            <a:r>
              <a:rPr lang="en-US" dirty="0" smtClean="0"/>
              <a:t> pain-inhibiting pathway</a:t>
            </a:r>
          </a:p>
          <a:p>
            <a:r>
              <a:rPr lang="en-US" dirty="0" smtClean="0"/>
              <a:t>Prostaglandin synthesis inhibitor-COX-3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Paracetamol</a:t>
            </a:r>
            <a:r>
              <a:rPr lang="en-US" dirty="0" smtClean="0"/>
              <a:t> /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Mild-moderate pain (</a:t>
            </a: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dysmenorrhoea,headache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Anti-pyretic</a:t>
            </a:r>
          </a:p>
          <a:p>
            <a:r>
              <a:rPr lang="en-US" dirty="0" smtClean="0"/>
              <a:t>Need to avoid aspirin (Allergy, </a:t>
            </a:r>
            <a:r>
              <a:rPr lang="en-US" dirty="0" err="1" smtClean="0"/>
              <a:t>Intolerence</a:t>
            </a:r>
            <a:r>
              <a:rPr lang="en-US" dirty="0" smtClean="0"/>
              <a:t>, &lt;12yrs)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654</TotalTime>
  <Words>534</Words>
  <Application>Microsoft Office PowerPoint</Application>
  <PresentationFormat>On-screen Show (4:3)</PresentationFormat>
  <Paragraphs>133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Times New Roman</vt:lpstr>
      <vt:lpstr>Tw Cen MT</vt:lpstr>
      <vt:lpstr>Wingdings</vt:lpstr>
      <vt:lpstr>Wingdings 2</vt:lpstr>
      <vt:lpstr>Median</vt:lpstr>
      <vt:lpstr>Drugs used in pain relief</vt:lpstr>
      <vt:lpstr>Pain - definition</vt:lpstr>
      <vt:lpstr>Factors to consider when treating pain</vt:lpstr>
      <vt:lpstr>PowerPoint Presentation</vt:lpstr>
      <vt:lpstr>PowerPoint Presentation</vt:lpstr>
      <vt:lpstr>Non-opioid analgesics</vt:lpstr>
      <vt:lpstr>Paracetamol</vt:lpstr>
      <vt:lpstr>Paracetamol/ Mechanism</vt:lpstr>
      <vt:lpstr>Paracetamol / Uses</vt:lpstr>
      <vt:lpstr>Paracetamol /Pharmacokinetics</vt:lpstr>
      <vt:lpstr>Paracetamol/ side effects</vt:lpstr>
      <vt:lpstr>Paracetamol/ Acute overdose</vt:lpstr>
      <vt:lpstr>Paracetamol/over dose management 1/2</vt:lpstr>
      <vt:lpstr>Paracetamol /overdose management 2/2</vt:lpstr>
      <vt:lpstr>Other NSAIDs</vt:lpstr>
      <vt:lpstr>NSAIDs / Mode of action</vt:lpstr>
      <vt:lpstr>NSAIDs /Pharmacokinetics</vt:lpstr>
      <vt:lpstr>NSAIDs – on COX specificity</vt:lpstr>
      <vt:lpstr>NSAIDs /uses</vt:lpstr>
      <vt:lpstr>NSAIDs /side effects</vt:lpstr>
      <vt:lpstr>Opioids</vt:lpstr>
      <vt:lpstr>Opioids/ mode of action</vt:lpstr>
      <vt:lpstr>Opioids/ pharmacokinetics</vt:lpstr>
      <vt:lpstr>Opioids / side effects</vt:lpstr>
      <vt:lpstr>Morphine</vt:lpstr>
      <vt:lpstr>Diamorphine </vt:lpstr>
      <vt:lpstr>Codeine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soft</dc:creator>
  <cp:lastModifiedBy>Admin</cp:lastModifiedBy>
  <cp:revision>54</cp:revision>
  <dcterms:created xsi:type="dcterms:W3CDTF">2010-10-25T08:07:23Z</dcterms:created>
  <dcterms:modified xsi:type="dcterms:W3CDTF">2017-05-12T04:31:19Z</dcterms:modified>
</cp:coreProperties>
</file>