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handoutMasterIdLst>
    <p:handoutMasterId r:id="rId27"/>
  </p:handoutMasterIdLst>
  <p:sldIdLst>
    <p:sldId id="256" r:id="rId2"/>
    <p:sldId id="348" r:id="rId3"/>
    <p:sldId id="349" r:id="rId4"/>
    <p:sldId id="444" r:id="rId5"/>
    <p:sldId id="449" r:id="rId6"/>
    <p:sldId id="443" r:id="rId7"/>
    <p:sldId id="445" r:id="rId8"/>
    <p:sldId id="446" r:id="rId9"/>
    <p:sldId id="357" r:id="rId10"/>
    <p:sldId id="448" r:id="rId11"/>
    <p:sldId id="371" r:id="rId12"/>
    <p:sldId id="447" r:id="rId13"/>
    <p:sldId id="450" r:id="rId14"/>
    <p:sldId id="358" r:id="rId15"/>
    <p:sldId id="436" r:id="rId16"/>
    <p:sldId id="437" r:id="rId17"/>
    <p:sldId id="438" r:id="rId18"/>
    <p:sldId id="457" r:id="rId19"/>
    <p:sldId id="453" r:id="rId20"/>
    <p:sldId id="454" r:id="rId21"/>
    <p:sldId id="458" r:id="rId22"/>
    <p:sldId id="456" r:id="rId23"/>
    <p:sldId id="455" r:id="rId24"/>
    <p:sldId id="452" r:id="rId25"/>
    <p:sldId id="459" r:id="rId26"/>
  </p:sldIdLst>
  <p:sldSz cx="9144000" cy="6858000" type="screen4x3"/>
  <p:notesSz cx="6954838" cy="9240838"/>
  <p:defaultTextStyle>
    <a:defPPr>
      <a:defRPr lang="en-US"/>
    </a:defPPr>
    <a:lvl1pPr algn="l" rtl="0" eaLnBrk="0" fontAlgn="base" hangingPunct="0">
      <a:spcBef>
        <a:spcPct val="0"/>
      </a:spcBef>
      <a:spcAft>
        <a:spcPct val="0"/>
      </a:spcAft>
      <a:defRPr kern="1200">
        <a:solidFill>
          <a:schemeClr val="tx1"/>
        </a:solidFill>
        <a:latin typeface="Garamond" pitchFamily="18" charset="0"/>
        <a:ea typeface="+mn-ea"/>
        <a:cs typeface="+mn-cs"/>
      </a:defRPr>
    </a:lvl1pPr>
    <a:lvl2pPr marL="457200" algn="l" rtl="0" eaLnBrk="0" fontAlgn="base" hangingPunct="0">
      <a:spcBef>
        <a:spcPct val="0"/>
      </a:spcBef>
      <a:spcAft>
        <a:spcPct val="0"/>
      </a:spcAft>
      <a:defRPr kern="1200">
        <a:solidFill>
          <a:schemeClr val="tx1"/>
        </a:solidFill>
        <a:latin typeface="Garamond" pitchFamily="18" charset="0"/>
        <a:ea typeface="+mn-ea"/>
        <a:cs typeface="+mn-cs"/>
      </a:defRPr>
    </a:lvl2pPr>
    <a:lvl3pPr marL="914400" algn="l" rtl="0" eaLnBrk="0" fontAlgn="base" hangingPunct="0">
      <a:spcBef>
        <a:spcPct val="0"/>
      </a:spcBef>
      <a:spcAft>
        <a:spcPct val="0"/>
      </a:spcAft>
      <a:defRPr kern="1200">
        <a:solidFill>
          <a:schemeClr val="tx1"/>
        </a:solidFill>
        <a:latin typeface="Garamond" pitchFamily="18" charset="0"/>
        <a:ea typeface="+mn-ea"/>
        <a:cs typeface="+mn-cs"/>
      </a:defRPr>
    </a:lvl3pPr>
    <a:lvl4pPr marL="1371600" algn="l" rtl="0" eaLnBrk="0" fontAlgn="base" hangingPunct="0">
      <a:spcBef>
        <a:spcPct val="0"/>
      </a:spcBef>
      <a:spcAft>
        <a:spcPct val="0"/>
      </a:spcAft>
      <a:defRPr kern="1200">
        <a:solidFill>
          <a:schemeClr val="tx1"/>
        </a:solidFill>
        <a:latin typeface="Garamond" pitchFamily="18" charset="0"/>
        <a:ea typeface="+mn-ea"/>
        <a:cs typeface="+mn-cs"/>
      </a:defRPr>
    </a:lvl4pPr>
    <a:lvl5pPr marL="1828800" algn="l" rtl="0" eaLnBrk="0" fontAlgn="base" hangingPunct="0">
      <a:spcBef>
        <a:spcPct val="0"/>
      </a:spcBef>
      <a:spcAft>
        <a:spcPct val="0"/>
      </a:spcAft>
      <a:defRPr kern="1200">
        <a:solidFill>
          <a:schemeClr val="tx1"/>
        </a:solidFill>
        <a:latin typeface="Garamond" pitchFamily="18" charset="0"/>
        <a:ea typeface="+mn-ea"/>
        <a:cs typeface="+mn-cs"/>
      </a:defRPr>
    </a:lvl5pPr>
    <a:lvl6pPr marL="2286000" algn="l" defTabSz="914400" rtl="0" eaLnBrk="1" latinLnBrk="0" hangingPunct="1">
      <a:defRPr kern="1200">
        <a:solidFill>
          <a:schemeClr val="tx1"/>
        </a:solidFill>
        <a:latin typeface="Garamond" pitchFamily="18" charset="0"/>
        <a:ea typeface="+mn-ea"/>
        <a:cs typeface="+mn-cs"/>
      </a:defRPr>
    </a:lvl6pPr>
    <a:lvl7pPr marL="2743200" algn="l" defTabSz="914400" rtl="0" eaLnBrk="1" latinLnBrk="0" hangingPunct="1">
      <a:defRPr kern="1200">
        <a:solidFill>
          <a:schemeClr val="tx1"/>
        </a:solidFill>
        <a:latin typeface="Garamond" pitchFamily="18" charset="0"/>
        <a:ea typeface="+mn-ea"/>
        <a:cs typeface="+mn-cs"/>
      </a:defRPr>
    </a:lvl7pPr>
    <a:lvl8pPr marL="3200400" algn="l" defTabSz="914400" rtl="0" eaLnBrk="1" latinLnBrk="0" hangingPunct="1">
      <a:defRPr kern="1200">
        <a:solidFill>
          <a:schemeClr val="tx1"/>
        </a:solidFill>
        <a:latin typeface="Garamond" pitchFamily="18" charset="0"/>
        <a:ea typeface="+mn-ea"/>
        <a:cs typeface="+mn-cs"/>
      </a:defRPr>
    </a:lvl8pPr>
    <a:lvl9pPr marL="3657600" algn="l" defTabSz="914400" rtl="0" eaLnBrk="1" latinLnBrk="0" hangingPunct="1">
      <a:defRPr kern="1200">
        <a:solidFill>
          <a:schemeClr val="tx1"/>
        </a:solidFill>
        <a:latin typeface="Garamond"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03" autoAdjust="0"/>
    <p:restoredTop sz="94660"/>
  </p:normalViewPr>
  <p:slideViewPr>
    <p:cSldViewPr>
      <p:cViewPr varScale="1">
        <p:scale>
          <a:sx n="103" d="100"/>
          <a:sy n="103" d="100"/>
        </p:scale>
        <p:origin x="-17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2042"/>
          </a:xfrm>
          <a:prstGeom prst="rect">
            <a:avLst/>
          </a:prstGeom>
        </p:spPr>
        <p:txBody>
          <a:bodyPr vert="horz" lIns="92546" tIns="46273" rIns="92546" bIns="46273" rtlCol="0"/>
          <a:lstStyle>
            <a:lvl1pPr algn="l">
              <a:defRPr sz="1200"/>
            </a:lvl1pPr>
          </a:lstStyle>
          <a:p>
            <a:endParaRPr lang="en-US"/>
          </a:p>
        </p:txBody>
      </p:sp>
      <p:sp>
        <p:nvSpPr>
          <p:cNvPr id="3" name="Date Placeholder 2"/>
          <p:cNvSpPr>
            <a:spLocks noGrp="1"/>
          </p:cNvSpPr>
          <p:nvPr>
            <p:ph type="dt" sz="quarter" idx="1"/>
          </p:nvPr>
        </p:nvSpPr>
        <p:spPr>
          <a:xfrm>
            <a:off x="3939466" y="0"/>
            <a:ext cx="3013763" cy="462042"/>
          </a:xfrm>
          <a:prstGeom prst="rect">
            <a:avLst/>
          </a:prstGeom>
        </p:spPr>
        <p:txBody>
          <a:bodyPr vert="horz" lIns="92546" tIns="46273" rIns="92546" bIns="46273" rtlCol="0"/>
          <a:lstStyle>
            <a:lvl1pPr algn="r">
              <a:defRPr sz="1200"/>
            </a:lvl1pPr>
          </a:lstStyle>
          <a:p>
            <a:fld id="{C16A3CA8-3F1F-4B2E-A9B9-04DB0F8C8548}" type="datetimeFigureOut">
              <a:rPr lang="en-US" smtClean="0"/>
              <a:t>9/26/2018</a:t>
            </a:fld>
            <a:endParaRPr lang="en-US"/>
          </a:p>
        </p:txBody>
      </p:sp>
      <p:sp>
        <p:nvSpPr>
          <p:cNvPr id="4" name="Footer Placeholder 3"/>
          <p:cNvSpPr>
            <a:spLocks noGrp="1"/>
          </p:cNvSpPr>
          <p:nvPr>
            <p:ph type="ftr" sz="quarter" idx="2"/>
          </p:nvPr>
        </p:nvSpPr>
        <p:spPr>
          <a:xfrm>
            <a:off x="0" y="8777192"/>
            <a:ext cx="3013763" cy="462042"/>
          </a:xfrm>
          <a:prstGeom prst="rect">
            <a:avLst/>
          </a:prstGeom>
        </p:spPr>
        <p:txBody>
          <a:bodyPr vert="horz" lIns="92546" tIns="46273" rIns="92546" bIns="46273" rtlCol="0" anchor="b"/>
          <a:lstStyle>
            <a:lvl1pPr algn="l">
              <a:defRPr sz="1200"/>
            </a:lvl1pPr>
          </a:lstStyle>
          <a:p>
            <a:endParaRPr lang="en-US"/>
          </a:p>
        </p:txBody>
      </p:sp>
      <p:sp>
        <p:nvSpPr>
          <p:cNvPr id="5" name="Slide Number Placeholder 4"/>
          <p:cNvSpPr>
            <a:spLocks noGrp="1"/>
          </p:cNvSpPr>
          <p:nvPr>
            <p:ph type="sldNum" sz="quarter" idx="3"/>
          </p:nvPr>
        </p:nvSpPr>
        <p:spPr>
          <a:xfrm>
            <a:off x="3939466" y="8777192"/>
            <a:ext cx="3013763" cy="462042"/>
          </a:xfrm>
          <a:prstGeom prst="rect">
            <a:avLst/>
          </a:prstGeom>
        </p:spPr>
        <p:txBody>
          <a:bodyPr vert="horz" lIns="92546" tIns="46273" rIns="92546" bIns="46273" rtlCol="0" anchor="b"/>
          <a:lstStyle>
            <a:lvl1pPr algn="r">
              <a:defRPr sz="1200"/>
            </a:lvl1pPr>
          </a:lstStyle>
          <a:p>
            <a:fld id="{5F2FAD9A-A351-46AD-B4E7-023F80EB9E60}" type="slidenum">
              <a:rPr lang="en-US" smtClean="0"/>
              <a:t>‹#›</a:t>
            </a:fld>
            <a:endParaRPr lang="en-US"/>
          </a:p>
        </p:txBody>
      </p:sp>
    </p:spTree>
    <p:extLst>
      <p:ext uri="{BB962C8B-B14F-4D97-AF65-F5344CB8AC3E}">
        <p14:creationId xmlns:p14="http://schemas.microsoft.com/office/powerpoint/2010/main" val="401620553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DF54D-D1F7-4526-9E5E-DFCCCE4ADCB5}" type="slidenum">
              <a:rPr lang="en-US" smtClean="0"/>
              <a:pPr/>
              <a:t>‹#›</a:t>
            </a:fld>
            <a:endParaRPr lang="en-US"/>
          </a:p>
        </p:txBody>
      </p:sp>
    </p:spTree>
    <p:extLst>
      <p:ext uri="{BB962C8B-B14F-4D97-AF65-F5344CB8AC3E}">
        <p14:creationId xmlns:p14="http://schemas.microsoft.com/office/powerpoint/2010/main" val="1089489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C6650B-584C-4295-8D4C-C456ADFCF343}" type="slidenum">
              <a:rPr lang="en-US" smtClean="0"/>
              <a:pPr/>
              <a:t>‹#›</a:t>
            </a:fld>
            <a:endParaRPr lang="en-US"/>
          </a:p>
        </p:txBody>
      </p:sp>
    </p:spTree>
    <p:extLst>
      <p:ext uri="{BB962C8B-B14F-4D97-AF65-F5344CB8AC3E}">
        <p14:creationId xmlns:p14="http://schemas.microsoft.com/office/powerpoint/2010/main" val="2014855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1D7670-DCC6-4D42-A4C0-E1298246E897}" type="slidenum">
              <a:rPr lang="en-US" smtClean="0"/>
              <a:pPr/>
              <a:t>‹#›</a:t>
            </a:fld>
            <a:endParaRPr lang="en-US"/>
          </a:p>
        </p:txBody>
      </p:sp>
    </p:spTree>
    <p:extLst>
      <p:ext uri="{BB962C8B-B14F-4D97-AF65-F5344CB8AC3E}">
        <p14:creationId xmlns:p14="http://schemas.microsoft.com/office/powerpoint/2010/main" val="1596290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51575"/>
            <a:ext cx="2133600" cy="476250"/>
          </a:xfrm>
        </p:spPr>
        <p:txBody>
          <a:bodyPr/>
          <a:lstStyle>
            <a:lvl1pPr>
              <a:defRPr/>
            </a:lvl1pPr>
          </a:lstStyle>
          <a:p>
            <a:endParaRPr lang="en-US"/>
          </a:p>
        </p:txBody>
      </p:sp>
      <p:sp>
        <p:nvSpPr>
          <p:cNvPr id="5" name="Slide Number Placeholder 4"/>
          <p:cNvSpPr>
            <a:spLocks noGrp="1"/>
          </p:cNvSpPr>
          <p:nvPr>
            <p:ph type="sldNum" sz="quarter" idx="11"/>
          </p:nvPr>
        </p:nvSpPr>
        <p:spPr>
          <a:xfrm>
            <a:off x="6553200" y="6248400"/>
            <a:ext cx="2133600" cy="476250"/>
          </a:xfrm>
        </p:spPr>
        <p:txBody>
          <a:bodyPr/>
          <a:lstStyle>
            <a:lvl1pPr>
              <a:defRPr/>
            </a:lvl1pPr>
          </a:lstStyle>
          <a:p>
            <a:fld id="{3E27D0C0-5940-4075-9135-B7A609D28C51}" type="slidenum">
              <a:rPr lang="en-US"/>
              <a:pPr/>
              <a:t>‹#›</a:t>
            </a:fld>
            <a:endParaRPr lang="en-US"/>
          </a:p>
        </p:txBody>
      </p:sp>
      <p:sp>
        <p:nvSpPr>
          <p:cNvPr id="6" name="Footer Placeholder 5"/>
          <p:cNvSpPr>
            <a:spLocks noGrp="1"/>
          </p:cNvSpPr>
          <p:nvPr>
            <p:ph type="ftr" sz="quarter" idx="12"/>
          </p:nvPr>
        </p:nvSpPr>
        <p:spPr>
          <a:xfrm>
            <a:off x="3124200" y="6248400"/>
            <a:ext cx="2895600" cy="476250"/>
          </a:xfrm>
        </p:spPr>
        <p:txBody>
          <a:bodyPr/>
          <a:lstStyle>
            <a:lvl1pPr>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51575"/>
            <a:ext cx="2133600" cy="476250"/>
          </a:xfrm>
        </p:spPr>
        <p:txBody>
          <a:bodyPr/>
          <a:lstStyle>
            <a:lvl1pPr>
              <a:defRPr/>
            </a:lvl1pPr>
          </a:lstStyle>
          <a:p>
            <a:endParaRPr lang="en-US"/>
          </a:p>
        </p:txBody>
      </p:sp>
      <p:sp>
        <p:nvSpPr>
          <p:cNvPr id="6" name="Slide Number Placeholder 5"/>
          <p:cNvSpPr>
            <a:spLocks noGrp="1"/>
          </p:cNvSpPr>
          <p:nvPr>
            <p:ph type="sldNum" sz="quarter" idx="11"/>
          </p:nvPr>
        </p:nvSpPr>
        <p:spPr>
          <a:xfrm>
            <a:off x="6553200" y="6248400"/>
            <a:ext cx="2133600" cy="476250"/>
          </a:xfrm>
        </p:spPr>
        <p:txBody>
          <a:bodyPr/>
          <a:lstStyle>
            <a:lvl1pPr>
              <a:defRPr/>
            </a:lvl1pPr>
          </a:lstStyle>
          <a:p>
            <a:fld id="{86365711-2247-47F7-BC0A-AC53633C9C4E}" type="slidenum">
              <a:rPr lang="en-US"/>
              <a:pPr/>
              <a:t>‹#›</a:t>
            </a:fld>
            <a:endParaRPr lang="en-US"/>
          </a:p>
        </p:txBody>
      </p:sp>
      <p:sp>
        <p:nvSpPr>
          <p:cNvPr id="7" name="Footer Placeholder 6"/>
          <p:cNvSpPr>
            <a:spLocks noGrp="1"/>
          </p:cNvSpPr>
          <p:nvPr>
            <p:ph type="ftr" sz="quarter" idx="12"/>
          </p:nvPr>
        </p:nvSpPr>
        <p:spPr>
          <a:xfrm>
            <a:off x="3124200" y="6248400"/>
            <a:ext cx="2895600" cy="476250"/>
          </a:xfrm>
        </p:spPr>
        <p:txBody>
          <a:bodyPr/>
          <a:lstStyle>
            <a:lvl1pPr>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7E8D5D-1D45-4BC8-BCAF-686CA56046FD}" type="slidenum">
              <a:rPr lang="en-US" smtClean="0"/>
              <a:pPr/>
              <a:t>‹#›</a:t>
            </a:fld>
            <a:endParaRPr lang="en-US"/>
          </a:p>
        </p:txBody>
      </p:sp>
    </p:spTree>
    <p:extLst>
      <p:ext uri="{BB962C8B-B14F-4D97-AF65-F5344CB8AC3E}">
        <p14:creationId xmlns:p14="http://schemas.microsoft.com/office/powerpoint/2010/main" val="1948471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069E5-6CE6-4FEA-B36C-6056225EAF8A}" type="slidenum">
              <a:rPr lang="en-US" smtClean="0"/>
              <a:pPr/>
              <a:t>‹#›</a:t>
            </a:fld>
            <a:endParaRPr lang="en-US"/>
          </a:p>
        </p:txBody>
      </p:sp>
    </p:spTree>
    <p:extLst>
      <p:ext uri="{BB962C8B-B14F-4D97-AF65-F5344CB8AC3E}">
        <p14:creationId xmlns:p14="http://schemas.microsoft.com/office/powerpoint/2010/main" val="4076165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4365EC-FFA4-443F-B17F-6066F17914CD}" type="slidenum">
              <a:rPr lang="en-US" smtClean="0"/>
              <a:pPr/>
              <a:t>‹#›</a:t>
            </a:fld>
            <a:endParaRPr lang="en-US"/>
          </a:p>
        </p:txBody>
      </p:sp>
    </p:spTree>
    <p:extLst>
      <p:ext uri="{BB962C8B-B14F-4D97-AF65-F5344CB8AC3E}">
        <p14:creationId xmlns:p14="http://schemas.microsoft.com/office/powerpoint/2010/main" val="164699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3F96A8-AF4D-49B9-B052-011FFA1E7D46}" type="slidenum">
              <a:rPr lang="en-US" smtClean="0"/>
              <a:pPr/>
              <a:t>‹#›</a:t>
            </a:fld>
            <a:endParaRPr lang="en-US"/>
          </a:p>
        </p:txBody>
      </p:sp>
    </p:spTree>
    <p:extLst>
      <p:ext uri="{BB962C8B-B14F-4D97-AF65-F5344CB8AC3E}">
        <p14:creationId xmlns:p14="http://schemas.microsoft.com/office/powerpoint/2010/main" val="3145331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903745-0201-4045-B9CF-5F1C524F9DE0}" type="slidenum">
              <a:rPr lang="en-US" smtClean="0"/>
              <a:pPr/>
              <a:t>‹#›</a:t>
            </a:fld>
            <a:endParaRPr lang="en-US"/>
          </a:p>
        </p:txBody>
      </p:sp>
    </p:spTree>
    <p:extLst>
      <p:ext uri="{BB962C8B-B14F-4D97-AF65-F5344CB8AC3E}">
        <p14:creationId xmlns:p14="http://schemas.microsoft.com/office/powerpoint/2010/main" val="2022024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47534C-B648-4B7A-8563-603F6778EBE5}" type="slidenum">
              <a:rPr lang="en-US" smtClean="0"/>
              <a:pPr/>
              <a:t>‹#›</a:t>
            </a:fld>
            <a:endParaRPr lang="en-US"/>
          </a:p>
        </p:txBody>
      </p:sp>
    </p:spTree>
    <p:extLst>
      <p:ext uri="{BB962C8B-B14F-4D97-AF65-F5344CB8AC3E}">
        <p14:creationId xmlns:p14="http://schemas.microsoft.com/office/powerpoint/2010/main" val="2173921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BBC9FF-B284-4732-A294-257AC4348A08}" type="slidenum">
              <a:rPr lang="en-US" smtClean="0"/>
              <a:pPr/>
              <a:t>‹#›</a:t>
            </a:fld>
            <a:endParaRPr lang="en-US"/>
          </a:p>
        </p:txBody>
      </p:sp>
    </p:spTree>
    <p:extLst>
      <p:ext uri="{BB962C8B-B14F-4D97-AF65-F5344CB8AC3E}">
        <p14:creationId xmlns:p14="http://schemas.microsoft.com/office/powerpoint/2010/main" val="969473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133C92-E9CE-4355-B14C-C1BAA7AC827F}" type="slidenum">
              <a:rPr lang="en-US" smtClean="0"/>
              <a:pPr/>
              <a:t>‹#›</a:t>
            </a:fld>
            <a:endParaRPr lang="en-US"/>
          </a:p>
        </p:txBody>
      </p:sp>
    </p:spTree>
    <p:extLst>
      <p:ext uri="{BB962C8B-B14F-4D97-AF65-F5344CB8AC3E}">
        <p14:creationId xmlns:p14="http://schemas.microsoft.com/office/powerpoint/2010/main" val="808789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DC6D25-CB8A-4490-ABB1-60C4265F37AA}" type="slidenum">
              <a:rPr lang="en-US" smtClean="0"/>
              <a:pPr/>
              <a:t>‹#›</a:t>
            </a:fld>
            <a:endParaRPr lang="en-US"/>
          </a:p>
        </p:txBody>
      </p:sp>
    </p:spTree>
    <p:extLst>
      <p:ext uri="{BB962C8B-B14F-4D97-AF65-F5344CB8AC3E}">
        <p14:creationId xmlns:p14="http://schemas.microsoft.com/office/powerpoint/2010/main" val="116647876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1143000"/>
            <a:ext cx="7772400" cy="1470025"/>
          </a:xfrm>
        </p:spPr>
        <p:txBody>
          <a:bodyPr>
            <a:normAutofit fontScale="90000"/>
          </a:bodyPr>
          <a:lstStyle/>
          <a:p>
            <a:r>
              <a:rPr lang="en-US" sz="5400"/>
              <a:t>Management of premalignant and malignant tumors of the skin</a:t>
            </a:r>
          </a:p>
        </p:txBody>
      </p:sp>
      <p:sp>
        <p:nvSpPr>
          <p:cNvPr id="4099" name="Rectangle 3"/>
          <p:cNvSpPr>
            <a:spLocks noGrp="1" noChangeArrowheads="1"/>
          </p:cNvSpPr>
          <p:nvPr>
            <p:ph type="subTitle" idx="1"/>
          </p:nvPr>
        </p:nvSpPr>
        <p:spPr/>
        <p:txBody>
          <a:bodyPr>
            <a:normAutofit fontScale="85000" lnSpcReduction="20000"/>
          </a:bodyPr>
          <a:lstStyle/>
          <a:p>
            <a:pPr>
              <a:lnSpc>
                <a:spcPct val="80000"/>
              </a:lnSpc>
            </a:pPr>
            <a:r>
              <a:rPr lang="en-US" sz="2800" dirty="0"/>
              <a:t>Dr. S. </a:t>
            </a:r>
            <a:r>
              <a:rPr lang="en-US" sz="2800" dirty="0" err="1"/>
              <a:t>Kumarage</a:t>
            </a:r>
            <a:endParaRPr lang="en-US" sz="2800" dirty="0"/>
          </a:p>
          <a:p>
            <a:pPr>
              <a:lnSpc>
                <a:spcPct val="80000"/>
              </a:lnSpc>
            </a:pPr>
            <a:r>
              <a:rPr lang="en-US" sz="2800" dirty="0"/>
              <a:t>Senior lecturer/Consultant Surgeon</a:t>
            </a:r>
          </a:p>
          <a:p>
            <a:pPr>
              <a:lnSpc>
                <a:spcPct val="80000"/>
              </a:lnSpc>
            </a:pPr>
            <a:r>
              <a:rPr lang="en-US" sz="2800" dirty="0"/>
              <a:t>Faculty of Medicine</a:t>
            </a:r>
          </a:p>
          <a:p>
            <a:pPr>
              <a:lnSpc>
                <a:spcPct val="80000"/>
              </a:lnSpc>
            </a:pPr>
            <a:r>
              <a:rPr lang="en-US" sz="2800" dirty="0"/>
              <a:t>University of </a:t>
            </a:r>
            <a:r>
              <a:rPr lang="en-US" sz="2800" dirty="0" err="1" smtClean="0"/>
              <a:t>Kelaniya</a:t>
            </a:r>
            <a:endParaRPr lang="en-US" sz="2800" dirty="0" smtClean="0"/>
          </a:p>
          <a:p>
            <a:pPr>
              <a:lnSpc>
                <a:spcPct val="80000"/>
              </a:lnSpc>
            </a:pPr>
            <a:r>
              <a:rPr lang="en-US" sz="4300" dirty="0" smtClean="0"/>
              <a:t>25</a:t>
            </a:r>
            <a:r>
              <a:rPr lang="en-US" sz="4300" baseline="30000" dirty="0" smtClean="0"/>
              <a:t>th</a:t>
            </a:r>
            <a:r>
              <a:rPr lang="en-US" sz="4300" dirty="0" smtClean="0"/>
              <a:t> Original </a:t>
            </a:r>
            <a:endParaRPr lang="en-US" sz="43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Rot="1" noChangeArrowheads="1"/>
          </p:cNvSpPr>
          <p:nvPr>
            <p:ph type="title"/>
          </p:nvPr>
        </p:nvSpPr>
        <p:spPr/>
        <p:txBody>
          <a:bodyPr/>
          <a:lstStyle/>
          <a:p>
            <a:endParaRPr lang="en-US"/>
          </a:p>
        </p:txBody>
      </p:sp>
      <p:sp>
        <p:nvSpPr>
          <p:cNvPr id="328707" name="Rectangle 3"/>
          <p:cNvSpPr>
            <a:spLocks noGrp="1" noChangeArrowheads="1"/>
          </p:cNvSpPr>
          <p:nvPr>
            <p:ph idx="1"/>
          </p:nvPr>
        </p:nvSpPr>
        <p:spPr/>
        <p:txBody>
          <a:bodyPr/>
          <a:lstStyle/>
          <a:p>
            <a:r>
              <a:rPr lang="en-US"/>
              <a:t>Clinical presentations</a:t>
            </a:r>
          </a:p>
          <a:p>
            <a:pPr>
              <a:buFont typeface="Wingdings" pitchFamily="2" charset="2"/>
              <a:buNone/>
            </a:pPr>
            <a:r>
              <a:rPr lang="en-US"/>
              <a:t>Nodule</a:t>
            </a:r>
          </a:p>
          <a:p>
            <a:pPr>
              <a:buFont typeface="Wingdings" pitchFamily="2" charset="2"/>
              <a:buNone/>
            </a:pPr>
            <a:r>
              <a:rPr lang="en-US"/>
              <a:t>Plaque</a:t>
            </a:r>
          </a:p>
          <a:p>
            <a:pPr>
              <a:buFont typeface="Wingdings" pitchFamily="2" charset="2"/>
              <a:buNone/>
            </a:pPr>
            <a:r>
              <a:rPr lang="en-US"/>
              <a:t>Ulcer</a:t>
            </a:r>
          </a:p>
          <a:p>
            <a:pPr>
              <a:buFont typeface="Wingdings" pitchFamily="2" charset="2"/>
              <a:buNone/>
            </a:pPr>
            <a:endParaRPr lang="en-US"/>
          </a:p>
          <a:p>
            <a:endParaRPr lang="en-US"/>
          </a:p>
          <a:p>
            <a:pPr>
              <a:buFont typeface="Wingdings" pitchFamily="2" charset="2"/>
              <a:buNone/>
            </a:pP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6" name="Rectangle 4"/>
          <p:cNvSpPr>
            <a:spLocks noGrp="1" noRot="1" noChangeArrowheads="1"/>
          </p:cNvSpPr>
          <p:nvPr>
            <p:ph type="title"/>
          </p:nvPr>
        </p:nvSpPr>
        <p:spPr/>
        <p:txBody>
          <a:bodyPr/>
          <a:lstStyle/>
          <a:p>
            <a:endParaRPr lang="en-US"/>
          </a:p>
        </p:txBody>
      </p:sp>
      <p:pic>
        <p:nvPicPr>
          <p:cNvPr id="197639" name="Picture 7" descr="Squamous_Cell_Carcinoma-12"/>
          <p:cNvPicPr>
            <a:picLocks noGrp="1" noChangeAspect="1" noChangeArrowheads="1"/>
          </p:cNvPicPr>
          <p:nvPr>
            <p:ph sz="half" idx="2"/>
          </p:nvPr>
        </p:nvPicPr>
        <p:blipFill>
          <a:blip r:embed="rId2"/>
          <a:srcRect/>
          <a:stretch>
            <a:fillRect/>
          </a:stretch>
        </p:blipFill>
        <p:spPr>
          <a:xfrm>
            <a:off x="457200" y="457200"/>
            <a:ext cx="8153400" cy="6115050"/>
          </a:xfrm>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Rot="1" noChangeArrowheads="1"/>
          </p:cNvSpPr>
          <p:nvPr>
            <p:ph type="title"/>
          </p:nvPr>
        </p:nvSpPr>
        <p:spPr/>
        <p:txBody>
          <a:bodyPr/>
          <a:lstStyle/>
          <a:p>
            <a:endParaRPr lang="en-US"/>
          </a:p>
        </p:txBody>
      </p:sp>
      <p:sp>
        <p:nvSpPr>
          <p:cNvPr id="327683" name="Rectangle 3"/>
          <p:cNvSpPr>
            <a:spLocks noGrp="1" noChangeArrowheads="1"/>
          </p:cNvSpPr>
          <p:nvPr>
            <p:ph idx="1"/>
          </p:nvPr>
        </p:nvSpPr>
        <p:spPr/>
        <p:txBody>
          <a:bodyPr/>
          <a:lstStyle/>
          <a:p>
            <a:r>
              <a:rPr lang="en-US"/>
              <a:t>Treatments</a:t>
            </a:r>
          </a:p>
          <a:p>
            <a:pPr>
              <a:buFont typeface="Wingdings" pitchFamily="2" charset="2"/>
              <a:buNone/>
            </a:pPr>
            <a:r>
              <a:rPr lang="en-US"/>
              <a:t>Complete excision</a:t>
            </a:r>
          </a:p>
          <a:p>
            <a:pPr>
              <a:buFont typeface="Wingdings" pitchFamily="2" charset="2"/>
              <a:buNone/>
            </a:pPr>
            <a:r>
              <a:rPr lang="en-US"/>
              <a:t>Radiotherapy</a:t>
            </a:r>
          </a:p>
          <a:p>
            <a:pPr>
              <a:buFont typeface="Wingdings" pitchFamily="2" charset="2"/>
              <a:buNone/>
            </a:pPr>
            <a:endParaRPr lang="en-US"/>
          </a:p>
          <a:p>
            <a:pPr>
              <a:buFont typeface="Wingdings" pitchFamily="2" charset="2"/>
              <a:buNone/>
            </a:pP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Rot="1" noChangeArrowheads="1"/>
          </p:cNvSpPr>
          <p:nvPr>
            <p:ph type="title"/>
          </p:nvPr>
        </p:nvSpPr>
        <p:spPr/>
        <p:txBody>
          <a:bodyPr/>
          <a:lstStyle/>
          <a:p>
            <a:r>
              <a:rPr lang="en-US"/>
              <a:t>Cutaneous metastasis</a:t>
            </a:r>
          </a:p>
        </p:txBody>
      </p:sp>
      <p:sp>
        <p:nvSpPr>
          <p:cNvPr id="331779" name="Rectangle 3"/>
          <p:cNvSpPr>
            <a:spLocks noGrp="1" noChangeArrowheads="1"/>
          </p:cNvSpPr>
          <p:nvPr>
            <p:ph idx="1"/>
          </p:nvPr>
        </p:nvSpPr>
        <p:spPr/>
        <p:txBody>
          <a:bodyPr/>
          <a:lstStyle/>
          <a:p>
            <a:r>
              <a:rPr lang="en-US"/>
              <a:t>Occurs in 5% of patient with internal malignancy</a:t>
            </a:r>
          </a:p>
          <a:p>
            <a:pPr>
              <a:buFont typeface="Wingdings" pitchFamily="2" charset="2"/>
              <a:buNone/>
            </a:pPr>
            <a:r>
              <a:rPr lang="en-US"/>
              <a:t>Carcinoma of the breast/lung</a:t>
            </a:r>
          </a:p>
          <a:p>
            <a:r>
              <a:rPr lang="en-US"/>
              <a:t>May be solitary or multiple intradermal nodule</a:t>
            </a:r>
          </a:p>
          <a:p>
            <a:pPr>
              <a:buFont typeface="Wingdings" pitchFamily="2" charset="2"/>
              <a:buNone/>
            </a:pPr>
            <a:r>
              <a:rPr lang="en-US"/>
              <a:t>Sister Joseph’s nodule- GI malignancy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rrowheads="1"/>
          </p:cNvSpPr>
          <p:nvPr>
            <p:ph type="title"/>
          </p:nvPr>
        </p:nvSpPr>
        <p:spPr/>
        <p:txBody>
          <a:bodyPr/>
          <a:lstStyle/>
          <a:p>
            <a:r>
              <a:rPr lang="en-US"/>
              <a:t>Melanocytic lesions</a:t>
            </a:r>
          </a:p>
        </p:txBody>
      </p:sp>
      <p:sp>
        <p:nvSpPr>
          <p:cNvPr id="172036" name="Line 4"/>
          <p:cNvSpPr>
            <a:spLocks noChangeShapeType="1"/>
          </p:cNvSpPr>
          <p:nvPr/>
        </p:nvSpPr>
        <p:spPr bwMode="auto">
          <a:xfrm flipH="1">
            <a:off x="1828800" y="1600200"/>
            <a:ext cx="1524000" cy="762000"/>
          </a:xfrm>
          <a:prstGeom prst="line">
            <a:avLst/>
          </a:prstGeom>
          <a:noFill/>
          <a:ln w="9525">
            <a:solidFill>
              <a:schemeClr val="tx1"/>
            </a:solidFill>
            <a:round/>
            <a:headEnd/>
            <a:tailEnd type="triangle" w="med" len="med"/>
          </a:ln>
          <a:effectLst/>
        </p:spPr>
        <p:txBody>
          <a:bodyPr/>
          <a:lstStyle/>
          <a:p>
            <a:endParaRPr lang="en-US"/>
          </a:p>
        </p:txBody>
      </p:sp>
      <p:sp>
        <p:nvSpPr>
          <p:cNvPr id="172037" name="Text Box 5"/>
          <p:cNvSpPr txBox="1">
            <a:spLocks noChangeArrowheads="1"/>
          </p:cNvSpPr>
          <p:nvPr/>
        </p:nvSpPr>
        <p:spPr bwMode="auto">
          <a:xfrm>
            <a:off x="533400" y="2667000"/>
            <a:ext cx="3581400" cy="4367213"/>
          </a:xfrm>
          <a:prstGeom prst="rect">
            <a:avLst/>
          </a:prstGeom>
          <a:noFill/>
          <a:ln w="9525">
            <a:noFill/>
            <a:miter lim="800000"/>
            <a:headEnd/>
            <a:tailEnd/>
          </a:ln>
          <a:effectLst/>
        </p:spPr>
        <p:txBody>
          <a:bodyPr>
            <a:spAutoFit/>
          </a:bodyPr>
          <a:lstStyle/>
          <a:p>
            <a:pPr eaLnBrk="1" hangingPunct="1">
              <a:spcBef>
                <a:spcPct val="50000"/>
              </a:spcBef>
            </a:pPr>
            <a:r>
              <a:rPr lang="en-US" sz="2800" b="1">
                <a:latin typeface="Times New Roman" pitchFamily="18" charset="0"/>
              </a:rPr>
              <a:t>Benign Naevi</a:t>
            </a:r>
          </a:p>
          <a:p>
            <a:pPr eaLnBrk="1" hangingPunct="1">
              <a:spcBef>
                <a:spcPct val="50000"/>
              </a:spcBef>
            </a:pPr>
            <a:r>
              <a:rPr lang="en-US" sz="2800">
                <a:latin typeface="Times New Roman" pitchFamily="18" charset="0"/>
              </a:rPr>
              <a:t>	Epidermal</a:t>
            </a:r>
          </a:p>
          <a:p>
            <a:pPr eaLnBrk="1" hangingPunct="1">
              <a:spcBef>
                <a:spcPct val="50000"/>
              </a:spcBef>
            </a:pPr>
            <a:r>
              <a:rPr lang="en-US" sz="2800">
                <a:latin typeface="Times New Roman" pitchFamily="18" charset="0"/>
              </a:rPr>
              <a:t>	Intra dermal</a:t>
            </a:r>
          </a:p>
          <a:p>
            <a:pPr eaLnBrk="1" hangingPunct="1">
              <a:spcBef>
                <a:spcPct val="50000"/>
              </a:spcBef>
            </a:pPr>
            <a:r>
              <a:rPr lang="en-US" sz="2800">
                <a:latin typeface="Times New Roman" pitchFamily="18" charset="0"/>
              </a:rPr>
              <a:t>	Junctional </a:t>
            </a:r>
          </a:p>
          <a:p>
            <a:pPr eaLnBrk="1" hangingPunct="1">
              <a:spcBef>
                <a:spcPct val="50000"/>
              </a:spcBef>
            </a:pPr>
            <a:r>
              <a:rPr lang="en-US" sz="2800">
                <a:latin typeface="Times New Roman" pitchFamily="18" charset="0"/>
              </a:rPr>
              <a:t>	Compound</a:t>
            </a:r>
          </a:p>
          <a:p>
            <a:pPr eaLnBrk="1" hangingPunct="1">
              <a:spcBef>
                <a:spcPct val="50000"/>
              </a:spcBef>
            </a:pPr>
            <a:r>
              <a:rPr lang="en-US" sz="2800">
                <a:latin typeface="Times New Roman" pitchFamily="18" charset="0"/>
              </a:rPr>
              <a:t>	Special types</a:t>
            </a:r>
          </a:p>
          <a:p>
            <a:pPr eaLnBrk="1" hangingPunct="1">
              <a:spcBef>
                <a:spcPct val="50000"/>
              </a:spcBef>
            </a:pPr>
            <a:r>
              <a:rPr lang="en-US" sz="2800">
                <a:latin typeface="Times New Roman" pitchFamily="18" charset="0"/>
              </a:rPr>
              <a:t>	</a:t>
            </a:r>
          </a:p>
        </p:txBody>
      </p:sp>
      <p:sp>
        <p:nvSpPr>
          <p:cNvPr id="172038" name="Line 6"/>
          <p:cNvSpPr>
            <a:spLocks noChangeShapeType="1"/>
          </p:cNvSpPr>
          <p:nvPr/>
        </p:nvSpPr>
        <p:spPr bwMode="auto">
          <a:xfrm>
            <a:off x="5334000" y="1676400"/>
            <a:ext cx="990600" cy="685800"/>
          </a:xfrm>
          <a:prstGeom prst="line">
            <a:avLst/>
          </a:prstGeom>
          <a:noFill/>
          <a:ln w="9525">
            <a:solidFill>
              <a:schemeClr val="tx1"/>
            </a:solidFill>
            <a:round/>
            <a:headEnd/>
            <a:tailEnd type="triangle" w="med" len="med"/>
          </a:ln>
          <a:effectLst/>
        </p:spPr>
        <p:txBody>
          <a:bodyPr/>
          <a:lstStyle/>
          <a:p>
            <a:endParaRPr lang="en-US"/>
          </a:p>
        </p:txBody>
      </p:sp>
      <p:sp>
        <p:nvSpPr>
          <p:cNvPr id="172039" name="Text Box 7"/>
          <p:cNvSpPr txBox="1">
            <a:spLocks noChangeArrowheads="1"/>
          </p:cNvSpPr>
          <p:nvPr/>
        </p:nvSpPr>
        <p:spPr bwMode="auto">
          <a:xfrm>
            <a:off x="4495800" y="2819400"/>
            <a:ext cx="4267200" cy="3722688"/>
          </a:xfrm>
          <a:prstGeom prst="rect">
            <a:avLst/>
          </a:prstGeom>
          <a:noFill/>
          <a:ln w="9525">
            <a:noFill/>
            <a:miter lim="800000"/>
            <a:headEnd/>
            <a:tailEnd/>
          </a:ln>
          <a:effectLst/>
        </p:spPr>
        <p:txBody>
          <a:bodyPr>
            <a:spAutoFit/>
          </a:bodyPr>
          <a:lstStyle/>
          <a:p>
            <a:pPr eaLnBrk="1" hangingPunct="1">
              <a:spcBef>
                <a:spcPct val="50000"/>
              </a:spcBef>
            </a:pPr>
            <a:r>
              <a:rPr lang="en-US" sz="2800" b="1">
                <a:latin typeface="Times New Roman" pitchFamily="18" charset="0"/>
              </a:rPr>
              <a:t>Malignant Melanomas</a:t>
            </a:r>
          </a:p>
          <a:p>
            <a:pPr eaLnBrk="1" hangingPunct="1">
              <a:spcBef>
                <a:spcPct val="50000"/>
              </a:spcBef>
            </a:pPr>
            <a:r>
              <a:rPr lang="en-US" sz="2800"/>
              <a:t>Superficial spreading melanoma (65%) </a:t>
            </a:r>
          </a:p>
          <a:p>
            <a:r>
              <a:rPr lang="en-US" sz="2800"/>
              <a:t>Nodular melanoma (27%) </a:t>
            </a:r>
          </a:p>
          <a:p>
            <a:r>
              <a:rPr lang="en-US" sz="2800"/>
              <a:t>Lentigo maligna melanoma (7%) </a:t>
            </a:r>
          </a:p>
          <a:p>
            <a:r>
              <a:rPr lang="en-US" sz="2800"/>
              <a:t>Acral lentiginous melanoma (1%)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4" name="Rectangle 4"/>
          <p:cNvSpPr>
            <a:spLocks noGrp="1" noRot="1" noChangeArrowheads="1"/>
          </p:cNvSpPr>
          <p:nvPr>
            <p:ph type="title"/>
          </p:nvPr>
        </p:nvSpPr>
        <p:spPr/>
        <p:txBody>
          <a:bodyPr/>
          <a:lstStyle/>
          <a:p>
            <a:r>
              <a:rPr lang="en-US"/>
              <a:t>Melanocytic lesions</a:t>
            </a:r>
          </a:p>
        </p:txBody>
      </p:sp>
      <p:pic>
        <p:nvPicPr>
          <p:cNvPr id="276485" name="Picture 5" descr="DIS103"/>
          <p:cNvPicPr>
            <a:picLocks noGrp="1" noChangeAspect="1" noChangeArrowheads="1"/>
          </p:cNvPicPr>
          <p:nvPr>
            <p:ph idx="1"/>
          </p:nvPr>
        </p:nvPicPr>
        <p:blipFill>
          <a:blip r:embed="rId2"/>
          <a:srcRect/>
          <a:stretch>
            <a:fillRect/>
          </a:stretch>
        </p:blipFill>
        <p:spPr>
          <a:xfrm>
            <a:off x="2438400" y="1676400"/>
            <a:ext cx="4179888" cy="4876800"/>
          </a:xfrm>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7" name="Rectangle 5"/>
          <p:cNvSpPr>
            <a:spLocks noGrp="1" noRot="1" noChangeArrowheads="1"/>
          </p:cNvSpPr>
          <p:nvPr>
            <p:ph type="title"/>
          </p:nvPr>
        </p:nvSpPr>
        <p:spPr/>
        <p:txBody>
          <a:bodyPr/>
          <a:lstStyle/>
          <a:p>
            <a:r>
              <a:rPr lang="en-US"/>
              <a:t>Malignant melanoma</a:t>
            </a:r>
          </a:p>
        </p:txBody>
      </p:sp>
      <p:sp>
        <p:nvSpPr>
          <p:cNvPr id="279558" name="Rectangle 6"/>
          <p:cNvSpPr>
            <a:spLocks noGrp="1" noChangeArrowheads="1"/>
          </p:cNvSpPr>
          <p:nvPr>
            <p:ph idx="1"/>
          </p:nvPr>
        </p:nvSpPr>
        <p:spPr/>
        <p:txBody>
          <a:bodyPr/>
          <a:lstStyle/>
          <a:p>
            <a:pPr>
              <a:lnSpc>
                <a:spcPct val="90000"/>
              </a:lnSpc>
            </a:pPr>
            <a:r>
              <a:rPr lang="en-US" sz="2800"/>
              <a:t>Invasive malignant melanoma arise</a:t>
            </a:r>
          </a:p>
          <a:p>
            <a:pPr lvl="1">
              <a:lnSpc>
                <a:spcPct val="90000"/>
              </a:lnSpc>
            </a:pPr>
            <a:r>
              <a:rPr lang="en-US" sz="2400"/>
              <a:t>De novo</a:t>
            </a:r>
          </a:p>
          <a:p>
            <a:pPr lvl="1">
              <a:lnSpc>
                <a:spcPct val="90000"/>
              </a:lnSpc>
            </a:pPr>
            <a:r>
              <a:rPr lang="en-US" sz="2400"/>
              <a:t>From – superficial spreading, lentigo maligna or a congenital giant cell naevus</a:t>
            </a:r>
          </a:p>
          <a:p>
            <a:pPr>
              <a:lnSpc>
                <a:spcPct val="90000"/>
              </a:lnSpc>
            </a:pPr>
            <a:r>
              <a:rPr lang="en-US" sz="2800"/>
              <a:t>Occurs most often in the skin</a:t>
            </a:r>
          </a:p>
          <a:p>
            <a:pPr lvl="1">
              <a:lnSpc>
                <a:spcPct val="90000"/>
              </a:lnSpc>
            </a:pPr>
            <a:r>
              <a:rPr lang="en-US" sz="2400"/>
              <a:t>Also in the oral cavity and nasal mucosa</a:t>
            </a:r>
          </a:p>
          <a:p>
            <a:pPr lvl="1">
              <a:lnSpc>
                <a:spcPct val="90000"/>
              </a:lnSpc>
            </a:pPr>
            <a:r>
              <a:rPr lang="en-US" sz="2400"/>
              <a:t>Choroid layer in the eye</a:t>
            </a:r>
          </a:p>
          <a:p>
            <a:pPr lvl="1">
              <a:lnSpc>
                <a:spcPct val="90000"/>
              </a:lnSpc>
            </a:pPr>
            <a:r>
              <a:rPr lang="en-US" sz="2400"/>
              <a:t>GIT – oesophagus and anus</a:t>
            </a:r>
          </a:p>
          <a:p>
            <a:pPr lvl="1">
              <a:lnSpc>
                <a:spcPct val="90000"/>
              </a:lnSpc>
            </a:pPr>
            <a:r>
              <a:rPr lang="en-US" sz="2400"/>
              <a:t>Bronchus</a:t>
            </a:r>
          </a:p>
          <a:p>
            <a:pPr lvl="1">
              <a:lnSpc>
                <a:spcPct val="90000"/>
              </a:lnSpc>
            </a:pPr>
            <a:r>
              <a:rPr lang="en-US" sz="2400"/>
              <a:t>Vagina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Rot="1" noChangeArrowheads="1"/>
          </p:cNvSpPr>
          <p:nvPr>
            <p:ph type="title"/>
          </p:nvPr>
        </p:nvSpPr>
        <p:spPr/>
        <p:txBody>
          <a:bodyPr/>
          <a:lstStyle/>
          <a:p>
            <a:r>
              <a:rPr lang="en-US"/>
              <a:t>Malignant melanoma</a:t>
            </a:r>
          </a:p>
        </p:txBody>
      </p:sp>
      <p:sp>
        <p:nvSpPr>
          <p:cNvPr id="282627" name="Rectangle 3"/>
          <p:cNvSpPr>
            <a:spLocks noGrp="1" noChangeArrowheads="1"/>
          </p:cNvSpPr>
          <p:nvPr>
            <p:ph idx="1"/>
          </p:nvPr>
        </p:nvSpPr>
        <p:spPr/>
        <p:txBody>
          <a:bodyPr/>
          <a:lstStyle/>
          <a:p>
            <a:r>
              <a:rPr lang="en-US"/>
              <a:t>Clinically</a:t>
            </a:r>
          </a:p>
          <a:p>
            <a:pPr lvl="1"/>
            <a:r>
              <a:rPr lang="en-US"/>
              <a:t>Elevated pigmented nodule</a:t>
            </a:r>
          </a:p>
          <a:p>
            <a:pPr lvl="1"/>
            <a:r>
              <a:rPr lang="en-US"/>
              <a:t>Grows rapidly </a:t>
            </a:r>
          </a:p>
          <a:p>
            <a:pPr lvl="1"/>
            <a:r>
              <a:rPr lang="en-US"/>
              <a:t>Tends to bleed and ulcerate</a:t>
            </a:r>
          </a:p>
          <a:p>
            <a:r>
              <a:rPr lang="en-US"/>
              <a:t>Metastases occurs early via the blood stream and lymphatics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8948" name="Picture 4" descr="melanoma2"/>
          <p:cNvPicPr>
            <a:picLocks noChangeAspect="1" noChangeArrowheads="1"/>
          </p:cNvPicPr>
          <p:nvPr/>
        </p:nvPicPr>
        <p:blipFill>
          <a:blip r:embed="rId2"/>
          <a:srcRect/>
          <a:stretch>
            <a:fillRect/>
          </a:stretch>
        </p:blipFill>
        <p:spPr bwMode="auto">
          <a:xfrm>
            <a:off x="685800" y="152400"/>
            <a:ext cx="7924800" cy="6608763"/>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Rot="1" noChangeArrowheads="1"/>
          </p:cNvSpPr>
          <p:nvPr>
            <p:ph type="title"/>
          </p:nvPr>
        </p:nvSpPr>
        <p:spPr/>
        <p:txBody>
          <a:bodyPr/>
          <a:lstStyle/>
          <a:p>
            <a:endParaRPr lang="en-US"/>
          </a:p>
        </p:txBody>
      </p:sp>
      <p:sp>
        <p:nvSpPr>
          <p:cNvPr id="334851" name="Rectangle 3"/>
          <p:cNvSpPr>
            <a:spLocks noGrp="1" noChangeArrowheads="1"/>
          </p:cNvSpPr>
          <p:nvPr>
            <p:ph idx="1"/>
          </p:nvPr>
        </p:nvSpPr>
        <p:spPr/>
        <p:txBody>
          <a:bodyPr/>
          <a:lstStyle/>
          <a:p>
            <a:pPr>
              <a:lnSpc>
                <a:spcPct val="80000"/>
              </a:lnSpc>
            </a:pPr>
            <a:r>
              <a:rPr lang="en-US" sz="2800"/>
              <a:t>Superficial spreading melanomas usually occur in middle age and are commonly seen on sun exposed skin - the lower legs of women and the trunk of men </a:t>
            </a:r>
          </a:p>
          <a:p>
            <a:pPr>
              <a:lnSpc>
                <a:spcPct val="80000"/>
              </a:lnSpc>
            </a:pPr>
            <a:r>
              <a:rPr lang="en-US" sz="2800"/>
              <a:t>Nodular melanomas are aggressive tumours and occur in a slightly younger age group</a:t>
            </a:r>
          </a:p>
          <a:p>
            <a:pPr>
              <a:lnSpc>
                <a:spcPct val="80000"/>
              </a:lnSpc>
            </a:pPr>
            <a:r>
              <a:rPr lang="en-US" sz="2800"/>
              <a:t> Lentigo Maligna is the least aggressive form of melanoma </a:t>
            </a:r>
          </a:p>
          <a:p>
            <a:pPr>
              <a:lnSpc>
                <a:spcPct val="80000"/>
              </a:lnSpc>
            </a:pPr>
            <a:r>
              <a:rPr lang="en-US" sz="2800"/>
              <a:t>Acral lentiginous melanoma is the most frequent type seen in Negroes occurring on the palms of the hand and soles of the feet. Subungual melanomas are included in this group.</a:t>
            </a:r>
          </a:p>
          <a:p>
            <a:pPr>
              <a:lnSpc>
                <a:spcPct val="80000"/>
              </a:lnSpc>
            </a:pPr>
            <a:endParaRPr lang="en-US" sz="28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6" name="Rectangle 4"/>
          <p:cNvSpPr>
            <a:spLocks noGrp="1" noRot="1" noChangeArrowheads="1"/>
          </p:cNvSpPr>
          <p:nvPr>
            <p:ph type="title"/>
          </p:nvPr>
        </p:nvSpPr>
        <p:spPr/>
        <p:txBody>
          <a:bodyPr/>
          <a:lstStyle/>
          <a:p>
            <a:r>
              <a:rPr lang="en-US"/>
              <a:t>Tumours of the skin</a:t>
            </a:r>
          </a:p>
        </p:txBody>
      </p:sp>
      <p:sp>
        <p:nvSpPr>
          <p:cNvPr id="146437" name="Line 5"/>
          <p:cNvSpPr>
            <a:spLocks noChangeShapeType="1"/>
          </p:cNvSpPr>
          <p:nvPr/>
        </p:nvSpPr>
        <p:spPr bwMode="auto">
          <a:xfrm flipH="1">
            <a:off x="1752600" y="2057400"/>
            <a:ext cx="1752600" cy="1143000"/>
          </a:xfrm>
          <a:prstGeom prst="line">
            <a:avLst/>
          </a:prstGeom>
          <a:noFill/>
          <a:ln w="9525">
            <a:solidFill>
              <a:schemeClr val="tx1"/>
            </a:solidFill>
            <a:round/>
            <a:headEnd/>
            <a:tailEnd type="triangle" w="med" len="med"/>
          </a:ln>
          <a:effectLst/>
        </p:spPr>
        <p:txBody>
          <a:bodyPr/>
          <a:lstStyle/>
          <a:p>
            <a:endParaRPr lang="en-US"/>
          </a:p>
        </p:txBody>
      </p:sp>
      <p:sp>
        <p:nvSpPr>
          <p:cNvPr id="146438" name="Line 6"/>
          <p:cNvSpPr>
            <a:spLocks noChangeShapeType="1"/>
          </p:cNvSpPr>
          <p:nvPr/>
        </p:nvSpPr>
        <p:spPr bwMode="auto">
          <a:xfrm>
            <a:off x="5105400" y="2057400"/>
            <a:ext cx="1676400" cy="1066800"/>
          </a:xfrm>
          <a:prstGeom prst="line">
            <a:avLst/>
          </a:prstGeom>
          <a:noFill/>
          <a:ln w="9525">
            <a:solidFill>
              <a:schemeClr val="tx1"/>
            </a:solidFill>
            <a:round/>
            <a:headEnd/>
            <a:tailEnd type="triangle" w="med" len="med"/>
          </a:ln>
          <a:effectLst/>
        </p:spPr>
        <p:txBody>
          <a:bodyPr/>
          <a:lstStyle/>
          <a:p>
            <a:endParaRPr lang="en-US"/>
          </a:p>
        </p:txBody>
      </p:sp>
      <p:sp>
        <p:nvSpPr>
          <p:cNvPr id="146439" name="Text Box 7"/>
          <p:cNvSpPr txBox="1">
            <a:spLocks noChangeArrowheads="1"/>
          </p:cNvSpPr>
          <p:nvPr/>
        </p:nvSpPr>
        <p:spPr bwMode="auto">
          <a:xfrm>
            <a:off x="609600" y="3505200"/>
            <a:ext cx="3505200" cy="579438"/>
          </a:xfrm>
          <a:prstGeom prst="rect">
            <a:avLst/>
          </a:prstGeom>
          <a:noFill/>
          <a:ln w="9525">
            <a:noFill/>
            <a:miter lim="800000"/>
            <a:headEnd/>
            <a:tailEnd/>
          </a:ln>
          <a:effectLst/>
        </p:spPr>
        <p:txBody>
          <a:bodyPr>
            <a:spAutoFit/>
          </a:bodyPr>
          <a:lstStyle/>
          <a:p>
            <a:pPr eaLnBrk="1" hangingPunct="1">
              <a:spcBef>
                <a:spcPct val="50000"/>
              </a:spcBef>
            </a:pPr>
            <a:r>
              <a:rPr lang="en-US" sz="3200">
                <a:latin typeface="Times New Roman" pitchFamily="18" charset="0"/>
              </a:rPr>
              <a:t>Epidermal</a:t>
            </a:r>
          </a:p>
        </p:txBody>
      </p:sp>
      <p:sp>
        <p:nvSpPr>
          <p:cNvPr id="146440" name="Text Box 8"/>
          <p:cNvSpPr txBox="1">
            <a:spLocks noChangeArrowheads="1"/>
          </p:cNvSpPr>
          <p:nvPr/>
        </p:nvSpPr>
        <p:spPr bwMode="auto">
          <a:xfrm>
            <a:off x="6400800" y="3429000"/>
            <a:ext cx="2133600" cy="579438"/>
          </a:xfrm>
          <a:prstGeom prst="rect">
            <a:avLst/>
          </a:prstGeom>
          <a:noFill/>
          <a:ln w="9525">
            <a:noFill/>
            <a:miter lim="800000"/>
            <a:headEnd/>
            <a:tailEnd/>
          </a:ln>
          <a:effectLst/>
        </p:spPr>
        <p:txBody>
          <a:bodyPr>
            <a:spAutoFit/>
          </a:bodyPr>
          <a:lstStyle/>
          <a:p>
            <a:pPr eaLnBrk="1" hangingPunct="1">
              <a:spcBef>
                <a:spcPct val="50000"/>
              </a:spcBef>
            </a:pPr>
            <a:r>
              <a:rPr lang="en-US" sz="3200">
                <a:latin typeface="Times New Roman" pitchFamily="18" charset="0"/>
              </a:rPr>
              <a:t>Dermal</a:t>
            </a:r>
          </a:p>
        </p:txBody>
      </p:sp>
      <p:sp>
        <p:nvSpPr>
          <p:cNvPr id="146441" name="Line 9"/>
          <p:cNvSpPr>
            <a:spLocks noChangeShapeType="1"/>
          </p:cNvSpPr>
          <p:nvPr/>
        </p:nvSpPr>
        <p:spPr bwMode="auto">
          <a:xfrm>
            <a:off x="4343400" y="2057400"/>
            <a:ext cx="0" cy="2209800"/>
          </a:xfrm>
          <a:prstGeom prst="line">
            <a:avLst/>
          </a:prstGeom>
          <a:noFill/>
          <a:ln w="9525">
            <a:solidFill>
              <a:schemeClr val="tx1"/>
            </a:solidFill>
            <a:round/>
            <a:headEnd/>
            <a:tailEnd type="triangle" w="med" len="med"/>
          </a:ln>
          <a:effectLst/>
        </p:spPr>
        <p:txBody>
          <a:bodyPr/>
          <a:lstStyle/>
          <a:p>
            <a:endParaRPr lang="en-US"/>
          </a:p>
        </p:txBody>
      </p:sp>
      <p:sp>
        <p:nvSpPr>
          <p:cNvPr id="146442" name="Text Box 10"/>
          <p:cNvSpPr txBox="1">
            <a:spLocks noChangeArrowheads="1"/>
          </p:cNvSpPr>
          <p:nvPr/>
        </p:nvSpPr>
        <p:spPr bwMode="auto">
          <a:xfrm>
            <a:off x="3048000" y="4800600"/>
            <a:ext cx="4953000" cy="2222500"/>
          </a:xfrm>
          <a:prstGeom prst="rect">
            <a:avLst/>
          </a:prstGeom>
          <a:noFill/>
          <a:ln w="9525">
            <a:noFill/>
            <a:miter lim="800000"/>
            <a:headEnd/>
            <a:tailEnd/>
          </a:ln>
          <a:effectLst/>
        </p:spPr>
        <p:txBody>
          <a:bodyPr>
            <a:spAutoFit/>
          </a:bodyPr>
          <a:lstStyle/>
          <a:p>
            <a:pPr eaLnBrk="1" hangingPunct="1">
              <a:spcBef>
                <a:spcPct val="50000"/>
              </a:spcBef>
            </a:pPr>
            <a:r>
              <a:rPr lang="en-US" sz="3200">
                <a:latin typeface="Times New Roman" pitchFamily="18" charset="0"/>
              </a:rPr>
              <a:t>Dermoepidermal</a:t>
            </a:r>
          </a:p>
          <a:p>
            <a:pPr eaLnBrk="1" hangingPunct="1">
              <a:spcBef>
                <a:spcPct val="50000"/>
              </a:spcBef>
            </a:pPr>
            <a:r>
              <a:rPr lang="en-US" sz="2400">
                <a:latin typeface="Times New Roman" pitchFamily="18" charset="0"/>
              </a:rPr>
              <a:t>	Melanocytic</a:t>
            </a:r>
          </a:p>
          <a:p>
            <a:pPr eaLnBrk="1" hangingPunct="1">
              <a:spcBef>
                <a:spcPct val="50000"/>
              </a:spcBef>
            </a:pPr>
            <a:r>
              <a:rPr lang="en-US" sz="2400">
                <a:latin typeface="Times New Roman" pitchFamily="18" charset="0"/>
              </a:rPr>
              <a:t>	Epidermal appendage tumours</a:t>
            </a:r>
          </a:p>
          <a:p>
            <a:pPr eaLnBrk="1" hangingPunct="1">
              <a:spcBef>
                <a:spcPct val="50000"/>
              </a:spcBef>
            </a:pPr>
            <a:endParaRPr lang="en-US" sz="2400">
              <a:latin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Rot="1" noChangeArrowheads="1"/>
          </p:cNvSpPr>
          <p:nvPr>
            <p:ph type="title"/>
          </p:nvPr>
        </p:nvSpPr>
        <p:spPr/>
        <p:txBody>
          <a:bodyPr/>
          <a:lstStyle/>
          <a:p>
            <a:endParaRPr lang="en-US"/>
          </a:p>
        </p:txBody>
      </p:sp>
      <p:sp>
        <p:nvSpPr>
          <p:cNvPr id="335875" name="Rectangle 3"/>
          <p:cNvSpPr>
            <a:spLocks noGrp="1" noChangeArrowheads="1"/>
          </p:cNvSpPr>
          <p:nvPr>
            <p:ph idx="1"/>
          </p:nvPr>
        </p:nvSpPr>
        <p:spPr/>
        <p:txBody>
          <a:bodyPr/>
          <a:lstStyle/>
          <a:p>
            <a:pPr>
              <a:lnSpc>
                <a:spcPct val="90000"/>
              </a:lnSpc>
            </a:pPr>
            <a:r>
              <a:rPr lang="en-US" sz="2400"/>
              <a:t>Tumour thickness is the most important prognostic factor for local and distant recurrence and overall survival in melanoma</a:t>
            </a:r>
          </a:p>
          <a:p>
            <a:pPr>
              <a:lnSpc>
                <a:spcPct val="90000"/>
              </a:lnSpc>
            </a:pPr>
            <a:r>
              <a:rPr lang="en-US" sz="2400"/>
              <a:t>Tumour thickness is commonly assessed by the Breslow thickness which is the distance in millimeters from the top of the granular layer of the epidermis to the deepest part of the tumours. </a:t>
            </a:r>
          </a:p>
          <a:p>
            <a:pPr>
              <a:lnSpc>
                <a:spcPct val="90000"/>
              </a:lnSpc>
            </a:pPr>
            <a:r>
              <a:rPr lang="en-US" sz="2400"/>
              <a:t>The five year survival for tumours</a:t>
            </a:r>
          </a:p>
          <a:p>
            <a:pPr>
              <a:lnSpc>
                <a:spcPct val="90000"/>
              </a:lnSpc>
              <a:buFont typeface="Wingdings" pitchFamily="2" charset="2"/>
              <a:buNone/>
            </a:pPr>
            <a:r>
              <a:rPr lang="en-US" sz="2400"/>
              <a:t>		&lt;0.75 mm is 95-99% </a:t>
            </a:r>
          </a:p>
          <a:p>
            <a:pPr>
              <a:lnSpc>
                <a:spcPct val="90000"/>
              </a:lnSpc>
              <a:buFont typeface="Wingdings" pitchFamily="2" charset="2"/>
              <a:buNone/>
            </a:pPr>
            <a:r>
              <a:rPr lang="en-US" sz="2400"/>
              <a:t>		0.76-1.49 mm is 80-90%</a:t>
            </a:r>
          </a:p>
          <a:p>
            <a:pPr>
              <a:lnSpc>
                <a:spcPct val="90000"/>
              </a:lnSpc>
              <a:buFont typeface="Wingdings" pitchFamily="2" charset="2"/>
              <a:buNone/>
            </a:pPr>
            <a:r>
              <a:rPr lang="en-US" sz="2400"/>
              <a:t>		1.5-3.99 mm is 60-75%</a:t>
            </a:r>
          </a:p>
          <a:p>
            <a:pPr>
              <a:lnSpc>
                <a:spcPct val="90000"/>
              </a:lnSpc>
              <a:buFont typeface="Wingdings" pitchFamily="2" charset="2"/>
              <a:buNone/>
            </a:pPr>
            <a:r>
              <a:rPr lang="en-US" sz="2400"/>
              <a:t>		&gt;4.0 mm is &lt;50%.</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Rot="1" noChangeArrowheads="1"/>
          </p:cNvSpPr>
          <p:nvPr>
            <p:ph type="title"/>
          </p:nvPr>
        </p:nvSpPr>
        <p:spPr/>
        <p:txBody>
          <a:bodyPr/>
          <a:lstStyle/>
          <a:p>
            <a:endParaRPr lang="en-US"/>
          </a:p>
        </p:txBody>
      </p:sp>
      <p:sp>
        <p:nvSpPr>
          <p:cNvPr id="340995" name="Rectangle 3"/>
          <p:cNvSpPr>
            <a:spLocks noGrp="1" noChangeArrowheads="1"/>
          </p:cNvSpPr>
          <p:nvPr>
            <p:ph idx="1"/>
          </p:nvPr>
        </p:nvSpPr>
        <p:spPr/>
        <p:txBody>
          <a:bodyPr/>
          <a:lstStyle/>
          <a:p>
            <a:r>
              <a:rPr lang="en-US"/>
              <a:t>The management of the regional nodes in malignant melanoma is controversial. </a:t>
            </a:r>
          </a:p>
          <a:p>
            <a:r>
              <a:rPr lang="en-US"/>
              <a:t>20% of clinically palpable nodes are histologically negative.</a:t>
            </a:r>
          </a:p>
          <a:p>
            <a:r>
              <a:rPr lang="en-US"/>
              <a:t> 20% palpably normal nodes have occult metastases </a:t>
            </a:r>
          </a:p>
          <a:p>
            <a:endParaRPr lang="en-US"/>
          </a:p>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Rot="1" noChangeArrowheads="1"/>
          </p:cNvSpPr>
          <p:nvPr>
            <p:ph type="title"/>
          </p:nvPr>
        </p:nvSpPr>
        <p:spPr/>
        <p:txBody>
          <a:bodyPr/>
          <a:lstStyle/>
          <a:p>
            <a:r>
              <a:rPr lang="en-US"/>
              <a:t>Prognostic features</a:t>
            </a:r>
          </a:p>
        </p:txBody>
      </p:sp>
      <p:sp>
        <p:nvSpPr>
          <p:cNvPr id="337923" name="Rectangle 3"/>
          <p:cNvSpPr>
            <a:spLocks noGrp="1" noChangeArrowheads="1"/>
          </p:cNvSpPr>
          <p:nvPr>
            <p:ph idx="1"/>
          </p:nvPr>
        </p:nvSpPr>
        <p:spPr/>
        <p:txBody>
          <a:bodyPr/>
          <a:lstStyle/>
          <a:p>
            <a:r>
              <a:rPr lang="en-US"/>
              <a:t>Type of melanoma</a:t>
            </a:r>
          </a:p>
          <a:p>
            <a:r>
              <a:rPr lang="en-US"/>
              <a:t>Depth of invasion</a:t>
            </a:r>
          </a:p>
          <a:p>
            <a:r>
              <a:rPr lang="en-US"/>
              <a:t>Level of invasion</a:t>
            </a:r>
          </a:p>
          <a:p>
            <a:r>
              <a:rPr lang="en-US"/>
              <a:t>Clinical stage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Rot="1" noChangeArrowheads="1"/>
          </p:cNvSpPr>
          <p:nvPr>
            <p:ph type="title"/>
          </p:nvPr>
        </p:nvSpPr>
        <p:spPr/>
        <p:txBody>
          <a:bodyPr/>
          <a:lstStyle/>
          <a:p>
            <a:endParaRPr lang="en-US"/>
          </a:p>
        </p:txBody>
      </p:sp>
      <p:sp>
        <p:nvSpPr>
          <p:cNvPr id="336899" name="Rectangle 3"/>
          <p:cNvSpPr>
            <a:spLocks noGrp="1" noChangeArrowheads="1"/>
          </p:cNvSpPr>
          <p:nvPr>
            <p:ph idx="1"/>
          </p:nvPr>
        </p:nvSpPr>
        <p:spPr/>
        <p:txBody>
          <a:bodyPr/>
          <a:lstStyle/>
          <a:p>
            <a:pPr>
              <a:lnSpc>
                <a:spcPct val="90000"/>
              </a:lnSpc>
            </a:pPr>
            <a:r>
              <a:rPr lang="en-US"/>
              <a:t>Therapeutic lymph node dissection provides regional control and prognostic information but does not improve survival </a:t>
            </a:r>
          </a:p>
          <a:p>
            <a:pPr>
              <a:lnSpc>
                <a:spcPct val="90000"/>
              </a:lnSpc>
            </a:pPr>
            <a:r>
              <a:rPr lang="en-US"/>
              <a:t>&lt;0.75 mm as 90% will be cured by local surgery alone </a:t>
            </a:r>
          </a:p>
          <a:p>
            <a:pPr>
              <a:lnSpc>
                <a:spcPct val="90000"/>
              </a:lnSpc>
            </a:pPr>
            <a:r>
              <a:rPr lang="en-US"/>
              <a:t>For patients with tumours &gt;4.0 mm 70% will have distant metastases at presentation and lymphadenectomy provides no survival advantage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Rot="1" noChangeArrowheads="1"/>
          </p:cNvSpPr>
          <p:nvPr>
            <p:ph type="title"/>
          </p:nvPr>
        </p:nvSpPr>
        <p:spPr/>
        <p:txBody>
          <a:bodyPr/>
          <a:lstStyle/>
          <a:p>
            <a:r>
              <a:rPr lang="en-US"/>
              <a:t>Management</a:t>
            </a:r>
          </a:p>
        </p:txBody>
      </p:sp>
      <p:sp>
        <p:nvSpPr>
          <p:cNvPr id="333827" name="Rectangle 3"/>
          <p:cNvSpPr>
            <a:spLocks noGrp="1" noChangeArrowheads="1"/>
          </p:cNvSpPr>
          <p:nvPr>
            <p:ph idx="1"/>
          </p:nvPr>
        </p:nvSpPr>
        <p:spPr/>
        <p:txBody>
          <a:bodyPr/>
          <a:lstStyle/>
          <a:p>
            <a:pPr>
              <a:lnSpc>
                <a:spcPct val="90000"/>
              </a:lnSpc>
            </a:pPr>
            <a:r>
              <a:rPr lang="en-US"/>
              <a:t>Surgical excision</a:t>
            </a:r>
          </a:p>
          <a:p>
            <a:pPr>
              <a:lnSpc>
                <a:spcPct val="90000"/>
              </a:lnSpc>
            </a:pPr>
            <a:r>
              <a:rPr lang="en-US"/>
              <a:t>In clinical practice was suggested by Neades et al (1993) who recommended that impalpable lesions be excised with a margin of 1 cm, palpable lesions 2 cms and frankly nodular lesion 3 cms. </a:t>
            </a:r>
          </a:p>
          <a:p>
            <a:pPr>
              <a:lnSpc>
                <a:spcPct val="90000"/>
              </a:lnSpc>
            </a:pPr>
            <a:r>
              <a:rPr lang="en-US"/>
              <a:t>Lymph node dissection</a:t>
            </a:r>
          </a:p>
          <a:p>
            <a:pPr>
              <a:lnSpc>
                <a:spcPct val="90000"/>
              </a:lnSpc>
            </a:pPr>
            <a:r>
              <a:rPr lang="en-US"/>
              <a:t>Adjuvant chemotherapy</a:t>
            </a:r>
          </a:p>
          <a:p>
            <a:pPr>
              <a:lnSpc>
                <a:spcPct val="90000"/>
              </a:lnSpc>
              <a:buFont typeface="Wingdings" pitchFamily="2" charset="2"/>
              <a:buNone/>
            </a:pPr>
            <a:r>
              <a:rPr lang="en-US"/>
              <a:t>Isolated lymph perfusion</a:t>
            </a:r>
          </a:p>
          <a:p>
            <a:pPr>
              <a:lnSpc>
                <a:spcPct val="90000"/>
              </a:lnSpc>
              <a:buFont typeface="Wingdings" pitchFamily="2" charset="2"/>
              <a:buNone/>
            </a:pP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Rot="1" noChangeArrowheads="1"/>
          </p:cNvSpPr>
          <p:nvPr>
            <p:ph type="title"/>
          </p:nvPr>
        </p:nvSpPr>
        <p:spPr/>
        <p:txBody>
          <a:bodyPr/>
          <a:lstStyle/>
          <a:p>
            <a:endParaRPr lang="en-US"/>
          </a:p>
        </p:txBody>
      </p:sp>
      <p:sp>
        <p:nvSpPr>
          <p:cNvPr id="342019" name="Rectangle 3"/>
          <p:cNvSpPr>
            <a:spLocks noGrp="1" noChangeArrowheads="1"/>
          </p:cNvSpPr>
          <p:nvPr>
            <p:ph idx="1"/>
          </p:nvPr>
        </p:nvSpPr>
        <p:spPr/>
        <p:txBody>
          <a:bodyPr/>
          <a:lstStyle/>
          <a:p>
            <a:pPr>
              <a:buFont typeface="Wingdings" pitchFamily="2" charset="2"/>
              <a:buNone/>
            </a:pPr>
            <a:endParaRPr lang="en-US"/>
          </a:p>
          <a:p>
            <a:pPr>
              <a:buFont typeface="Wingdings" pitchFamily="2" charset="2"/>
              <a:buNone/>
            </a:pPr>
            <a:endParaRPr lang="en-US"/>
          </a:p>
          <a:p>
            <a:pPr>
              <a:buFont typeface="Wingdings" pitchFamily="2" charset="2"/>
              <a:buNone/>
            </a:pPr>
            <a:endParaRPr lang="en-US"/>
          </a:p>
          <a:p>
            <a:pPr algn="ctr">
              <a:buFont typeface="Wingdings" pitchFamily="2" charset="2"/>
              <a:buNone/>
            </a:pPr>
            <a:r>
              <a:rPr lang="en-US" sz="440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4" name="Rectangle 4"/>
          <p:cNvSpPr>
            <a:spLocks noGrp="1" noRot="1" noChangeArrowheads="1"/>
          </p:cNvSpPr>
          <p:nvPr>
            <p:ph type="title"/>
          </p:nvPr>
        </p:nvSpPr>
        <p:spPr>
          <a:xfrm>
            <a:off x="685800" y="0"/>
            <a:ext cx="7772400" cy="1143000"/>
          </a:xfrm>
        </p:spPr>
        <p:txBody>
          <a:bodyPr/>
          <a:lstStyle/>
          <a:p>
            <a:r>
              <a:rPr lang="en-US"/>
              <a:t>Epidermal skin tumours</a:t>
            </a:r>
          </a:p>
        </p:txBody>
      </p:sp>
      <p:graphicFrame>
        <p:nvGraphicFramePr>
          <p:cNvPr id="148524" name="Group 44"/>
          <p:cNvGraphicFramePr>
            <a:graphicFrameLocks noGrp="1"/>
          </p:cNvGraphicFramePr>
          <p:nvPr>
            <p:ph type="tbl" idx="1"/>
          </p:nvPr>
        </p:nvGraphicFramePr>
        <p:xfrm>
          <a:off x="685800" y="1143000"/>
          <a:ext cx="7772400" cy="5339081"/>
        </p:xfrm>
        <a:graphic>
          <a:graphicData uri="http://schemas.openxmlformats.org/drawingml/2006/table">
            <a:tbl>
              <a:tblPr/>
              <a:tblGrid>
                <a:gridCol w="2590800"/>
                <a:gridCol w="2590800"/>
                <a:gridCol w="2590800"/>
              </a:tblGrid>
              <a:tr h="12303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rPr>
                        <a:t>Cell of origin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rPr>
                        <a:t>Benign tumour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1" i="0" u="none" strike="noStrike" cap="none" normalizeH="0" baseline="0" smtClean="0">
                          <a:ln>
                            <a:noFill/>
                          </a:ln>
                          <a:solidFill>
                            <a:schemeClr val="tx1"/>
                          </a:solidFill>
                          <a:effectLst>
                            <a:outerShdw blurRad="38100" dist="38100" dir="2700000" algn="tl">
                              <a:srgbClr val="000000"/>
                            </a:outerShdw>
                          </a:effectLst>
                          <a:latin typeface="Garamond" pitchFamily="18" charset="0"/>
                        </a:rPr>
                        <a:t>Malignant tumour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318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Garamond" pitchFamily="18" charset="0"/>
                        </a:rPr>
                        <a:t>Basal cell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Garamond" pitchFamily="18" charset="0"/>
                        </a:rPr>
                        <a:t>Seborrheic keratosis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Garamond" pitchFamily="18" charset="0"/>
                        </a:rPr>
                        <a:t>Basal cell carcinoma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Garamond" pitchFamily="18" charset="0"/>
                        </a:rPr>
                        <a:t>Keratinocytes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Garamond" pitchFamily="18" charset="0"/>
                        </a:rPr>
                        <a:t>Squamous papilloma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Garamond" pitchFamily="18" charset="0"/>
                        </a:rPr>
                        <a:t>Squamous carcinoma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Garamond" pitchFamily="18" charset="0"/>
                        </a:rPr>
                        <a:t>Melanocytes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Garamond" pitchFamily="18" charset="0"/>
                        </a:rPr>
                        <a:t>Naevus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Garamond" pitchFamily="18" charset="0"/>
                        </a:rPr>
                        <a:t>Malignant melanoma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858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Garamond" pitchFamily="18" charset="0"/>
                        </a:rPr>
                        <a:t>Merkel cells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sz="2800" b="0" i="0" u="none" strike="noStrike" cap="none" normalizeH="0" baseline="0" smtClean="0">
                        <a:ln>
                          <a:noFill/>
                        </a:ln>
                        <a:solidFill>
                          <a:schemeClr val="tx1"/>
                        </a:solidFill>
                        <a:effectLst>
                          <a:outerShdw blurRad="38100" dist="38100" dir="2700000" algn="tl">
                            <a:srgbClr val="000000"/>
                          </a:outerShdw>
                        </a:effectLst>
                        <a:latin typeface="Garamond"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sz="2800" b="0" i="0" u="none" strike="noStrike" cap="none" normalizeH="0" baseline="0" smtClean="0">
                          <a:ln>
                            <a:noFill/>
                          </a:ln>
                          <a:solidFill>
                            <a:schemeClr val="tx1"/>
                          </a:solidFill>
                          <a:effectLst>
                            <a:outerShdw blurRad="38100" dist="38100" dir="2700000" algn="tl">
                              <a:srgbClr val="000000"/>
                            </a:outerShdw>
                          </a:effectLst>
                          <a:latin typeface="Garamond" pitchFamily="18" charset="0"/>
                        </a:rPr>
                        <a:t>Merkel cell carcinoma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Rot="1" noChangeArrowheads="1"/>
          </p:cNvSpPr>
          <p:nvPr>
            <p:ph type="title"/>
          </p:nvPr>
        </p:nvSpPr>
        <p:spPr/>
        <p:txBody>
          <a:bodyPr/>
          <a:lstStyle/>
          <a:p>
            <a:r>
              <a:rPr lang="en-US"/>
              <a:t>Solar keratosis</a:t>
            </a:r>
          </a:p>
        </p:txBody>
      </p:sp>
      <p:sp>
        <p:nvSpPr>
          <p:cNvPr id="322563" name="Rectangle 3"/>
          <p:cNvSpPr>
            <a:spLocks noGrp="1" noChangeArrowheads="1"/>
          </p:cNvSpPr>
          <p:nvPr>
            <p:ph idx="1"/>
          </p:nvPr>
        </p:nvSpPr>
        <p:spPr/>
        <p:txBody>
          <a:bodyPr/>
          <a:lstStyle/>
          <a:p>
            <a:pPr>
              <a:lnSpc>
                <a:spcPct val="80000"/>
              </a:lnSpc>
            </a:pPr>
            <a:r>
              <a:rPr lang="en-US" sz="2800"/>
              <a:t>Common premaliganant condition of the epidermis</a:t>
            </a:r>
          </a:p>
          <a:p>
            <a:pPr>
              <a:lnSpc>
                <a:spcPct val="80000"/>
              </a:lnSpc>
            </a:pPr>
            <a:r>
              <a:rPr lang="en-US" sz="2800"/>
              <a:t>Occurs in sun exposed skin</a:t>
            </a:r>
          </a:p>
          <a:p>
            <a:pPr>
              <a:lnSpc>
                <a:spcPct val="80000"/>
              </a:lnSpc>
            </a:pPr>
            <a:r>
              <a:rPr lang="en-US" sz="2800"/>
              <a:t>Typically multiple</a:t>
            </a:r>
          </a:p>
          <a:p>
            <a:pPr>
              <a:lnSpc>
                <a:spcPct val="80000"/>
              </a:lnSpc>
            </a:pPr>
            <a:r>
              <a:rPr lang="en-US" sz="2800"/>
              <a:t>Most common in fair skin people</a:t>
            </a:r>
          </a:p>
          <a:p>
            <a:pPr>
              <a:lnSpc>
                <a:spcPct val="80000"/>
              </a:lnSpc>
            </a:pPr>
            <a:r>
              <a:rPr lang="en-US" sz="2800"/>
              <a:t>Treatment modalities</a:t>
            </a:r>
          </a:p>
          <a:p>
            <a:pPr>
              <a:lnSpc>
                <a:spcPct val="80000"/>
              </a:lnSpc>
              <a:buFont typeface="Wingdings" pitchFamily="2" charset="2"/>
              <a:buNone/>
            </a:pPr>
            <a:r>
              <a:rPr lang="en-US" sz="2800"/>
              <a:t>Sun protection</a:t>
            </a:r>
          </a:p>
          <a:p>
            <a:pPr>
              <a:lnSpc>
                <a:spcPct val="80000"/>
              </a:lnSpc>
              <a:buFont typeface="Wingdings" pitchFamily="2" charset="2"/>
              <a:buNone/>
            </a:pPr>
            <a:r>
              <a:rPr lang="en-US" sz="2800"/>
              <a:t>Liquid Nitrogen- Cryo therapy</a:t>
            </a:r>
          </a:p>
          <a:p>
            <a:pPr>
              <a:lnSpc>
                <a:spcPct val="80000"/>
              </a:lnSpc>
              <a:buFont typeface="Wingdings" pitchFamily="2" charset="2"/>
              <a:buNone/>
            </a:pPr>
            <a:r>
              <a:rPr lang="en-US" sz="2800"/>
              <a:t>Curretage</a:t>
            </a:r>
          </a:p>
          <a:p>
            <a:pPr>
              <a:lnSpc>
                <a:spcPct val="80000"/>
              </a:lnSpc>
              <a:buFont typeface="Wingdings" pitchFamily="2" charset="2"/>
              <a:buNone/>
            </a:pPr>
            <a:r>
              <a:rPr lang="en-US" sz="2800"/>
              <a:t>Topical chemotherapy- 5 FU</a:t>
            </a:r>
          </a:p>
          <a:p>
            <a:pPr>
              <a:lnSpc>
                <a:spcPct val="80000"/>
              </a:lnSpc>
              <a:buFont typeface="Wingdings" pitchFamily="2" charset="2"/>
              <a:buNone/>
            </a:pPr>
            <a:r>
              <a:rPr lang="en-US" sz="2800"/>
              <a:t>Surgical excision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3" name="Rectangle 5"/>
          <p:cNvSpPr>
            <a:spLocks noGrp="1" noRot="1" noChangeArrowheads="1"/>
          </p:cNvSpPr>
          <p:nvPr>
            <p:ph type="title"/>
          </p:nvPr>
        </p:nvSpPr>
        <p:spPr/>
        <p:txBody>
          <a:bodyPr/>
          <a:lstStyle/>
          <a:p>
            <a:endParaRPr lang="en-US"/>
          </a:p>
        </p:txBody>
      </p:sp>
      <p:pic>
        <p:nvPicPr>
          <p:cNvPr id="329732" name="Picture 4" descr="Actinic keratosis"/>
          <p:cNvPicPr>
            <a:picLocks noGrp="1" noChangeAspect="1" noChangeArrowheads="1"/>
          </p:cNvPicPr>
          <p:nvPr>
            <p:ph idx="1"/>
          </p:nvPr>
        </p:nvPicPr>
        <p:blipFill>
          <a:blip r:embed="rId2"/>
          <a:srcRect/>
          <a:stretch>
            <a:fillRect/>
          </a:stretch>
        </p:blipFill>
        <p:spPr>
          <a:xfrm>
            <a:off x="304800" y="457200"/>
            <a:ext cx="8458200" cy="6246813"/>
          </a:xfrm>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Rot="1" noChangeArrowheads="1"/>
          </p:cNvSpPr>
          <p:nvPr>
            <p:ph type="title"/>
          </p:nvPr>
        </p:nvSpPr>
        <p:spPr/>
        <p:txBody>
          <a:bodyPr/>
          <a:lstStyle/>
          <a:p>
            <a:r>
              <a:rPr lang="en-US"/>
              <a:t>Basal cell carcinoma</a:t>
            </a:r>
          </a:p>
        </p:txBody>
      </p:sp>
      <p:pic>
        <p:nvPicPr>
          <p:cNvPr id="321540" name="Picture 4" descr="bcc"/>
          <p:cNvPicPr>
            <a:picLocks noGrp="1" noChangeAspect="1" noChangeArrowheads="1"/>
          </p:cNvPicPr>
          <p:nvPr>
            <p:ph idx="1"/>
          </p:nvPr>
        </p:nvPicPr>
        <p:blipFill>
          <a:blip r:embed="rId2"/>
          <a:srcRect/>
          <a:stretch>
            <a:fillRect/>
          </a:stretch>
        </p:blipFill>
        <p:spPr>
          <a:xfrm>
            <a:off x="1447800" y="1143000"/>
            <a:ext cx="6172200" cy="5527675"/>
          </a:xfrm>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1" name="Rectangle 3"/>
          <p:cNvSpPr>
            <a:spLocks noGrp="1" noChangeArrowheads="1"/>
          </p:cNvSpPr>
          <p:nvPr>
            <p:ph idx="1"/>
          </p:nvPr>
        </p:nvSpPr>
        <p:spPr/>
        <p:txBody>
          <a:bodyPr/>
          <a:lstStyle/>
          <a:p>
            <a:pPr>
              <a:lnSpc>
                <a:spcPct val="90000"/>
              </a:lnSpc>
            </a:pPr>
            <a:r>
              <a:rPr lang="en-US" sz="2800"/>
              <a:t>They are the commonest skin cancer and the most frequent malignancy in Caucasians </a:t>
            </a:r>
          </a:p>
          <a:p>
            <a:pPr>
              <a:lnSpc>
                <a:spcPct val="90000"/>
              </a:lnSpc>
            </a:pPr>
            <a:r>
              <a:rPr lang="en-US" sz="2800"/>
              <a:t>rare in dark skinned races </a:t>
            </a:r>
          </a:p>
          <a:p>
            <a:pPr>
              <a:lnSpc>
                <a:spcPct val="90000"/>
              </a:lnSpc>
            </a:pPr>
            <a:r>
              <a:rPr lang="en-US" sz="2800"/>
              <a:t>highest incidence is found in populations exposed to high levels of ultraviolet light (e.g. Australia) </a:t>
            </a:r>
          </a:p>
          <a:p>
            <a:pPr>
              <a:lnSpc>
                <a:spcPct val="90000"/>
              </a:lnSpc>
            </a:pPr>
            <a:r>
              <a:rPr lang="en-US" sz="2800"/>
              <a:t>Despite the high incidence of these tumours the mortality is low </a:t>
            </a:r>
          </a:p>
          <a:p>
            <a:pPr>
              <a:lnSpc>
                <a:spcPct val="90000"/>
              </a:lnSpc>
            </a:pPr>
            <a:r>
              <a:rPr lang="en-US" sz="2800"/>
              <a:t>80% occur on the face above an imaginary line from the mouth to the ear. </a:t>
            </a:r>
          </a:p>
          <a:p>
            <a:pPr>
              <a:lnSpc>
                <a:spcPct val="90000"/>
              </a:lnSpc>
            </a:pPr>
            <a:r>
              <a:rPr lang="en-US" sz="2800"/>
              <a:t>Less than 1 in 200 BCCs metastasize.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5" name="Rectangle 3"/>
          <p:cNvSpPr>
            <a:spLocks noGrp="1" noChangeArrowheads="1"/>
          </p:cNvSpPr>
          <p:nvPr>
            <p:ph idx="1"/>
          </p:nvPr>
        </p:nvSpPr>
        <p:spPr/>
        <p:txBody>
          <a:bodyPr>
            <a:normAutofit lnSpcReduction="10000"/>
          </a:bodyPr>
          <a:lstStyle/>
          <a:p>
            <a:pPr marL="609600" indent="-609600"/>
            <a:r>
              <a:rPr lang="en-US"/>
              <a:t>Predisposing factors include albinism, xeroderma pigmentosa, ultraviolet light and arsenic toxicity. </a:t>
            </a:r>
          </a:p>
          <a:p>
            <a:pPr marL="609600" indent="-609600"/>
            <a:r>
              <a:rPr lang="en-US"/>
              <a:t>Several treatment options exist. These include:</a:t>
            </a:r>
          </a:p>
          <a:p>
            <a:pPr marL="609600" indent="-609600">
              <a:buFont typeface="Wingdings" pitchFamily="2" charset="2"/>
              <a:buAutoNum type="arabicPeriod"/>
            </a:pPr>
            <a:r>
              <a:rPr lang="en-US"/>
              <a:t>Primary resection +/- closure with a graft or rotational flap </a:t>
            </a:r>
          </a:p>
          <a:p>
            <a:pPr marL="609600" indent="-609600">
              <a:buFont typeface="Wingdings" pitchFamily="2" charset="2"/>
              <a:buAutoNum type="arabicPeriod"/>
            </a:pPr>
            <a:r>
              <a:rPr lang="en-US"/>
              <a:t>Radiotherapy </a:t>
            </a:r>
          </a:p>
          <a:p>
            <a:pPr marL="609600" indent="-609600"/>
            <a:r>
              <a:rPr lang="en-US"/>
              <a:t> Over 95% are cured by adequate surgery.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rrowheads="1"/>
          </p:cNvSpPr>
          <p:nvPr>
            <p:ph type="title"/>
          </p:nvPr>
        </p:nvSpPr>
        <p:spPr/>
        <p:txBody>
          <a:bodyPr/>
          <a:lstStyle/>
          <a:p>
            <a:r>
              <a:rPr lang="en-US"/>
              <a:t>Squamous cell carcinoma</a:t>
            </a:r>
          </a:p>
        </p:txBody>
      </p:sp>
      <p:sp>
        <p:nvSpPr>
          <p:cNvPr id="171011" name="Rectangle 3"/>
          <p:cNvSpPr>
            <a:spLocks noGrp="1" noChangeArrowheads="1"/>
          </p:cNvSpPr>
          <p:nvPr>
            <p:ph idx="1"/>
          </p:nvPr>
        </p:nvSpPr>
        <p:spPr/>
        <p:txBody>
          <a:bodyPr/>
          <a:lstStyle/>
          <a:p>
            <a:pPr>
              <a:lnSpc>
                <a:spcPct val="80000"/>
              </a:lnSpc>
            </a:pPr>
            <a:r>
              <a:rPr lang="en-US" sz="2800"/>
              <a:t>Sun exposed skin of elderly fair skinned people</a:t>
            </a:r>
          </a:p>
          <a:p>
            <a:pPr>
              <a:lnSpc>
                <a:spcPct val="80000"/>
              </a:lnSpc>
            </a:pPr>
            <a:r>
              <a:rPr lang="en-US" sz="2800"/>
              <a:t>Second common malignant neoplasm of the skin</a:t>
            </a:r>
          </a:p>
          <a:p>
            <a:pPr>
              <a:lnSpc>
                <a:spcPct val="80000"/>
              </a:lnSpc>
            </a:pPr>
            <a:r>
              <a:rPr lang="en-US" sz="2800"/>
              <a:t>Locally aggressive tumour</a:t>
            </a:r>
          </a:p>
          <a:p>
            <a:pPr>
              <a:lnSpc>
                <a:spcPct val="80000"/>
              </a:lnSpc>
            </a:pPr>
            <a:r>
              <a:rPr lang="en-US" sz="2800"/>
              <a:t>Metastases rare - &lt; 1%</a:t>
            </a:r>
          </a:p>
          <a:p>
            <a:pPr>
              <a:lnSpc>
                <a:spcPct val="80000"/>
              </a:lnSpc>
            </a:pPr>
            <a:r>
              <a:rPr lang="en-US" sz="2800"/>
              <a:t>Also in relation to</a:t>
            </a:r>
          </a:p>
          <a:p>
            <a:pPr lvl="1">
              <a:lnSpc>
                <a:spcPct val="80000"/>
              </a:lnSpc>
            </a:pPr>
            <a:r>
              <a:rPr lang="en-US" sz="2400"/>
              <a:t>Burns scars </a:t>
            </a:r>
          </a:p>
          <a:p>
            <a:pPr lvl="1">
              <a:lnSpc>
                <a:spcPct val="80000"/>
              </a:lnSpc>
            </a:pPr>
            <a:r>
              <a:rPr lang="en-US" sz="2400"/>
              <a:t>Marjolin’s ulcer</a:t>
            </a:r>
          </a:p>
          <a:p>
            <a:pPr lvl="1">
              <a:lnSpc>
                <a:spcPct val="80000"/>
              </a:lnSpc>
            </a:pPr>
            <a:r>
              <a:rPr lang="en-US" sz="2400"/>
              <a:t>Chronic ulcers</a:t>
            </a:r>
          </a:p>
          <a:p>
            <a:pPr lvl="1">
              <a:lnSpc>
                <a:spcPct val="80000"/>
              </a:lnSpc>
            </a:pPr>
            <a:r>
              <a:rPr lang="en-US" sz="2400"/>
              <a:t>Infected sinuses</a:t>
            </a:r>
          </a:p>
          <a:p>
            <a:pPr lvl="1">
              <a:lnSpc>
                <a:spcPct val="80000"/>
              </a:lnSpc>
            </a:pPr>
            <a:r>
              <a:rPr lang="en-US" sz="2400"/>
              <a:t>HPV </a:t>
            </a:r>
          </a:p>
          <a:p>
            <a:pPr lvl="1">
              <a:lnSpc>
                <a:spcPct val="80000"/>
              </a:lnSpc>
            </a:pPr>
            <a:r>
              <a:rPr lang="en-US" sz="2400"/>
              <a:t>Irradiation</a:t>
            </a:r>
          </a:p>
          <a:p>
            <a:pPr lvl="1">
              <a:lnSpc>
                <a:spcPct val="80000"/>
              </a:lnSpc>
              <a:buFont typeface="Wingdings" pitchFamily="2" charset="2"/>
              <a:buNone/>
            </a:pPr>
            <a:endParaRPr lang="en-US" sz="2400"/>
          </a:p>
          <a:p>
            <a:pPr>
              <a:lnSpc>
                <a:spcPct val="80000"/>
              </a:lnSpc>
            </a:pPr>
            <a:endParaRPr lang="en-US" sz="28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1351</TotalTime>
  <Words>677</Words>
  <Application>Microsoft Office PowerPoint</Application>
  <PresentationFormat>On-screen Show (4:3)</PresentationFormat>
  <Paragraphs>137</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Management of premalignant and malignant tumors of the skin</vt:lpstr>
      <vt:lpstr>Tumours of the skin</vt:lpstr>
      <vt:lpstr>Epidermal skin tumours</vt:lpstr>
      <vt:lpstr>Solar keratosis</vt:lpstr>
      <vt:lpstr>PowerPoint Presentation</vt:lpstr>
      <vt:lpstr>Basal cell carcinoma</vt:lpstr>
      <vt:lpstr>PowerPoint Presentation</vt:lpstr>
      <vt:lpstr>PowerPoint Presentation</vt:lpstr>
      <vt:lpstr>Squamous cell carcinoma</vt:lpstr>
      <vt:lpstr>PowerPoint Presentation</vt:lpstr>
      <vt:lpstr>PowerPoint Presentation</vt:lpstr>
      <vt:lpstr>PowerPoint Presentation</vt:lpstr>
      <vt:lpstr>Cutaneous metastasis</vt:lpstr>
      <vt:lpstr>Melanocytic lesions</vt:lpstr>
      <vt:lpstr>Melanocytic lesions</vt:lpstr>
      <vt:lpstr>Malignant melanoma</vt:lpstr>
      <vt:lpstr>Malignant melanoma</vt:lpstr>
      <vt:lpstr>PowerPoint Presentation</vt:lpstr>
      <vt:lpstr>PowerPoint Presentation</vt:lpstr>
      <vt:lpstr>PowerPoint Presentation</vt:lpstr>
      <vt:lpstr>PowerPoint Presentation</vt:lpstr>
      <vt:lpstr>Prognostic features</vt:lpstr>
      <vt:lpstr>PowerPoint Presentation</vt:lpstr>
      <vt:lpstr>Management</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Win7-L</cp:lastModifiedBy>
  <cp:revision>129</cp:revision>
  <cp:lastPrinted>2018-09-26T09:53:34Z</cp:lastPrinted>
  <dcterms:created xsi:type="dcterms:W3CDTF">1601-01-01T00:00:00Z</dcterms:created>
  <dcterms:modified xsi:type="dcterms:W3CDTF">2018-09-26T09:53:45Z</dcterms:modified>
</cp:coreProperties>
</file>