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96" r:id="rId2"/>
    <p:sldId id="297" r:id="rId3"/>
    <p:sldId id="335" r:id="rId4"/>
    <p:sldId id="268" r:id="rId5"/>
    <p:sldId id="271" r:id="rId6"/>
    <p:sldId id="269" r:id="rId7"/>
    <p:sldId id="270" r:id="rId8"/>
    <p:sldId id="302" r:id="rId9"/>
    <p:sldId id="272" r:id="rId10"/>
    <p:sldId id="273" r:id="rId11"/>
    <p:sldId id="274" r:id="rId12"/>
    <p:sldId id="275" r:id="rId13"/>
    <p:sldId id="292" r:id="rId14"/>
    <p:sldId id="281" r:id="rId15"/>
    <p:sldId id="284" r:id="rId16"/>
    <p:sldId id="293" r:id="rId17"/>
    <p:sldId id="280" r:id="rId18"/>
    <p:sldId id="257" r:id="rId19"/>
    <p:sldId id="276" r:id="rId20"/>
    <p:sldId id="301" r:id="rId21"/>
    <p:sldId id="277" r:id="rId22"/>
    <p:sldId id="336" r:id="rId23"/>
    <p:sldId id="282" r:id="rId24"/>
    <p:sldId id="263" r:id="rId25"/>
    <p:sldId id="264" r:id="rId26"/>
    <p:sldId id="265" r:id="rId27"/>
    <p:sldId id="266" r:id="rId28"/>
    <p:sldId id="267" r:id="rId29"/>
    <p:sldId id="308" r:id="rId30"/>
    <p:sldId id="283" r:id="rId31"/>
    <p:sldId id="258" r:id="rId32"/>
    <p:sldId id="259" r:id="rId33"/>
    <p:sldId id="260" r:id="rId34"/>
    <p:sldId id="261" r:id="rId35"/>
    <p:sldId id="262" r:id="rId36"/>
    <p:sldId id="298" r:id="rId37"/>
    <p:sldId id="299" r:id="rId38"/>
    <p:sldId id="300" r:id="rId39"/>
    <p:sldId id="303" r:id="rId40"/>
    <p:sldId id="304" r:id="rId41"/>
    <p:sldId id="305" r:id="rId42"/>
    <p:sldId id="306" r:id="rId43"/>
    <p:sldId id="307" r:id="rId44"/>
    <p:sldId id="309" r:id="rId45"/>
    <p:sldId id="311" r:id="rId46"/>
    <p:sldId id="312" r:id="rId47"/>
    <p:sldId id="314" r:id="rId48"/>
    <p:sldId id="323" r:id="rId49"/>
    <p:sldId id="324" r:id="rId50"/>
    <p:sldId id="315" r:id="rId51"/>
    <p:sldId id="319" r:id="rId52"/>
    <p:sldId id="320" r:id="rId53"/>
    <p:sldId id="337" r:id="rId54"/>
    <p:sldId id="338" r:id="rId55"/>
    <p:sldId id="340" r:id="rId56"/>
    <p:sldId id="339" r:id="rId57"/>
    <p:sldId id="341" r:id="rId58"/>
    <p:sldId id="325" r:id="rId59"/>
    <p:sldId id="342" r:id="rId60"/>
    <p:sldId id="343" r:id="rId61"/>
    <p:sldId id="318" r:id="rId62"/>
    <p:sldId id="317" r:id="rId63"/>
    <p:sldId id="344" r:id="rId64"/>
    <p:sldId id="345" r:id="rId65"/>
    <p:sldId id="322" r:id="rId66"/>
    <p:sldId id="321" r:id="rId67"/>
    <p:sldId id="346" r:id="rId68"/>
    <p:sldId id="347" r:id="rId69"/>
    <p:sldId id="348" r:id="rId70"/>
    <p:sldId id="349" r:id="rId71"/>
    <p:sldId id="327" r:id="rId72"/>
    <p:sldId id="328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8" r:id="rId81"/>
    <p:sldId id="357" r:id="rId82"/>
    <p:sldId id="332" r:id="rId83"/>
    <p:sldId id="294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91" autoAdjust="0"/>
    <p:restoredTop sz="90929"/>
  </p:normalViewPr>
  <p:slideViewPr>
    <p:cSldViewPr>
      <p:cViewPr>
        <p:scale>
          <a:sx n="50" d="100"/>
          <a:sy n="50" d="100"/>
        </p:scale>
        <p:origin x="-1392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8FBD499-F245-4B4F-8933-CBD916D1BE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1714B-6ECB-4B83-9671-CF8AED67B1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2FEFFD45-B94A-47A3-9FB7-1AFEA58C7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8A877-4292-4088-82F1-433005742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073D-06F4-439A-998D-E4C1098EE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3BB6A8-0370-42DE-8F8B-D0FF4E2815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703D47-3ADA-4E53-A544-53D96943B0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C01DC97-0AF4-4351-820B-CD243E98F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65BAFCE-B88A-47BF-9F78-6B303D500A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2F3CE6-B33C-4F9A-BFA4-E9EF71DCE9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50E34F-BD4B-486F-832C-809416CE90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75BD72-98B5-4833-AA78-6654E5E76C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655A3D6-F506-49CD-8B48-6E558BE0D9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B80E08-C003-4C1B-81FF-BD14E69B3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DEFINITION OF FRACTURE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66CC"/>
                </a:solidFill>
              </a:rPr>
              <a:t>Fracture is the break in  the normal continuity of the bone Fracture may be</a:t>
            </a:r>
          </a:p>
          <a:p>
            <a:pPr eaLnBrk="1" hangingPunct="1">
              <a:buFontTx/>
              <a:buChar char="o"/>
            </a:pPr>
            <a:r>
              <a:rPr lang="en-US" dirty="0" smtClean="0"/>
              <a:t>Incomplete or complete</a:t>
            </a:r>
          </a:p>
          <a:p>
            <a:pPr eaLnBrk="1" hangingPunct="1">
              <a:buFontTx/>
              <a:buChar char="o"/>
            </a:pPr>
            <a:r>
              <a:rPr lang="en-US" dirty="0" smtClean="0"/>
              <a:t>Un-displaced or displaced </a:t>
            </a:r>
          </a:p>
          <a:p>
            <a:pPr eaLnBrk="1" hangingPunct="1">
              <a:buFontTx/>
              <a:buChar char="o"/>
            </a:pPr>
            <a:r>
              <a:rPr lang="en-US" dirty="0" smtClean="0"/>
              <a:t>Open or closed </a:t>
            </a:r>
          </a:p>
          <a:p>
            <a:pPr eaLnBrk="1" hangingPunct="1">
              <a:buFontTx/>
              <a:buChar char="o"/>
            </a:pPr>
            <a:r>
              <a:rPr lang="en-US" dirty="0" err="1" smtClean="0"/>
              <a:t>Diaphyseal</a:t>
            </a:r>
            <a:r>
              <a:rPr lang="en-US" dirty="0" smtClean="0"/>
              <a:t> or </a:t>
            </a:r>
            <a:r>
              <a:rPr lang="en-US" dirty="0" err="1" smtClean="0"/>
              <a:t>Metaphyseal</a:t>
            </a:r>
            <a:r>
              <a:rPr lang="en-US" dirty="0" smtClean="0"/>
              <a:t> </a:t>
            </a:r>
          </a:p>
          <a:p>
            <a:pPr eaLnBrk="1" hangingPunct="1">
              <a:buFontTx/>
              <a:buChar char="o"/>
            </a:pPr>
            <a:r>
              <a:rPr lang="en-US" dirty="0" smtClean="0"/>
              <a:t>Transverse, oblique, spiral, comminuted</a:t>
            </a:r>
          </a:p>
          <a:p>
            <a:pPr eaLnBrk="1" hangingPunct="1">
              <a:buFontTx/>
              <a:buChar char="o"/>
            </a:pPr>
            <a:r>
              <a:rPr lang="en-US" dirty="0" smtClean="0"/>
              <a:t>Greenstick fractures</a:t>
            </a:r>
          </a:p>
          <a:p>
            <a:pPr eaLnBrk="1" hangingPunct="1">
              <a:buFontTx/>
              <a:buChar char="o"/>
            </a:pPr>
            <a:r>
              <a:rPr lang="en-US" dirty="0" smtClean="0"/>
              <a:t>Traumatic or non traumatic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Displacement - Translation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Translation is sideways motion of the fracture - usually described as a percentage of movement when compared to the diameter of the bone.</a:t>
            </a:r>
          </a:p>
        </p:txBody>
      </p:sp>
      <p:pic>
        <p:nvPicPr>
          <p:cNvPr id="9220" name="Picture 5" descr="translation.tif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7513" y="1981200"/>
            <a:ext cx="1606099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Displacement - Angulation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Angulation is the amount of bend at a fracture described in degrees.   	Described with respect to the apex of the angle or with respect to direction of distal fragment.</a:t>
            </a:r>
          </a:p>
        </p:txBody>
      </p:sp>
      <p:pic>
        <p:nvPicPr>
          <p:cNvPr id="10244" name="Picture 6" descr="angulation.tif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8143" y="1981200"/>
            <a:ext cx="2624839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Displacement - Shortening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Shortening is the amount a fracture is collapsed expressed in centimeters.  Sometimes called bayonette apposition.</a:t>
            </a:r>
          </a:p>
        </p:txBody>
      </p:sp>
      <p:pic>
        <p:nvPicPr>
          <p:cNvPr id="11268" name="Picture 1030" descr="shortening.tif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7167" y="1981200"/>
            <a:ext cx="2086791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         Anatomical description?</a:t>
            </a:r>
          </a:p>
        </p:txBody>
      </p:sp>
      <p:pic>
        <p:nvPicPr>
          <p:cNvPr id="12291" name="Picture 1032" descr="&#10;BothBones.jpg                                                  002E215DMacintosh HD                   BA80C6F8: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05201" y="1737898"/>
            <a:ext cx="2217956" cy="4967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Anatomic description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Simple, transverse, non-communited midshaft radial and ulnar fracture with 30 degrees apex radial angulation.</a:t>
            </a:r>
          </a:p>
        </p:txBody>
      </p:sp>
      <p:pic>
        <p:nvPicPr>
          <p:cNvPr id="13316" name="Picture 1035" descr="&#10;BothBones.jpg 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3600" y="1546105"/>
            <a:ext cx="2209799" cy="49494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         Anatomical description ?</a:t>
            </a:r>
          </a:p>
        </p:txBody>
      </p:sp>
      <p:pic>
        <p:nvPicPr>
          <p:cNvPr id="14340" name="Picture 1028" descr="&#10;pdrf2a.jpg    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1905000"/>
            <a:ext cx="4267200" cy="46533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Anatomical description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Simple, transverse, non-communited distal radial and ulnar fracture with 100% radial translation, 45 degrees apex ulnar angulation and 2 cm of shortening.</a:t>
            </a:r>
          </a:p>
        </p:txBody>
      </p:sp>
      <p:pic>
        <p:nvPicPr>
          <p:cNvPr id="15364" name="Picture 1028" descr="&#10;pdrf2a.jpg    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324" y="1981200"/>
            <a:ext cx="3774478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classify fractures?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 or description of fractures is only used when the classification or description is useful in providing treatment or outcomes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classifications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Anatomical description</a:t>
            </a:r>
          </a:p>
          <a:p>
            <a:pPr eaLnBrk="1" hangingPunct="1"/>
            <a:r>
              <a:rPr lang="en-US" dirty="0" smtClean="0"/>
              <a:t>AO classification</a:t>
            </a:r>
          </a:p>
          <a:p>
            <a:pPr eaLnBrk="1" hangingPunct="1"/>
            <a:r>
              <a:rPr lang="en-US" dirty="0" smtClean="0"/>
              <a:t>Salter-Harris classification</a:t>
            </a:r>
          </a:p>
          <a:p>
            <a:pPr eaLnBrk="1" hangingPunct="1"/>
            <a:r>
              <a:rPr lang="en-US" dirty="0" err="1" smtClean="0">
                <a:latin typeface="ArialMT" charset="0"/>
              </a:rPr>
              <a:t>Gustilo</a:t>
            </a:r>
            <a:r>
              <a:rPr lang="en-US" dirty="0" smtClean="0">
                <a:latin typeface="ArialMT" charset="0"/>
              </a:rPr>
              <a:t> open fracture classification</a:t>
            </a:r>
          </a:p>
          <a:p>
            <a:pPr eaLnBrk="1" hangingPunct="1"/>
            <a:r>
              <a:rPr lang="en-US" dirty="0" smtClean="0">
                <a:latin typeface="ArialMT" charset="0"/>
              </a:rPr>
              <a:t>Fracture specific classifications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AO Classification</a:t>
            </a:r>
          </a:p>
        </p:txBody>
      </p:sp>
      <p:pic>
        <p:nvPicPr>
          <p:cNvPr id="18435" name="Picture 4" descr="ao glossary.jpg                                                002E215DMacintosh HD                   BA80C6F8: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676400"/>
            <a:ext cx="7538559" cy="46927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 </a:t>
            </a:r>
            <a:r>
              <a:rPr lang="en-US" sz="4000" smtClean="0">
                <a:solidFill>
                  <a:schemeClr val="hlink"/>
                </a:solidFill>
              </a:rPr>
              <a:t/>
            </a:r>
            <a:br>
              <a:rPr lang="en-US" sz="4000" smtClean="0">
                <a:solidFill>
                  <a:schemeClr val="hlink"/>
                </a:solidFill>
              </a:rPr>
            </a:br>
            <a:r>
              <a:rPr lang="en-US" sz="4000" smtClean="0">
                <a:solidFill>
                  <a:schemeClr val="hlink"/>
                </a:solidFill>
              </a:rPr>
              <a:t>CAUSES OF FRACTURES</a:t>
            </a:r>
            <a:r>
              <a:rPr lang="en-US" sz="4000" smtClean="0"/>
              <a:t> </a:t>
            </a:r>
            <a:br>
              <a:rPr lang="en-US" sz="4000" smtClean="0"/>
            </a:br>
            <a:r>
              <a:rPr lang="en-US" sz="4000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hlink"/>
                </a:solidFill>
              </a:rPr>
              <a:t>Automobile accidents major cause</a:t>
            </a:r>
            <a:r>
              <a:rPr lang="en-US" sz="1600" dirty="0" smtClean="0">
                <a:solidFill>
                  <a:schemeClr val="hlink"/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hlink"/>
                </a:solidFill>
              </a:rPr>
              <a:t>Motor cycle injury common in young adults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Fall from height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Sports injury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Trivial injury fall at home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Machinery injuries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Repetitive stress (stress fracture)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Gun shot injuries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Pathological problems of bone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Metabolic bone diseases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Defective collagen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Fracture classification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World wide acceptable classification is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A.O classification (Association of osteosynthesis)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Type A  simple fractures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Type B  3 fragment with wedge piece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Type C  comminuted with multi fragments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these fracture types are again  subdivided to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A1,A2 A3 OR B1,B2 B3 OR C1 C2 C3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AO Classification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9812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number = long bone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number = bone segment</a:t>
            </a:r>
          </a:p>
          <a:p>
            <a:pPr eaLnBrk="1" hangingPunct="1"/>
            <a:r>
              <a:rPr lang="en-US" sz="2800" smtClean="0"/>
              <a:t>Letter = fracture type (A,B,C)</a:t>
            </a:r>
          </a:p>
          <a:p>
            <a:pPr eaLnBrk="1" hangingPunct="1"/>
            <a:r>
              <a:rPr lang="en-US" sz="2800" smtClean="0"/>
              <a:t>Then 3</a:t>
            </a:r>
            <a:r>
              <a:rPr lang="en-US" sz="2800" baseline="30000" smtClean="0"/>
              <a:t>rd</a:t>
            </a:r>
            <a:r>
              <a:rPr lang="en-US" sz="2800" smtClean="0"/>
              <a:t> &amp; 4</a:t>
            </a:r>
            <a:r>
              <a:rPr lang="en-US" sz="2800" baseline="30000" smtClean="0"/>
              <a:t>th</a:t>
            </a:r>
            <a:r>
              <a:rPr lang="en-US" sz="2800" smtClean="0"/>
              <a:t> numbers classify fracture group &amp; subgroup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24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35" y="0"/>
            <a:ext cx="677752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Salter-Harris Classification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Only used for pediatric fractures that involve the growth plate (physis)</a:t>
            </a:r>
          </a:p>
          <a:p>
            <a:pPr eaLnBrk="1" hangingPunct="1"/>
            <a:r>
              <a:rPr lang="en-US" smtClean="0"/>
              <a:t>Five types (I-V)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Salter-Harris type I fracture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Type I fracture is when there is a fracture across the physis with no metaphysial or epiphysial injury</a:t>
            </a:r>
          </a:p>
        </p:txBody>
      </p:sp>
      <p:pic>
        <p:nvPicPr>
          <p:cNvPr id="21508" name="Picture 5" descr="sh1.jpg       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6175" y="3086100"/>
            <a:ext cx="1628775" cy="1905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Salter-Harris type II fracture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Type II fracture is when there is a fracture across the physis which extends into the metaphysis</a:t>
            </a:r>
          </a:p>
        </p:txBody>
      </p:sp>
      <p:pic>
        <p:nvPicPr>
          <p:cNvPr id="22532" name="Picture 6" descr="sh2.jpg       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7800" y="1905000"/>
            <a:ext cx="3527425" cy="4125644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Salter-Harris type III fracture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Type III fracture is when there is a fracture across the physis which extends into the epiphysis</a:t>
            </a:r>
          </a:p>
        </p:txBody>
      </p:sp>
      <p:pic>
        <p:nvPicPr>
          <p:cNvPr id="23556" name="Picture 6" descr="sh3.jpg       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7801" y="1845808"/>
            <a:ext cx="3657600" cy="4277894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Salter-Harris type IV fracture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Type IV fracture is when there is a fracture through metaphysis, physis, and epiphysis</a:t>
            </a:r>
          </a:p>
        </p:txBody>
      </p:sp>
      <p:pic>
        <p:nvPicPr>
          <p:cNvPr id="24580" name="Picture 6" descr="sh4.jpg       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400" y="1905000"/>
            <a:ext cx="3378391" cy="3951334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Salter-Harris type V fracture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Type V fracture is when there is a crush injury to the physis</a:t>
            </a:r>
          </a:p>
        </p:txBody>
      </p:sp>
      <p:pic>
        <p:nvPicPr>
          <p:cNvPr id="25604" name="Picture 6" descr="sh5.jpg       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1981200"/>
            <a:ext cx="3517900" cy="41148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mtClean="0">
                <a:solidFill>
                  <a:srgbClr val="002060"/>
                </a:solidFill>
              </a:rPr>
              <a:t>Four areas </a:t>
            </a:r>
            <a:r>
              <a:rPr lang="en-US" dirty="0" smtClean="0">
                <a:solidFill>
                  <a:srgbClr val="002060"/>
                </a:solidFill>
              </a:rPr>
              <a:t>of open fracture treatment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897188"/>
            <a:ext cx="8229600" cy="373221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OPEN FRACTURE IS THE ORTHOPAEDIC EMERGENY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Life preservation </a:t>
            </a:r>
          </a:p>
          <a:p>
            <a:pPr eaLnBrk="1" hangingPunct="1"/>
            <a:r>
              <a:rPr lang="en-US" dirty="0" smtClean="0"/>
              <a:t>Limb preservation </a:t>
            </a:r>
          </a:p>
          <a:p>
            <a:pPr eaLnBrk="1" hangingPunct="1"/>
            <a:r>
              <a:rPr lang="en-US" dirty="0" smtClean="0"/>
              <a:t>Infection avoidance </a:t>
            </a:r>
          </a:p>
          <a:p>
            <a:pPr eaLnBrk="1" hangingPunct="1"/>
            <a:r>
              <a:rPr lang="en-US" dirty="0" smtClean="0"/>
              <a:t>Functional preservation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209800"/>
            <a:ext cx="6858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Fracture Description &amp; Classification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Gustillo classification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Gustilo</a:t>
            </a:r>
            <a:r>
              <a:rPr lang="en-US" dirty="0" smtClean="0"/>
              <a:t> classification is used to classify open fracture - ones in which the skin has been disrupted</a:t>
            </a:r>
          </a:p>
          <a:p>
            <a:pPr eaLnBrk="1" hangingPunct="1"/>
            <a:r>
              <a:rPr lang="en-US" dirty="0" smtClean="0"/>
              <a:t>Three grades that try to quantify the amount of soft tissue damage associated with the fracture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fractures - grade 1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MT" charset="0"/>
              </a:rPr>
              <a:t>wound less than 1 cm w/ minimal soft tissue injury</a:t>
            </a:r>
          </a:p>
          <a:p>
            <a:pPr eaLnBrk="1" hangingPunct="1"/>
            <a:r>
              <a:rPr lang="en-US" dirty="0" smtClean="0">
                <a:latin typeface="ArialMT" charset="0"/>
              </a:rPr>
              <a:t>wound bed is clean</a:t>
            </a:r>
          </a:p>
          <a:p>
            <a:pPr eaLnBrk="1" hangingPunct="1"/>
            <a:r>
              <a:rPr lang="en-US" dirty="0" smtClean="0">
                <a:latin typeface="ArialMT" charset="0"/>
              </a:rPr>
              <a:t>bone injury is simple w/ minimal </a:t>
            </a:r>
            <a:r>
              <a:rPr lang="en-US" dirty="0" err="1" smtClean="0">
                <a:latin typeface="ArialMT" charset="0"/>
              </a:rPr>
              <a:t>comminution</a:t>
            </a:r>
            <a:endParaRPr lang="en-US" dirty="0" smtClean="0">
              <a:latin typeface="ArialMT" charset="0"/>
            </a:endParaRPr>
          </a:p>
        </p:txBody>
      </p:sp>
      <p:pic>
        <p:nvPicPr>
          <p:cNvPr id="5" name="Picture 4" descr="300px-Gustilo_typ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3810000"/>
            <a:ext cx="452175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fractures - grade 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MT" charset="0"/>
              </a:rPr>
              <a:t>wound is greater than 1 cm w/ moderate soft tissue injury</a:t>
            </a:r>
          </a:p>
          <a:p>
            <a:pPr eaLnBrk="1" hangingPunct="1"/>
            <a:r>
              <a:rPr lang="en-US" dirty="0" smtClean="0">
                <a:latin typeface="ArialMT" charset="0"/>
              </a:rPr>
              <a:t>wound bed is moderately contaminated</a:t>
            </a:r>
          </a:p>
          <a:p>
            <a:pPr eaLnBrk="1" hangingPunct="1"/>
            <a:r>
              <a:rPr lang="en-US" dirty="0" smtClean="0">
                <a:latin typeface="ArialMT" charset="0"/>
              </a:rPr>
              <a:t>fracture contains moderate </a:t>
            </a:r>
            <a:r>
              <a:rPr lang="en-US" dirty="0" err="1" smtClean="0">
                <a:latin typeface="ArialMT" charset="0"/>
              </a:rPr>
              <a:t>comminution</a:t>
            </a:r>
            <a:endParaRPr lang="en-US" dirty="0" smtClean="0">
              <a:latin typeface="ArialMT" charset="0"/>
            </a:endParaRPr>
          </a:p>
        </p:txBody>
      </p:sp>
      <p:pic>
        <p:nvPicPr>
          <p:cNvPr id="4" name="Picture 3" descr="42_O13_openfx_x130_5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733800"/>
            <a:ext cx="3962400" cy="293511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fractures - grade 3A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MT" charset="0"/>
              </a:rPr>
              <a:t>wound greater than 10 cm w/ crushed tissue and contamination</a:t>
            </a:r>
          </a:p>
          <a:p>
            <a:pPr eaLnBrk="1" hangingPunct="1"/>
            <a:r>
              <a:rPr lang="en-US" dirty="0" smtClean="0">
                <a:latin typeface="ArialMT" charset="0"/>
              </a:rPr>
              <a:t>soft tissue coverage of bone is usually possible</a:t>
            </a:r>
          </a:p>
        </p:txBody>
      </p:sp>
      <p:pic>
        <p:nvPicPr>
          <p:cNvPr id="4" name="Picture 3" descr="6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33800"/>
            <a:ext cx="4543664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fractures - grade 3B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MT" charset="0"/>
              </a:rPr>
              <a:t>wound greater than 10 cm w/ crushed tissue and contamination</a:t>
            </a:r>
          </a:p>
          <a:p>
            <a:pPr eaLnBrk="1" hangingPunct="1"/>
            <a:r>
              <a:rPr lang="en-US" dirty="0" smtClean="0">
                <a:latin typeface="ArialMT" charset="0"/>
              </a:rPr>
              <a:t>soft tissue is inadequate and requires </a:t>
            </a:r>
            <a:r>
              <a:rPr lang="en-US" dirty="0" smtClean="0"/>
              <a:t>regional or free flap</a:t>
            </a:r>
            <a:endParaRPr lang="en-US" dirty="0" smtClean="0">
              <a:latin typeface="ArialMT" charset="0"/>
            </a:endParaRPr>
          </a:p>
        </p:txBody>
      </p:sp>
      <p:pic>
        <p:nvPicPr>
          <p:cNvPr id="4" name="Picture 3" descr="A00582F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57600"/>
            <a:ext cx="378297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fractures - grade 3C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MT" charset="0"/>
              </a:rPr>
              <a:t>is fracture in which there is a major </a:t>
            </a:r>
            <a:r>
              <a:rPr lang="en-US" dirty="0" smtClean="0"/>
              <a:t>vascular injury</a:t>
            </a:r>
            <a:r>
              <a:rPr lang="en-US" dirty="0" smtClean="0">
                <a:latin typeface="ArialMT" charset="0"/>
              </a:rPr>
              <a:t> requiring repair for </a:t>
            </a:r>
            <a:r>
              <a:rPr lang="en-US" smtClean="0">
                <a:latin typeface="ArialMT" charset="0"/>
              </a:rPr>
              <a:t>limb salvage</a:t>
            </a:r>
            <a:endParaRPr lang="en-US" smtClean="0"/>
          </a:p>
          <a:p>
            <a:pPr eaLnBrk="1" hangingPunct="1"/>
            <a:r>
              <a:rPr lang="en-US" dirty="0" smtClean="0">
                <a:latin typeface="ArialMT" charset="0"/>
              </a:rPr>
              <a:t>in some cases it will be necessary to consider </a:t>
            </a:r>
            <a:r>
              <a:rPr lang="en-US" dirty="0" smtClean="0"/>
              <a:t>BKA following </a:t>
            </a:r>
            <a:r>
              <a:rPr lang="en-US" dirty="0" err="1" smtClean="0"/>
              <a:t>tibial</a:t>
            </a:r>
            <a:r>
              <a:rPr lang="en-US" dirty="0" smtClean="0"/>
              <a:t> fracture</a:t>
            </a:r>
            <a:endParaRPr lang="en-US" dirty="0" smtClean="0">
              <a:latin typeface="ArialMT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Emergency management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At the spot of the accident </a:t>
            </a:r>
          </a:p>
          <a:p>
            <a:pPr eaLnBrk="1" hangingPunct="1">
              <a:defRPr/>
            </a:pPr>
            <a:r>
              <a:rPr lang="en-US" dirty="0" smtClean="0"/>
              <a:t>At tertiary care centre or hospital </a:t>
            </a:r>
          </a:p>
          <a:p>
            <a:pPr eaLnBrk="1" hangingPunct="1">
              <a:defRPr/>
            </a:pPr>
            <a:r>
              <a:rPr lang="en-US" dirty="0" smtClean="0"/>
              <a:t>Rescue teams reach at scene of accident </a:t>
            </a:r>
          </a:p>
          <a:p>
            <a:pPr eaLnBrk="1" hangingPunct="1">
              <a:defRPr/>
            </a:pPr>
            <a:r>
              <a:rPr lang="en-US" dirty="0" smtClean="0"/>
              <a:t>No rescue teams all over the country </a:t>
            </a:r>
          </a:p>
          <a:p>
            <a:pPr eaLnBrk="1" hangingPunct="1">
              <a:defRPr/>
            </a:pPr>
            <a:r>
              <a:rPr lang="en-US" dirty="0" smtClean="0"/>
              <a:t>Ambulance services are required </a:t>
            </a:r>
          </a:p>
          <a:p>
            <a:pPr eaLnBrk="1" hangingPunct="1">
              <a:defRPr/>
            </a:pPr>
            <a:r>
              <a:rPr lang="en-US" dirty="0" smtClean="0"/>
              <a:t>Patients either report at district level hospital or rural health centre or at tertiary centre directly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Ist priority is to save pts life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A,B,C </a:t>
            </a:r>
          </a:p>
          <a:p>
            <a:pPr eaLnBrk="1" hangingPunct="1"/>
            <a:r>
              <a:rPr lang="en-US" dirty="0" smtClean="0"/>
              <a:t>AIR WAY AND C-SPINE CARE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BREATHING AND BLEEDIND CONTROL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CIRCULATION TO PREVENT SHOCK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ATLS PROTOCOL FOR FRACTURE MANAGEMENT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FF00"/>
                </a:solidFill>
              </a:rPr>
              <a:t>Advance trauma life support is the most important protocol to save the life of the patients suffering from road traffic accidents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solidFill>
                <a:srgbClr val="00FF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/>
              <a:t>                        </a:t>
            </a:r>
            <a:r>
              <a:rPr lang="en-US" sz="2800" b="1" dirty="0" smtClean="0">
                <a:solidFill>
                  <a:schemeClr val="hlink"/>
                </a:solidFill>
              </a:rPr>
              <a:t>life saving measures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66CC"/>
                </a:solidFill>
              </a:rPr>
              <a:t>A-To maintain the air way and cervical spine care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66CC"/>
                </a:solidFill>
              </a:rPr>
              <a:t>B-Breathing problem is the next priority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66CC"/>
                </a:solidFill>
              </a:rPr>
              <a:t>C-Circulation to assess the shock and its treatment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66CC"/>
                </a:solidFill>
              </a:rPr>
              <a:t>D-Disability of the patient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FF66CC"/>
                </a:solidFill>
              </a:rPr>
              <a:t>E- Environments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99FF66"/>
                </a:solidFill>
              </a:rPr>
              <a:t>Emergency treatment at the scene of accident</a:t>
            </a:r>
            <a:r>
              <a:rPr lang="en-US" smtClean="0"/>
              <a:t>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At scene of accident save patients life clear the airway( rescue teams )ambulance service </a:t>
            </a:r>
          </a:p>
          <a:p>
            <a:pPr eaLnBrk="1" hangingPunct="1">
              <a:defRPr/>
            </a:pPr>
            <a:r>
              <a:rPr lang="en-US" sz="2800" dirty="0" smtClean="0"/>
              <a:t>Take care of cervical spine apply cervical collar  </a:t>
            </a:r>
          </a:p>
          <a:p>
            <a:pPr eaLnBrk="1" hangingPunct="1">
              <a:defRPr/>
            </a:pPr>
            <a:r>
              <a:rPr lang="en-US" sz="2800" dirty="0" smtClean="0"/>
              <a:t>Assess breathing and bleeding </a:t>
            </a:r>
          </a:p>
          <a:p>
            <a:pPr eaLnBrk="1" hangingPunct="1">
              <a:defRPr/>
            </a:pPr>
            <a:r>
              <a:rPr lang="en-US" sz="2800" dirty="0" smtClean="0"/>
              <a:t>I/v line maintenance give fluids to avoid </a:t>
            </a:r>
            <a:r>
              <a:rPr lang="en-US" sz="2800" dirty="0" err="1" smtClean="0"/>
              <a:t>hypovolemia</a:t>
            </a:r>
            <a:r>
              <a:rPr lang="en-US" sz="2800" dirty="0" smtClean="0"/>
              <a:t> </a:t>
            </a:r>
          </a:p>
          <a:p>
            <a:pPr eaLnBrk="1" hangingPunct="1">
              <a:defRPr/>
            </a:pPr>
            <a:r>
              <a:rPr lang="en-US" sz="2800" dirty="0" smtClean="0"/>
              <a:t>Call the hospital administration </a:t>
            </a:r>
          </a:p>
          <a:p>
            <a:pPr eaLnBrk="1" hangingPunct="1">
              <a:defRPr/>
            </a:pPr>
            <a:r>
              <a:rPr lang="en-US" sz="2800" dirty="0" smtClean="0"/>
              <a:t>Shift the patient gently to the hospital </a:t>
            </a:r>
          </a:p>
          <a:p>
            <a:pPr eaLnBrk="1" hangingPunct="1">
              <a:defRPr/>
            </a:pPr>
            <a:r>
              <a:rPr lang="en-US" sz="2800" dirty="0" smtClean="0"/>
              <a:t>Pain killing agents coverage of open wound with antiseptic dressing and splint the fracture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Anatomical description of fractures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Type</a:t>
            </a:r>
          </a:p>
          <a:p>
            <a:pPr eaLnBrk="1" hangingPunct="1"/>
            <a:r>
              <a:rPr lang="en-US" smtClean="0"/>
              <a:t>Comminution</a:t>
            </a:r>
          </a:p>
          <a:p>
            <a:pPr eaLnBrk="1" hangingPunct="1"/>
            <a:r>
              <a:rPr lang="en-US" smtClean="0"/>
              <a:t>Location</a:t>
            </a:r>
          </a:p>
          <a:p>
            <a:pPr eaLnBrk="1" hangingPunct="1"/>
            <a:r>
              <a:rPr lang="en-US" smtClean="0"/>
              <a:t>Displacement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Closed fractures and open fractures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Fracture in which the overlying soft tissues remain intact the fracture </a:t>
            </a:r>
            <a:r>
              <a:rPr lang="en-US" sz="2800" dirty="0" err="1" smtClean="0"/>
              <a:t>haematoma</a:t>
            </a:r>
            <a:r>
              <a:rPr lang="en-US" sz="2800" dirty="0" smtClean="0"/>
              <a:t> does not communicate with exterior (skin barrier intact )</a:t>
            </a:r>
          </a:p>
          <a:p>
            <a:pPr eaLnBrk="1" hangingPunct="1"/>
            <a:r>
              <a:rPr lang="en-US" sz="2800" dirty="0" smtClean="0"/>
              <a:t>In open fractures the fractured bone communicates with external environment through breach of skin. Chances of infection are high  </a:t>
            </a:r>
          </a:p>
          <a:p>
            <a:pPr eaLnBrk="1" hangingPunct="1"/>
            <a:r>
              <a:rPr lang="en-US" sz="2800" dirty="0" smtClean="0"/>
              <a:t>Close fracture are treated either by plaster cast or internal fixation </a:t>
            </a:r>
          </a:p>
          <a:p>
            <a:pPr eaLnBrk="1" hangingPunct="1"/>
            <a:r>
              <a:rPr lang="en-US" sz="2800" dirty="0" smtClean="0"/>
              <a:t>Open fractures -</a:t>
            </a:r>
            <a:r>
              <a:rPr lang="en-US" sz="2800" dirty="0" err="1" smtClean="0"/>
              <a:t>immediade</a:t>
            </a:r>
            <a:r>
              <a:rPr lang="en-US" sz="2800" dirty="0" smtClean="0"/>
              <a:t> internal fixation is not indicated </a:t>
            </a:r>
          </a:p>
          <a:p>
            <a:pPr eaLnBrk="1" hangingPunct="1"/>
            <a:r>
              <a:rPr lang="en-US" sz="2800" dirty="0" smtClean="0"/>
              <a:t>Open fractures are mostly  treated by the external fixation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Diagnosis of the fractures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Complete history </a:t>
            </a:r>
          </a:p>
          <a:p>
            <a:pPr eaLnBrk="1" hangingPunct="1"/>
            <a:r>
              <a:rPr lang="en-US" dirty="0" smtClean="0"/>
              <a:t>Mechanism of trauma </a:t>
            </a:r>
          </a:p>
          <a:p>
            <a:pPr eaLnBrk="1" hangingPunct="1"/>
            <a:r>
              <a:rPr lang="en-US" dirty="0" smtClean="0"/>
              <a:t>Pain </a:t>
            </a:r>
            <a:r>
              <a:rPr lang="en-US" dirty="0" smtClean="0"/>
              <a:t>/</a:t>
            </a:r>
            <a:r>
              <a:rPr lang="en-US" dirty="0" smtClean="0"/>
              <a:t>swelling/deformity </a:t>
            </a:r>
            <a:r>
              <a:rPr lang="en-US" dirty="0" smtClean="0"/>
              <a:t>at site of injury </a:t>
            </a:r>
          </a:p>
          <a:p>
            <a:pPr eaLnBrk="1" hangingPunct="1"/>
            <a:r>
              <a:rPr lang="en-US" dirty="0" smtClean="0"/>
              <a:t>Positive tenderness and  </a:t>
            </a:r>
            <a:r>
              <a:rPr lang="en-US" dirty="0" err="1" smtClean="0"/>
              <a:t>crepitus</a:t>
            </a:r>
            <a:r>
              <a:rPr lang="en-US" dirty="0" smtClean="0"/>
              <a:t> at site </a:t>
            </a:r>
          </a:p>
          <a:p>
            <a:pPr eaLnBrk="1" hangingPunct="1"/>
            <a:r>
              <a:rPr lang="en-US" dirty="0" smtClean="0"/>
              <a:t>X-rays </a:t>
            </a:r>
          </a:p>
          <a:p>
            <a:pPr eaLnBrk="1" hangingPunct="1"/>
            <a:r>
              <a:rPr lang="en-US" dirty="0" smtClean="0"/>
              <a:t>Some times bone scan </a:t>
            </a:r>
          </a:p>
          <a:p>
            <a:pPr eaLnBrk="1" hangingPunct="1"/>
            <a:r>
              <a:rPr lang="en-US" dirty="0" smtClean="0"/>
              <a:t>CT scan or MRI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/>
              <a:t>HOW TO ADVISE X-RAYS </a:t>
            </a:r>
            <a:br>
              <a:rPr lang="en-US" sz="3200" dirty="0" smtClean="0"/>
            </a:br>
            <a:r>
              <a:rPr lang="en-US" sz="3200" dirty="0" smtClean="0"/>
              <a:t>RULE OF 2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Always advise 02 views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Two joints must be included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Fracture management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Resuscitate</a:t>
            </a:r>
          </a:p>
          <a:p>
            <a:pPr eaLnBrk="1" hangingPunct="1">
              <a:defRPr/>
            </a:pPr>
            <a:r>
              <a:rPr lang="en-US" dirty="0" smtClean="0"/>
              <a:t>Review</a:t>
            </a:r>
          </a:p>
          <a:p>
            <a:pPr eaLnBrk="1" hangingPunct="1">
              <a:defRPr/>
            </a:pPr>
            <a:r>
              <a:rPr lang="en-US" dirty="0" smtClean="0"/>
              <a:t>Radiographs</a:t>
            </a:r>
          </a:p>
          <a:p>
            <a:pPr eaLnBrk="1" hangingPunct="1">
              <a:defRPr/>
            </a:pPr>
            <a:r>
              <a:rPr lang="en-US" dirty="0" smtClean="0"/>
              <a:t>Reduce </a:t>
            </a:r>
          </a:p>
          <a:p>
            <a:pPr eaLnBrk="1" hangingPunct="1">
              <a:defRPr/>
            </a:pPr>
            <a:r>
              <a:rPr lang="en-US" dirty="0" smtClean="0"/>
              <a:t>Retain</a:t>
            </a:r>
          </a:p>
          <a:p>
            <a:pPr eaLnBrk="1" hangingPunct="1">
              <a:defRPr/>
            </a:pPr>
            <a:r>
              <a:rPr lang="en-US" dirty="0" smtClean="0"/>
              <a:t>Rehabilitate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Different types of treatments for fractures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Closed fractures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undisplaced conservative or non operative treatment if displaced then operative type of treatment is advised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First aid includes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Assessment of the injured part ,pulses ,temperature at local area color of the skin , general condition must be checked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there is wound over the fracture that means fracture is open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Open fracture require different type of treatment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modalities of fracture 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Plaster cast </a:t>
            </a:r>
          </a:p>
          <a:p>
            <a:r>
              <a:rPr lang="en-US" dirty="0" smtClean="0"/>
              <a:t>Traction </a:t>
            </a:r>
          </a:p>
          <a:p>
            <a:r>
              <a:rPr lang="en-US" dirty="0" smtClean="0"/>
              <a:t>skin/ skeletal traction</a:t>
            </a:r>
          </a:p>
          <a:p>
            <a:r>
              <a:rPr lang="en-US" dirty="0" smtClean="0"/>
              <a:t>Functional braces </a:t>
            </a:r>
          </a:p>
          <a:p>
            <a:r>
              <a:rPr lang="en-US" dirty="0" smtClean="0"/>
              <a:t>Internal fixation with plate screws ,</a:t>
            </a:r>
            <a:r>
              <a:rPr lang="en-US" dirty="0" err="1" smtClean="0"/>
              <a:t>Im</a:t>
            </a:r>
            <a:r>
              <a:rPr lang="en-US" dirty="0" smtClean="0"/>
              <a:t> nailing  k-wires screw fixations ,rush nails ,flexible nails </a:t>
            </a:r>
          </a:p>
          <a:p>
            <a:r>
              <a:rPr lang="en-US" dirty="0" smtClean="0"/>
              <a:t>External fixation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First aid measures at district level hospital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Support to the injured extremity by </a:t>
            </a:r>
            <a:r>
              <a:rPr lang="en-US" dirty="0" err="1" smtClean="0"/>
              <a:t>backslab</a:t>
            </a:r>
            <a:r>
              <a:rPr lang="en-US" dirty="0" smtClean="0"/>
              <a:t> or traction/ broad arm sling/collar and cuff sling for upper limb or back slab for the tibia or knee fractures </a:t>
            </a:r>
          </a:p>
          <a:p>
            <a:pPr eaLnBrk="1" hangingPunct="1">
              <a:defRPr/>
            </a:pPr>
            <a:r>
              <a:rPr lang="en-US" dirty="0" smtClean="0"/>
              <a:t>Analgesics  and </a:t>
            </a:r>
            <a:r>
              <a:rPr lang="en-US" dirty="0" err="1" smtClean="0"/>
              <a:t>i.v</a:t>
            </a:r>
            <a:r>
              <a:rPr lang="en-US" dirty="0" smtClean="0"/>
              <a:t> fluids</a:t>
            </a:r>
          </a:p>
          <a:p>
            <a:pPr eaLnBrk="1" hangingPunct="1">
              <a:defRPr/>
            </a:pPr>
            <a:r>
              <a:rPr lang="en-US" dirty="0" smtClean="0"/>
              <a:t>Open fractures with bleeding require blood transfusions </a:t>
            </a:r>
          </a:p>
          <a:p>
            <a:pPr eaLnBrk="1" hangingPunct="1">
              <a:defRPr/>
            </a:pPr>
            <a:r>
              <a:rPr lang="en-US" dirty="0" smtClean="0"/>
              <a:t>Anti-</a:t>
            </a:r>
            <a:r>
              <a:rPr lang="en-US" dirty="0" err="1" smtClean="0"/>
              <a:t>tatanus</a:t>
            </a:r>
            <a:r>
              <a:rPr lang="en-US" dirty="0" smtClean="0"/>
              <a:t> </a:t>
            </a:r>
            <a:r>
              <a:rPr lang="en-US" dirty="0" err="1" smtClean="0"/>
              <a:t>toxoid</a:t>
            </a:r>
            <a:r>
              <a:rPr lang="en-US" dirty="0" smtClean="0"/>
              <a:t> treatment </a:t>
            </a:r>
          </a:p>
          <a:p>
            <a:pPr eaLnBrk="1" hangingPunct="1">
              <a:defRPr/>
            </a:pPr>
            <a:r>
              <a:rPr lang="en-US" dirty="0" smtClean="0"/>
              <a:t>Prophylactic </a:t>
            </a:r>
            <a:r>
              <a:rPr lang="en-US" dirty="0" err="1" smtClean="0"/>
              <a:t>i</a:t>
            </a:r>
            <a:r>
              <a:rPr lang="en-US" dirty="0" smtClean="0"/>
              <a:t>/v antibiotics  </a:t>
            </a:r>
          </a:p>
          <a:p>
            <a:pPr eaLnBrk="1" hangingPunct="1">
              <a:defRPr/>
            </a:pPr>
            <a:r>
              <a:rPr lang="en-US" dirty="0" smtClean="0"/>
              <a:t>Careful and gentle shifting of </a:t>
            </a:r>
            <a:r>
              <a:rPr lang="en-US" dirty="0" err="1" smtClean="0"/>
              <a:t>pateint</a:t>
            </a:r>
            <a:r>
              <a:rPr lang="en-US" dirty="0" smtClean="0"/>
              <a:t>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Rules for open fracture treatment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Wash the wound with antiseptic solutions </a:t>
            </a:r>
            <a:r>
              <a:rPr lang="en-US" dirty="0" err="1" smtClean="0"/>
              <a:t>pyodine</a:t>
            </a:r>
            <a:r>
              <a:rPr lang="en-US" dirty="0" smtClean="0"/>
              <a:t> and normal saline </a:t>
            </a:r>
          </a:p>
          <a:p>
            <a:pPr eaLnBrk="1" hangingPunct="1">
              <a:defRPr/>
            </a:pPr>
            <a:r>
              <a:rPr lang="en-US" dirty="0" smtClean="0"/>
              <a:t>Cover the wound after cleaning </a:t>
            </a:r>
          </a:p>
          <a:p>
            <a:pPr eaLnBrk="1" hangingPunct="1">
              <a:defRPr/>
            </a:pPr>
            <a:r>
              <a:rPr lang="en-US" dirty="0" smtClean="0"/>
              <a:t>Don’t put stitches on open fractures </a:t>
            </a:r>
          </a:p>
          <a:p>
            <a:pPr eaLnBrk="1" hangingPunct="1">
              <a:defRPr/>
            </a:pPr>
            <a:r>
              <a:rPr lang="en-US" dirty="0" smtClean="0"/>
              <a:t>Leave the wound open </a:t>
            </a:r>
          </a:p>
          <a:p>
            <a:pPr eaLnBrk="1" hangingPunct="1">
              <a:defRPr/>
            </a:pPr>
            <a:r>
              <a:rPr lang="en-US" dirty="0" smtClean="0"/>
              <a:t>Support the limb by the posterior slab </a:t>
            </a:r>
          </a:p>
          <a:p>
            <a:pPr eaLnBrk="1" hangingPunct="1">
              <a:defRPr/>
            </a:pPr>
            <a:r>
              <a:rPr lang="en-US" dirty="0" smtClean="0"/>
              <a:t>Elevate the limb to avoid the edema</a:t>
            </a:r>
          </a:p>
          <a:p>
            <a:pPr eaLnBrk="1" hangingPunct="1">
              <a:defRPr/>
            </a:pPr>
            <a:r>
              <a:rPr lang="en-US" dirty="0" smtClean="0"/>
              <a:t>Anti-</a:t>
            </a:r>
            <a:r>
              <a:rPr lang="en-US" dirty="0" err="1" smtClean="0"/>
              <a:t>tatanus</a:t>
            </a:r>
            <a:r>
              <a:rPr lang="en-US" dirty="0" smtClean="0"/>
              <a:t> </a:t>
            </a:r>
            <a:r>
              <a:rPr lang="en-US" dirty="0" err="1" smtClean="0"/>
              <a:t>toxoid</a:t>
            </a:r>
            <a:r>
              <a:rPr lang="en-US" dirty="0" smtClean="0"/>
              <a:t>   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External fixator tibia </a:t>
            </a:r>
          </a:p>
        </p:txBody>
      </p:sp>
      <p:pic>
        <p:nvPicPr>
          <p:cNvPr id="53252" name="Picture 4" descr="DSC0041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5571835" cy="4694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Open fractures external fixation </a:t>
            </a:r>
          </a:p>
        </p:txBody>
      </p:sp>
      <p:pic>
        <p:nvPicPr>
          <p:cNvPr id="25603" name="Picture 4" descr="Photo000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60" y="1600200"/>
            <a:ext cx="599163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Anatomical description -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Type is the overall fracture pattern</a:t>
            </a:r>
          </a:p>
          <a:p>
            <a:pPr eaLnBrk="1" hangingPunct="1"/>
            <a:r>
              <a:rPr lang="en-US" sz="2800" dirty="0" smtClean="0"/>
              <a:t>Examples are: 	</a:t>
            </a:r>
          </a:p>
          <a:p>
            <a:pPr lvl="1" eaLnBrk="1" hangingPunct="1"/>
            <a:r>
              <a:rPr lang="en-US" sz="2400" dirty="0" smtClean="0"/>
              <a:t>Simple </a:t>
            </a:r>
          </a:p>
          <a:p>
            <a:pPr lvl="1" eaLnBrk="1" hangingPunct="1"/>
            <a:r>
              <a:rPr lang="en-US" sz="2400" dirty="0" smtClean="0"/>
              <a:t>Spiral</a:t>
            </a:r>
          </a:p>
          <a:p>
            <a:pPr lvl="1" eaLnBrk="1" hangingPunct="1"/>
            <a:r>
              <a:rPr lang="en-US" sz="2400" dirty="0" smtClean="0"/>
              <a:t>segmental</a:t>
            </a:r>
          </a:p>
        </p:txBody>
      </p:sp>
      <p:pic>
        <p:nvPicPr>
          <p:cNvPr id="5124" name="Picture 5" descr="1096.jpg                                                       002E215DMacintosh HD                   BA80C6F8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05400" y="1524000"/>
            <a:ext cx="3810000" cy="3048000"/>
          </a:xfrm>
        </p:spPr>
      </p:pic>
      <p:pic>
        <p:nvPicPr>
          <p:cNvPr id="5125" name="Picture 6" descr="8856.jpg                                                       002E215DMacintosh HD                   BA80C6F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370388"/>
            <a:ext cx="3586163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924800" y="1676400"/>
            <a:ext cx="762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91400" y="4191000"/>
            <a:ext cx="13716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Indications of internal fixation of the fractures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Displaced fractures long bone fractures </a:t>
            </a:r>
          </a:p>
          <a:p>
            <a:pPr eaLnBrk="1" hangingPunct="1">
              <a:defRPr/>
            </a:pPr>
            <a:r>
              <a:rPr lang="en-US" dirty="0" smtClean="0"/>
              <a:t>Intra-</a:t>
            </a:r>
            <a:r>
              <a:rPr lang="en-US" dirty="0" err="1" smtClean="0"/>
              <a:t>articular</a:t>
            </a:r>
            <a:r>
              <a:rPr lang="en-US" dirty="0" smtClean="0"/>
              <a:t> fractures </a:t>
            </a:r>
          </a:p>
          <a:p>
            <a:pPr eaLnBrk="1" hangingPunct="1">
              <a:defRPr/>
            </a:pPr>
            <a:r>
              <a:rPr lang="en-US" dirty="0" smtClean="0"/>
              <a:t>Unstable fractures</a:t>
            </a:r>
          </a:p>
          <a:p>
            <a:pPr eaLnBrk="1" hangingPunct="1">
              <a:defRPr/>
            </a:pPr>
            <a:r>
              <a:rPr lang="en-US" dirty="0" smtClean="0"/>
              <a:t>Fractures with nerve injuries or vascular injuries </a:t>
            </a:r>
          </a:p>
          <a:p>
            <a:pPr eaLnBrk="1" hangingPunct="1">
              <a:defRPr/>
            </a:pPr>
            <a:r>
              <a:rPr lang="en-US" dirty="0" smtClean="0"/>
              <a:t>Fracture neck of femur in adults </a:t>
            </a:r>
          </a:p>
          <a:p>
            <a:pPr eaLnBrk="1" hangingPunct="1">
              <a:defRPr/>
            </a:pPr>
            <a:r>
              <a:rPr lang="en-US" dirty="0" smtClean="0"/>
              <a:t>Fractures with multiple fragments </a:t>
            </a:r>
          </a:p>
          <a:p>
            <a:pPr eaLnBrk="1" hangingPunct="1">
              <a:defRPr/>
            </a:pPr>
            <a:r>
              <a:rPr lang="en-US" dirty="0" smtClean="0"/>
              <a:t>Multiple fractures </a:t>
            </a:r>
          </a:p>
          <a:p>
            <a:pPr eaLnBrk="1" hangingPunct="1">
              <a:defRPr/>
            </a:pPr>
            <a:r>
              <a:rPr lang="en-US" dirty="0" smtClean="0"/>
              <a:t>Spinal fractures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Fractures treated by plaster cast or traction followed by plaster cast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Femoral fractures in children </a:t>
            </a:r>
          </a:p>
          <a:p>
            <a:pPr eaLnBrk="1" hangingPunct="1">
              <a:defRPr/>
            </a:pPr>
            <a:r>
              <a:rPr lang="en-US" smtClean="0"/>
              <a:t>Undiplaced or minimally displaced fractures </a:t>
            </a:r>
          </a:p>
          <a:p>
            <a:pPr eaLnBrk="1" hangingPunct="1">
              <a:defRPr/>
            </a:pPr>
            <a:r>
              <a:rPr lang="en-US" smtClean="0"/>
              <a:t>Undisplaced intra-articular fracrures </a:t>
            </a:r>
          </a:p>
          <a:p>
            <a:pPr eaLnBrk="1" hangingPunct="1">
              <a:defRPr/>
            </a:pPr>
            <a:r>
              <a:rPr lang="en-US" smtClean="0"/>
              <a:t>Patients who are not medically fit </a:t>
            </a:r>
          </a:p>
          <a:p>
            <a:pPr eaLnBrk="1" hangingPunct="1">
              <a:defRPr/>
            </a:pPr>
            <a:r>
              <a:rPr lang="en-US" smtClean="0"/>
              <a:t>Fracture of tarsal or metatarsal bone with less displacement </a:t>
            </a:r>
          </a:p>
          <a:p>
            <a:pPr eaLnBrk="1" hangingPunct="1">
              <a:defRPr/>
            </a:pPr>
            <a:r>
              <a:rPr lang="en-US" smtClean="0"/>
              <a:t>Fractures of the metacarpal bones less displaced 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Complications of the fractures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2060"/>
                </a:solidFill>
              </a:rPr>
              <a:t>Early Complications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Nerve injuries ,vessel injuries shock , pulmonary embolism , infections , septicemia , gas gangrene , crush syndrome , </a:t>
            </a:r>
            <a:r>
              <a:rPr lang="en-US" sz="2800" dirty="0" err="1" smtClean="0"/>
              <a:t>tatnus</a:t>
            </a:r>
            <a:r>
              <a:rPr lang="en-US" sz="2800" dirty="0" smtClean="0"/>
              <a:t> , multi-organ failure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2060"/>
                </a:solidFill>
              </a:rPr>
              <a:t>Late complication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Non-union , </a:t>
            </a:r>
            <a:r>
              <a:rPr lang="en-US" sz="2800" dirty="0" err="1" smtClean="0"/>
              <a:t>Malunion</a:t>
            </a:r>
            <a:r>
              <a:rPr lang="en-US" sz="2800" dirty="0" smtClean="0"/>
              <a:t> , Stiffness of joints , limb shortening , growth arrest , osteoporosis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Fracture Neck of Femur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Extracapsular</a:t>
            </a: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/>
              <a:t>   </a:t>
            </a:r>
            <a:r>
              <a:rPr lang="en-US" dirty="0" err="1" smtClean="0"/>
              <a:t>Intracapsular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Right Arrow 5"/>
          <p:cNvSpPr/>
          <p:nvPr/>
        </p:nvSpPr>
        <p:spPr>
          <a:xfrm rot="9027042">
            <a:off x="1973836" y="1415504"/>
            <a:ext cx="2152747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52721">
            <a:off x="4754158" y="1443710"/>
            <a:ext cx="2029248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ratures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352800" cy="390085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Supply</a:t>
            </a:r>
            <a:endParaRPr lang="en-US" dirty="0"/>
          </a:p>
        </p:txBody>
      </p:sp>
      <p:pic>
        <p:nvPicPr>
          <p:cNvPr id="4" name="Content Placeholder 3" descr="fratures pic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1531382"/>
            <a:ext cx="5250138" cy="4995858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racture 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569325" cy="6426994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acture 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2209801"/>
            <a:ext cx="1935086" cy="2819400"/>
          </a:xfrm>
        </p:spPr>
      </p:pic>
      <p:pic>
        <p:nvPicPr>
          <p:cNvPr id="5" name="Picture 4" descr="fracture 5.png"/>
          <p:cNvPicPr>
            <a:picLocks noChangeAspect="1"/>
          </p:cNvPicPr>
          <p:nvPr/>
        </p:nvPicPr>
        <p:blipFill>
          <a:blip r:embed="rId3"/>
          <a:srcRect r="48877"/>
          <a:stretch>
            <a:fillRect/>
          </a:stretch>
        </p:blipFill>
        <p:spPr>
          <a:xfrm>
            <a:off x="2286000" y="2209800"/>
            <a:ext cx="2041631" cy="2895600"/>
          </a:xfrm>
          <a:prstGeom prst="rect">
            <a:avLst/>
          </a:prstGeom>
        </p:spPr>
      </p:pic>
      <p:pic>
        <p:nvPicPr>
          <p:cNvPr id="6" name="Picture 5" descr="fracture 5.png"/>
          <p:cNvPicPr>
            <a:picLocks noChangeAspect="1"/>
          </p:cNvPicPr>
          <p:nvPr/>
        </p:nvPicPr>
        <p:blipFill>
          <a:blip r:embed="rId4"/>
          <a:srcRect l="34088" r="34349"/>
          <a:stretch>
            <a:fillRect/>
          </a:stretch>
        </p:blipFill>
        <p:spPr>
          <a:xfrm>
            <a:off x="6858000" y="2362200"/>
            <a:ext cx="2166032" cy="2590800"/>
          </a:xfrm>
          <a:prstGeom prst="rect">
            <a:avLst/>
          </a:prstGeom>
        </p:spPr>
      </p:pic>
      <p:pic>
        <p:nvPicPr>
          <p:cNvPr id="7" name="Picture 3" descr="J:\Galaxy ACE\Images\Photo064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231011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fracture 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0200" y="169125"/>
            <a:ext cx="5714999" cy="6536475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IT FRACTURES DHS FIXATION </a:t>
            </a:r>
          </a:p>
        </p:txBody>
      </p:sp>
      <p:pic>
        <p:nvPicPr>
          <p:cNvPr id="24579" name="Picture 4" descr="Photo043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752600"/>
            <a:ext cx="3394075" cy="434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racture 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0200"/>
            <a:ext cx="1931533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ucture 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457200"/>
            <a:ext cx="6254294" cy="597001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Anatomical description - </a:t>
            </a:r>
            <a:r>
              <a:rPr lang="en-US" dirty="0" err="1" smtClean="0"/>
              <a:t>Communition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Comminution</a:t>
            </a:r>
            <a:r>
              <a:rPr lang="en-US" dirty="0" smtClean="0"/>
              <a:t> is the measure of the number of pieces of broken bone that there are.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Examples are:  non-comminuted or mildly comminuted or severely comminuted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axture1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r="56842"/>
          <a:stretch>
            <a:fillRect/>
          </a:stretch>
        </p:blipFill>
        <p:spPr>
          <a:xfrm>
            <a:off x="3124200" y="202241"/>
            <a:ext cx="3276600" cy="6655759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ORIF Femur with plate and screw</a:t>
            </a:r>
          </a:p>
        </p:txBody>
      </p:sp>
      <p:pic>
        <p:nvPicPr>
          <p:cNvPr id="32772" name="Picture 2" descr="J:\Galaxy ACE\Images\Photo05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32194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racture10.png"/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3657600" y="1600200"/>
            <a:ext cx="2175510" cy="4480560"/>
          </a:xfrm>
          <a:prstGeom prst="rect">
            <a:avLst/>
          </a:prstGeom>
        </p:spPr>
      </p:pic>
      <p:pic>
        <p:nvPicPr>
          <p:cNvPr id="6" name="Picture 5" descr="fracture9.jpg"/>
          <p:cNvPicPr>
            <a:picLocks noChangeAspect="1"/>
          </p:cNvPicPr>
          <p:nvPr/>
        </p:nvPicPr>
        <p:blipFill>
          <a:blip r:embed="rId4"/>
          <a:srcRect l="63483"/>
          <a:stretch>
            <a:fillRect/>
          </a:stretch>
        </p:blipFill>
        <p:spPr>
          <a:xfrm>
            <a:off x="6934200" y="1828800"/>
            <a:ext cx="1840969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Femoral fractures fixed in nailing </a:t>
            </a:r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44381"/>
            <a:ext cx="7010400" cy="52136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Supracondylar</a:t>
            </a:r>
            <a:r>
              <a:rPr lang="en-US" dirty="0" smtClean="0"/>
              <a:t> Fracture Femur </a:t>
            </a:r>
            <a:endParaRPr lang="en-US" dirty="0"/>
          </a:p>
        </p:txBody>
      </p:sp>
      <p:pic>
        <p:nvPicPr>
          <p:cNvPr id="5" name="Picture 4" descr="frature13.jpg"/>
          <p:cNvPicPr>
            <a:picLocks noChangeAspect="1"/>
          </p:cNvPicPr>
          <p:nvPr/>
        </p:nvPicPr>
        <p:blipFill>
          <a:blip r:embed="rId2"/>
          <a:srcRect r="51581" b="13688"/>
          <a:stretch>
            <a:fillRect/>
          </a:stretch>
        </p:blipFill>
        <p:spPr>
          <a:xfrm>
            <a:off x="1977235" y="1523999"/>
            <a:ext cx="5033165" cy="533400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ature1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48645" b="13863"/>
          <a:stretch>
            <a:fillRect/>
          </a:stretch>
        </p:blipFill>
        <p:spPr>
          <a:xfrm>
            <a:off x="228600" y="1524000"/>
            <a:ext cx="4661515" cy="4648200"/>
          </a:xfrm>
        </p:spPr>
      </p:pic>
      <p:pic>
        <p:nvPicPr>
          <p:cNvPr id="5" name="Picture 4" descr="fracture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990600"/>
            <a:ext cx="3276600" cy="5511506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Tibia plateau fracture </a:t>
            </a:r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00200"/>
            <a:ext cx="6155140" cy="5029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/>
              <a:t>T</a:t>
            </a:r>
            <a:r>
              <a:rPr lang="en-US" sz="4000" dirty="0" err="1" smtClean="0"/>
              <a:t>ibial</a:t>
            </a:r>
            <a:r>
              <a:rPr lang="en-US" sz="4000" dirty="0" smtClean="0"/>
              <a:t> Shaft fracture</a:t>
            </a:r>
            <a:endParaRPr lang="en-US" sz="4000" dirty="0" smtClean="0"/>
          </a:p>
        </p:txBody>
      </p:sp>
      <p:pic>
        <p:nvPicPr>
          <p:cNvPr id="5" name="Content Placeholder 4" descr="fracture1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5981" y="1600200"/>
            <a:ext cx="3418819" cy="4981182"/>
          </a:xfrm>
        </p:spPr>
      </p:pic>
      <p:pic>
        <p:nvPicPr>
          <p:cNvPr id="6" name="Picture 5" descr="fracture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622407"/>
            <a:ext cx="2949840" cy="4854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Ankle Fracture</a:t>
            </a:r>
            <a:endParaRPr lang="en-US" dirty="0"/>
          </a:p>
        </p:txBody>
      </p:sp>
      <p:pic>
        <p:nvPicPr>
          <p:cNvPr id="4" name="Content Placeholder 3" descr="fracture1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219200"/>
            <a:ext cx="7047865" cy="5279096"/>
          </a:xfr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Ankle Fracture Classification</a:t>
            </a:r>
            <a:endParaRPr lang="en-US" dirty="0"/>
          </a:p>
        </p:txBody>
      </p:sp>
      <p:pic>
        <p:nvPicPr>
          <p:cNvPr id="4" name="Content Placeholder 3" descr="fracture1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1295400"/>
            <a:ext cx="5122291" cy="5122291"/>
          </a:xfr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ACTURE 2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1600" y="1752600"/>
            <a:ext cx="6802470" cy="462620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Anatomical description - Location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Location is the anatomic location of the fracture usually described by giving the bone involved and location on the bone</a:t>
            </a:r>
          </a:p>
          <a:p>
            <a:pPr eaLnBrk="1" hangingPunct="1"/>
            <a:r>
              <a:rPr lang="en-US" dirty="0" smtClean="0"/>
              <a:t>Examples are:  distal radial shaft, proximal 1/3 humeral shaft, intra-</a:t>
            </a:r>
            <a:r>
              <a:rPr lang="en-US" dirty="0" err="1" smtClean="0"/>
              <a:t>articular</a:t>
            </a:r>
            <a:r>
              <a:rPr lang="en-US" dirty="0" smtClean="0"/>
              <a:t> distal </a:t>
            </a:r>
            <a:r>
              <a:rPr lang="en-US" dirty="0" err="1" smtClean="0"/>
              <a:t>tibial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ARCTURE1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981200"/>
            <a:ext cx="4114800" cy="4114800"/>
          </a:xfrm>
        </p:spPr>
      </p:pic>
      <p:pic>
        <p:nvPicPr>
          <p:cNvPr id="5" name="Picture 4" descr="FRACTURE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981200"/>
            <a:ext cx="3886200" cy="4154831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Radius ulna fracture </a:t>
            </a:r>
          </a:p>
        </p:txBody>
      </p:sp>
      <p:pic>
        <p:nvPicPr>
          <p:cNvPr id="19459" name="Picture 4" descr="Image5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1932" y="1752600"/>
            <a:ext cx="5170868" cy="5029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</a:rPr>
              <a:t>ORIF radius ulna </a:t>
            </a:r>
          </a:p>
        </p:txBody>
      </p:sp>
      <p:pic>
        <p:nvPicPr>
          <p:cNvPr id="47108" name="Picture 4" descr="$932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00199"/>
            <a:ext cx="3707361" cy="49461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Monteggea</a:t>
            </a:r>
            <a:r>
              <a:rPr lang="en-US" dirty="0" smtClean="0"/>
              <a:t> </a:t>
            </a:r>
            <a:r>
              <a:rPr lang="en-US" dirty="0" err="1" smtClean="0"/>
              <a:t>Frature</a:t>
            </a:r>
            <a:endParaRPr lang="en-US" dirty="0"/>
          </a:p>
        </p:txBody>
      </p:sp>
      <p:pic>
        <p:nvPicPr>
          <p:cNvPr id="4" name="Content Placeholder 3" descr="fracture2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2895600"/>
            <a:ext cx="4332941" cy="2209800"/>
          </a:xfrm>
        </p:spPr>
      </p:pic>
      <p:pic>
        <p:nvPicPr>
          <p:cNvPr id="6" name="Picture 5" descr="frcture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1981200"/>
            <a:ext cx="3962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ature2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13560" y="1727200"/>
            <a:ext cx="5882640" cy="4902200"/>
          </a:xfr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Galleazzi</a:t>
            </a:r>
            <a:r>
              <a:rPr lang="en-US" dirty="0" smtClean="0"/>
              <a:t> Fracture</a:t>
            </a:r>
            <a:endParaRPr lang="en-US" dirty="0"/>
          </a:p>
        </p:txBody>
      </p:sp>
      <p:pic>
        <p:nvPicPr>
          <p:cNvPr id="4" name="Content Placeholder 3" descr="fracyure2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67000" y="1828800"/>
            <a:ext cx="3927623" cy="4519613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Supracondylar</a:t>
            </a:r>
            <a:r>
              <a:rPr lang="en-US" dirty="0" smtClean="0"/>
              <a:t> Fracture </a:t>
            </a:r>
            <a:r>
              <a:rPr lang="en-US" dirty="0" err="1" smtClean="0"/>
              <a:t>Humerus</a:t>
            </a:r>
            <a:endParaRPr lang="en-US" dirty="0"/>
          </a:p>
        </p:txBody>
      </p:sp>
      <p:pic>
        <p:nvPicPr>
          <p:cNvPr id="4" name="Content Placeholder 3" descr="fracture2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362200"/>
            <a:ext cx="2476500" cy="3302000"/>
          </a:xfrm>
        </p:spPr>
      </p:pic>
      <p:pic>
        <p:nvPicPr>
          <p:cNvPr id="5" name="Picture 4" descr="fracture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286000"/>
            <a:ext cx="5518756" cy="344814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ACTURE2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300" t="30770" r="39755" b="6960"/>
          <a:stretch>
            <a:fillRect/>
          </a:stretch>
        </p:blipFill>
        <p:spPr>
          <a:xfrm>
            <a:off x="3505200" y="2590800"/>
            <a:ext cx="3048000" cy="2590800"/>
          </a:xfrm>
        </p:spPr>
      </p:pic>
      <p:pic>
        <p:nvPicPr>
          <p:cNvPr id="5" name="Picture 4" descr="FRACTURE28.jpg"/>
          <p:cNvPicPr>
            <a:picLocks noChangeAspect="1"/>
          </p:cNvPicPr>
          <p:nvPr/>
        </p:nvPicPr>
        <p:blipFill>
          <a:blip r:embed="rId2"/>
          <a:srcRect l="60989" t="20696" b="7875"/>
          <a:stretch>
            <a:fillRect/>
          </a:stretch>
        </p:blipFill>
        <p:spPr>
          <a:xfrm>
            <a:off x="6781800" y="2438400"/>
            <a:ext cx="2164080" cy="2971800"/>
          </a:xfrm>
          <a:prstGeom prst="rect">
            <a:avLst/>
          </a:prstGeom>
        </p:spPr>
      </p:pic>
      <p:pic>
        <p:nvPicPr>
          <p:cNvPr id="6" name="Picture 5" descr="fracture2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2" y="2743200"/>
            <a:ext cx="3153658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Colles</a:t>
            </a:r>
            <a:r>
              <a:rPr lang="en-US" dirty="0" smtClean="0"/>
              <a:t>, Smith, Barton Fractures</a:t>
            </a:r>
            <a:endParaRPr lang="en-US" dirty="0"/>
          </a:p>
        </p:txBody>
      </p:sp>
      <p:pic>
        <p:nvPicPr>
          <p:cNvPr id="4" name="Content Placeholder 3" descr="csb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057400"/>
            <a:ext cx="8511847" cy="3581400"/>
          </a:xfr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sb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981200"/>
            <a:ext cx="4191000" cy="4191000"/>
          </a:xfrm>
        </p:spPr>
      </p:pic>
      <p:pic>
        <p:nvPicPr>
          <p:cNvPr id="5" name="Picture 4" descr="csb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75688"/>
            <a:ext cx="4267200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smtClean="0"/>
              <a:t>TYPES OF FRACTURES ACCORDING TO REGION INVOLVED</a:t>
            </a:r>
            <a:r>
              <a:rPr lang="en-US" sz="400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Metaphyseal fractures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Diaphyseal fractures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Epiphyseal or intra-articular fractures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Colle’s</a:t>
            </a:r>
            <a:r>
              <a:rPr lang="en-US" dirty="0" smtClean="0"/>
              <a:t> Cast</a:t>
            </a:r>
            <a:endParaRPr lang="en-US" dirty="0"/>
          </a:p>
        </p:txBody>
      </p:sp>
      <p:pic>
        <p:nvPicPr>
          <p:cNvPr id="4" name="Content Placeholder 3" descr="csb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6537" t="29680" b="27581"/>
          <a:stretch>
            <a:fillRect/>
          </a:stretch>
        </p:blipFill>
        <p:spPr>
          <a:xfrm>
            <a:off x="762000" y="2590800"/>
            <a:ext cx="8126271" cy="3124200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sb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2819400"/>
            <a:ext cx="3810000" cy="2293620"/>
          </a:xfrm>
        </p:spPr>
      </p:pic>
      <p:pic>
        <p:nvPicPr>
          <p:cNvPr id="5" name="Picture 4" descr="csb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86" y="2819400"/>
            <a:ext cx="4789714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smtClean="0">
                <a:effectLst/>
              </a:rPr>
              <a:t>ORTHOPAEDIC PROBLEMS CAN BE SOLVED BY </a:t>
            </a:r>
            <a:endParaRPr lang="en-US" smtClean="0">
              <a:effectLst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EMERGENY MEASURES AT THE DISTRICT LEVEL HOSPITALS </a:t>
            </a:r>
          </a:p>
          <a:p>
            <a:r>
              <a:rPr lang="en-US" dirty="0" smtClean="0">
                <a:effectLst/>
              </a:rPr>
              <a:t>AWARENESS OF THE MEDICAL PRACTITIONERS </a:t>
            </a:r>
          </a:p>
          <a:p>
            <a:r>
              <a:rPr lang="en-US" dirty="0" smtClean="0">
                <a:effectLst/>
              </a:rPr>
              <a:t>TIMELY REFFERAL AT TERTIARY CARE HOSPITALS  WHEN IN STABLE STATE </a:t>
            </a:r>
          </a:p>
          <a:p>
            <a:r>
              <a:rPr lang="en-US" dirty="0" smtClean="0">
                <a:effectLst/>
              </a:rPr>
              <a:t>OPEN FRACTURES MOSTLY COMPLICATE DUE TO DELAY 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111283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7200" smtClean="0"/>
              <a:t>Thank You!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Anatomical description - Displacement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Displacement is the amount the pieces of a fracture have moved from their normal location</a:t>
            </a:r>
          </a:p>
          <a:p>
            <a:pPr eaLnBrk="1" hangingPunct="1"/>
            <a:r>
              <a:rPr lang="en-US" smtClean="0"/>
              <a:t>Can be displaced or non-displaced</a:t>
            </a:r>
          </a:p>
          <a:p>
            <a:pPr eaLnBrk="1" hangingPunct="1"/>
            <a:r>
              <a:rPr lang="en-US" smtClean="0"/>
              <a:t>Subdivided into 3 sub-categories:  translation, angulation, and shortening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621</TotalTime>
  <Words>1544</Words>
  <Application>Microsoft PowerPoint</Application>
  <PresentationFormat>On-screen Show (4:3)</PresentationFormat>
  <Paragraphs>265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Median</vt:lpstr>
      <vt:lpstr>DEFINITION OF FRACTURE </vt:lpstr>
      <vt:lpstr>  CAUSES OF FRACTURES   </vt:lpstr>
      <vt:lpstr>Slide 3</vt:lpstr>
      <vt:lpstr>Anatomical description of fractures</vt:lpstr>
      <vt:lpstr>Anatomical description - Type</vt:lpstr>
      <vt:lpstr>Anatomical description - Communition</vt:lpstr>
      <vt:lpstr>Anatomical description - Location</vt:lpstr>
      <vt:lpstr>TYPES OF FRACTURES ACCORDING TO REGION INVOLVED </vt:lpstr>
      <vt:lpstr>Anatomical description - Displacement</vt:lpstr>
      <vt:lpstr>Displacement - Translation</vt:lpstr>
      <vt:lpstr>Displacement - Angulation</vt:lpstr>
      <vt:lpstr>Displacement - Shortening</vt:lpstr>
      <vt:lpstr>          Anatomical description?</vt:lpstr>
      <vt:lpstr>Anatomic description</vt:lpstr>
      <vt:lpstr>         Anatomical description ?</vt:lpstr>
      <vt:lpstr>Anatomical description</vt:lpstr>
      <vt:lpstr>Why classify fractures?</vt:lpstr>
      <vt:lpstr>Types of classifications</vt:lpstr>
      <vt:lpstr>AO Classification</vt:lpstr>
      <vt:lpstr>Fracture classification </vt:lpstr>
      <vt:lpstr>AO Classification</vt:lpstr>
      <vt:lpstr>Slide 22</vt:lpstr>
      <vt:lpstr>Salter-Harris Classification</vt:lpstr>
      <vt:lpstr>Salter-Harris type I fracture</vt:lpstr>
      <vt:lpstr>Salter-Harris type II fracture</vt:lpstr>
      <vt:lpstr>Salter-Harris type III fracture</vt:lpstr>
      <vt:lpstr>Salter-Harris type IV fracture</vt:lpstr>
      <vt:lpstr>Salter-Harris type V fracture</vt:lpstr>
      <vt:lpstr>Four areas of open fracture treatment </vt:lpstr>
      <vt:lpstr>Gustillo classification</vt:lpstr>
      <vt:lpstr>Open fractures - grade 1</vt:lpstr>
      <vt:lpstr>Open fractures - grade 2</vt:lpstr>
      <vt:lpstr>Open fractures - grade 3A</vt:lpstr>
      <vt:lpstr>Open fractures - grade 3B</vt:lpstr>
      <vt:lpstr>Open fractures - grade 3C</vt:lpstr>
      <vt:lpstr>Emergency management </vt:lpstr>
      <vt:lpstr>Ist priority is to save pts life </vt:lpstr>
      <vt:lpstr>ATLS PROTOCOL FOR FRACTURE MANAGEMENT </vt:lpstr>
      <vt:lpstr>Emergency treatment at the scene of accident  </vt:lpstr>
      <vt:lpstr>Closed fractures and open fractures </vt:lpstr>
      <vt:lpstr>Diagnosis of the fractures </vt:lpstr>
      <vt:lpstr>HOW TO ADVISE X-RAYS  RULE OF 2</vt:lpstr>
      <vt:lpstr>Fracture management </vt:lpstr>
      <vt:lpstr>Different types of treatments for fractures </vt:lpstr>
      <vt:lpstr>Different modalities of fracture treatment </vt:lpstr>
      <vt:lpstr>First aid measures at district level hospital </vt:lpstr>
      <vt:lpstr>Rules for open fracture treatment </vt:lpstr>
      <vt:lpstr>External fixator tibia </vt:lpstr>
      <vt:lpstr>Open fractures external fixation </vt:lpstr>
      <vt:lpstr>Indications of internal fixation of the fractures </vt:lpstr>
      <vt:lpstr>Fractures treated by plaster cast or traction followed by plaster cast </vt:lpstr>
      <vt:lpstr>Complications of the fractures </vt:lpstr>
      <vt:lpstr>Fracture Neck of Femur </vt:lpstr>
      <vt:lpstr>Blood Supply</vt:lpstr>
      <vt:lpstr>Slide 55</vt:lpstr>
      <vt:lpstr>Slide 56</vt:lpstr>
      <vt:lpstr>Slide 57</vt:lpstr>
      <vt:lpstr>IT FRACTURES DHS FIXATION </vt:lpstr>
      <vt:lpstr>Slide 59</vt:lpstr>
      <vt:lpstr>Slide 60</vt:lpstr>
      <vt:lpstr>ORIF Femur with plate and screw</vt:lpstr>
      <vt:lpstr>Femoral fractures fixed in nailing </vt:lpstr>
      <vt:lpstr>Supracondylar Fracture Femur </vt:lpstr>
      <vt:lpstr>Slide 64</vt:lpstr>
      <vt:lpstr>Tibia plateau fracture </vt:lpstr>
      <vt:lpstr>Tibial Shaft fracture</vt:lpstr>
      <vt:lpstr>Ankle Fracture</vt:lpstr>
      <vt:lpstr>Ankle Fracture Classification</vt:lpstr>
      <vt:lpstr>Slide 69</vt:lpstr>
      <vt:lpstr>Slide 70</vt:lpstr>
      <vt:lpstr>Radius ulna fracture </vt:lpstr>
      <vt:lpstr>ORIF radius ulna </vt:lpstr>
      <vt:lpstr>Monteggea Frature</vt:lpstr>
      <vt:lpstr>Slide 74</vt:lpstr>
      <vt:lpstr>Galleazzi Fracture</vt:lpstr>
      <vt:lpstr>Supracondylar Fracture Humerus</vt:lpstr>
      <vt:lpstr>Slide 77</vt:lpstr>
      <vt:lpstr>Colles, Smith, Barton Fractures</vt:lpstr>
      <vt:lpstr>Slide 79</vt:lpstr>
      <vt:lpstr>Colle’s Cast</vt:lpstr>
      <vt:lpstr>Slide 81</vt:lpstr>
      <vt:lpstr>ORTHOPAEDIC PROBLEMS CAN BE SOLVED BY </vt:lpstr>
      <vt:lpstr>Thank You!</vt:lpstr>
    </vt:vector>
  </TitlesOfParts>
  <Company>Ԏ ]翘ؓ譴뿿칀ؔૐ]翘Ԏ盼뿿츰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Fracture Classification &amp; Description</dc:title>
  <dc:creator>John Travnicek MD</dc:creator>
  <cp:lastModifiedBy>HP</cp:lastModifiedBy>
  <cp:revision>66</cp:revision>
  <cp:lastPrinted>1904-01-01T00:00:00Z</cp:lastPrinted>
  <dcterms:created xsi:type="dcterms:W3CDTF">2005-07-28T05:57:12Z</dcterms:created>
  <dcterms:modified xsi:type="dcterms:W3CDTF">2018-10-09T06:46:01Z</dcterms:modified>
</cp:coreProperties>
</file>