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8"/>
  </p:notesMasterIdLst>
  <p:sldIdLst>
    <p:sldId id="256" r:id="rId2"/>
    <p:sldId id="310" r:id="rId3"/>
    <p:sldId id="311" r:id="rId4"/>
    <p:sldId id="257" r:id="rId5"/>
    <p:sldId id="258" r:id="rId6"/>
    <p:sldId id="259" r:id="rId7"/>
    <p:sldId id="316" r:id="rId8"/>
    <p:sldId id="260" r:id="rId9"/>
    <p:sldId id="261" r:id="rId10"/>
    <p:sldId id="262" r:id="rId11"/>
    <p:sldId id="371" r:id="rId12"/>
    <p:sldId id="263" r:id="rId13"/>
    <p:sldId id="264" r:id="rId14"/>
    <p:sldId id="265" r:id="rId15"/>
    <p:sldId id="267" r:id="rId16"/>
    <p:sldId id="370" r:id="rId17"/>
    <p:sldId id="268" r:id="rId18"/>
    <p:sldId id="317" r:id="rId19"/>
    <p:sldId id="269" r:id="rId20"/>
    <p:sldId id="270" r:id="rId21"/>
    <p:sldId id="327" r:id="rId22"/>
    <p:sldId id="272" r:id="rId23"/>
    <p:sldId id="301" r:id="rId24"/>
    <p:sldId id="308" r:id="rId25"/>
    <p:sldId id="309" r:id="rId26"/>
    <p:sldId id="328" r:id="rId27"/>
    <p:sldId id="318" r:id="rId28"/>
    <p:sldId id="319" r:id="rId29"/>
    <p:sldId id="320" r:id="rId30"/>
    <p:sldId id="321" r:id="rId31"/>
    <p:sldId id="322" r:id="rId32"/>
    <p:sldId id="329" r:id="rId33"/>
    <p:sldId id="368" r:id="rId34"/>
    <p:sldId id="330" r:id="rId35"/>
    <p:sldId id="331" r:id="rId36"/>
    <p:sldId id="335" r:id="rId37"/>
    <p:sldId id="337" r:id="rId38"/>
    <p:sldId id="338" r:id="rId39"/>
    <p:sldId id="342" r:id="rId40"/>
    <p:sldId id="343" r:id="rId41"/>
    <p:sldId id="346" r:id="rId42"/>
    <p:sldId id="350" r:id="rId43"/>
    <p:sldId id="351" r:id="rId44"/>
    <p:sldId id="357" r:id="rId45"/>
    <p:sldId id="358" r:id="rId46"/>
    <p:sldId id="361" r:id="rId47"/>
    <p:sldId id="363" r:id="rId48"/>
    <p:sldId id="364" r:id="rId49"/>
    <p:sldId id="352" r:id="rId50"/>
    <p:sldId id="355" r:id="rId51"/>
    <p:sldId id="347" r:id="rId52"/>
    <p:sldId id="365" r:id="rId53"/>
    <p:sldId id="323" r:id="rId54"/>
    <p:sldId id="324" r:id="rId55"/>
    <p:sldId id="367" r:id="rId56"/>
    <p:sldId id="325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788AD-9359-4418-83A9-DFFAD8E5FDCD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C4236D-34FE-4506-9BF9-A55A0C5075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2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Bullet.svg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Firearm injuries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 I. </a:t>
            </a:r>
            <a:r>
              <a:rPr lang="en-US" dirty="0" err="1" smtClean="0"/>
              <a:t>Kitulwatte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Types of firearms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The nature of the wound varies with the type of the weapon.</a:t>
            </a:r>
          </a:p>
          <a:p>
            <a:pPr lvl="1"/>
            <a:r>
              <a:rPr lang="en-US" sz="3400" dirty="0" smtClean="0"/>
              <a:t>2 main types:</a:t>
            </a:r>
          </a:p>
          <a:p>
            <a:pPr lvl="2"/>
            <a:r>
              <a:rPr lang="en-US" sz="3400" dirty="0" smtClean="0"/>
              <a:t>Shot guns or smooth bore weapons</a:t>
            </a:r>
          </a:p>
          <a:p>
            <a:pPr lvl="2"/>
            <a:r>
              <a:rPr lang="en-US" sz="3400" dirty="0" smtClean="0"/>
              <a:t>Rifled weapons.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RIFLE SHOOTING </a:t>
            </a:r>
            <a:endParaRPr lang="en-US" dirty="0"/>
          </a:p>
        </p:txBody>
      </p:sp>
      <p:pic>
        <p:nvPicPr>
          <p:cNvPr id="4" name="Content Placeholder 3" descr="Rifle-comp-BL-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2152650"/>
            <a:ext cx="5740397" cy="430529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Shot guns or smooth bore weapons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Parts of a shotgun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3562" y="1905000"/>
            <a:ext cx="5476875" cy="33869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 bore weapon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1 or more metal barrels </a:t>
            </a:r>
          </a:p>
          <a:p>
            <a:pPr lvl="0"/>
            <a:r>
              <a:rPr lang="en-US" dirty="0" smtClean="0"/>
              <a:t>Relatively wide diameter</a:t>
            </a:r>
          </a:p>
          <a:p>
            <a:pPr lvl="0"/>
            <a:r>
              <a:rPr lang="en-US" dirty="0" smtClean="0"/>
              <a:t>Smooth inner surface</a:t>
            </a:r>
          </a:p>
          <a:p>
            <a:pPr lvl="0"/>
            <a:r>
              <a:rPr lang="en-US" dirty="0" smtClean="0"/>
              <a:t>Slightly tapers towards the muscle (choking)</a:t>
            </a:r>
          </a:p>
          <a:p>
            <a:pPr lvl="0"/>
            <a:r>
              <a:rPr lang="en-US" dirty="0" smtClean="0"/>
              <a:t>Variable number of pellets</a:t>
            </a:r>
          </a:p>
          <a:p>
            <a:pPr lvl="1"/>
            <a:r>
              <a:rPr lang="en-US" dirty="0" smtClean="0"/>
              <a:t>Large number of pellets (bird shot)</a:t>
            </a:r>
          </a:p>
          <a:p>
            <a:pPr lvl="1"/>
            <a:r>
              <a:rPr lang="en-US" dirty="0" smtClean="0"/>
              <a:t>Few large projectiles (Buck shot)</a:t>
            </a:r>
          </a:p>
          <a:p>
            <a:pPr lvl="1"/>
            <a:r>
              <a:rPr lang="en-US" dirty="0" smtClean="0"/>
              <a:t>Single slug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Ammunition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5257800" cy="5135563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Cartridge: cardboard or plastic cylinder with a metal base</a:t>
            </a:r>
          </a:p>
          <a:p>
            <a:pPr lvl="0"/>
            <a:r>
              <a:rPr lang="en-US" sz="2800" dirty="0" smtClean="0"/>
              <a:t>Contain from bottom to top:</a:t>
            </a:r>
          </a:p>
          <a:p>
            <a:pPr lvl="1"/>
            <a:r>
              <a:rPr lang="en-US" sz="2800" dirty="0" smtClean="0"/>
              <a:t>Charge of propellant (gun powder)</a:t>
            </a:r>
          </a:p>
          <a:p>
            <a:pPr lvl="1"/>
            <a:r>
              <a:rPr lang="en-US" sz="2800" dirty="0" smtClean="0"/>
              <a:t>Wad (cardboard or plastic discs)</a:t>
            </a:r>
          </a:p>
          <a:p>
            <a:pPr lvl="1"/>
            <a:r>
              <a:rPr lang="en-US" sz="2800" dirty="0" smtClean="0"/>
              <a:t>Pellets</a:t>
            </a:r>
          </a:p>
          <a:p>
            <a:pPr lvl="0"/>
            <a:r>
              <a:rPr lang="en-US" sz="2800" dirty="0" smtClean="0"/>
              <a:t>Modern devices are improved to increase efficiency</a:t>
            </a:r>
          </a:p>
          <a:p>
            <a:endParaRPr lang="en-US" dirty="0"/>
          </a:p>
        </p:txBody>
      </p:sp>
      <p:pic>
        <p:nvPicPr>
          <p:cNvPr id="5" name="Content Placeholder 3" descr="http://www.tgscom.com/images/sharedimages/ammosupply/shotshell.gif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096000" y="2286000"/>
            <a:ext cx="3048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Rifled weapons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870387"/>
          </a:xfrm>
        </p:spPr>
        <p:txBody>
          <a:bodyPr>
            <a:normAutofit fontScale="92500" lnSpcReduction="20000"/>
          </a:bodyPr>
          <a:lstStyle/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sz="3200" dirty="0" smtClean="0"/>
              <a:t>Fire 1 projectile at a time</a:t>
            </a:r>
          </a:p>
          <a:p>
            <a:pPr lvl="0"/>
            <a:r>
              <a:rPr lang="en-US" sz="3200" dirty="0" smtClean="0"/>
              <a:t>A thicker barrel with spiral groves (rifling of the interior) </a:t>
            </a:r>
          </a:p>
          <a:p>
            <a:pPr lvl="1"/>
            <a:r>
              <a:rPr lang="en-US" sz="3200" dirty="0" smtClean="0"/>
              <a:t>Gives </a:t>
            </a:r>
            <a:r>
              <a:rPr lang="en-US" sz="3200" dirty="0" err="1" smtClean="0"/>
              <a:t>rotatory</a:t>
            </a:r>
            <a:r>
              <a:rPr lang="en-US" sz="3200" dirty="0" smtClean="0"/>
              <a:t> movement to bullet</a:t>
            </a:r>
          </a:p>
          <a:p>
            <a:pPr lvl="1"/>
            <a:r>
              <a:rPr lang="en-US" sz="3200" dirty="0" smtClean="0"/>
              <a:t>Increases the stability</a:t>
            </a:r>
          </a:p>
          <a:p>
            <a:endParaRPr lang="en-US" dirty="0"/>
          </a:p>
        </p:txBody>
      </p:sp>
      <p:pic>
        <p:nvPicPr>
          <p:cNvPr id="5" name="Content Placeholder 4" descr="fir_m04_t06_05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00600" y="1828800"/>
            <a:ext cx="4191000" cy="4191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4400" y="609600"/>
            <a:ext cx="8229600" cy="1066800"/>
          </a:xfrm>
        </p:spPr>
        <p:txBody>
          <a:bodyPr/>
          <a:lstStyle/>
          <a:p>
            <a:r>
              <a:rPr lang="en-US" b="1" dirty="0" smtClean="0"/>
              <a:t>Rifled weapons</a:t>
            </a:r>
            <a:endParaRPr lang="en-US" dirty="0"/>
          </a:p>
        </p:txBody>
      </p:sp>
      <p:pic>
        <p:nvPicPr>
          <p:cNvPr id="7" name="Content Placeholder 6" descr="22-caliber-rifl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467508"/>
            <a:ext cx="7313753" cy="510633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There are many varieties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/>
              <a:t>Hand guns </a:t>
            </a:r>
            <a:r>
              <a:rPr lang="en-US" dirty="0" smtClean="0"/>
              <a:t>(revolvers and automatic pistols) </a:t>
            </a:r>
          </a:p>
          <a:p>
            <a:pPr lvl="1">
              <a:buNone/>
            </a:pPr>
            <a:r>
              <a:rPr lang="en-US" dirty="0" smtClean="0"/>
              <a:t>			low velocity</a:t>
            </a:r>
          </a:p>
          <a:p>
            <a:pPr lvl="1"/>
            <a:r>
              <a:rPr lang="en-US" b="1" dirty="0" smtClean="0"/>
              <a:t>Rifles</a:t>
            </a:r>
            <a:r>
              <a:rPr lang="en-US" dirty="0" smtClean="0"/>
              <a:t> – long barreled, </a:t>
            </a:r>
          </a:p>
          <a:p>
            <a:pPr lvl="4"/>
            <a:r>
              <a:rPr lang="en-US" dirty="0" smtClean="0"/>
              <a:t>velocity varies from 1500 feet -5000 feet /second</a:t>
            </a:r>
          </a:p>
          <a:p>
            <a:pPr lvl="1"/>
            <a:r>
              <a:rPr lang="en-US" b="1" dirty="0" smtClean="0"/>
              <a:t>Submachine guns </a:t>
            </a:r>
            <a:r>
              <a:rPr lang="en-US" dirty="0" smtClean="0"/>
              <a:t>(machine pistols)</a:t>
            </a:r>
          </a:p>
          <a:p>
            <a:pPr lvl="1">
              <a:buNone/>
            </a:pPr>
            <a:r>
              <a:rPr lang="en-US" dirty="0" smtClean="0"/>
              <a:t>		 more powered than pistol but less powered than rifle</a:t>
            </a:r>
          </a:p>
          <a:p>
            <a:pPr lvl="1"/>
            <a:r>
              <a:rPr lang="en-US" b="1" dirty="0" smtClean="0"/>
              <a:t>Machine guns- </a:t>
            </a:r>
            <a:r>
              <a:rPr lang="en-US" dirty="0" smtClean="0"/>
              <a:t>design to fire rifle bullets in quick succession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en-US" dirty="0" smtClean="0"/>
              <a:t>Various types of rifled firearms</a:t>
            </a:r>
            <a:endParaRPr lang="en-US" dirty="0"/>
          </a:p>
        </p:txBody>
      </p:sp>
      <p:pic>
        <p:nvPicPr>
          <p:cNvPr id="15" name="Content Placeholder 14" descr="M96%20Rifle%20New%20Sights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272465" y="5181600"/>
            <a:ext cx="5082341" cy="1484178"/>
          </a:xfrm>
        </p:spPr>
      </p:pic>
      <p:pic>
        <p:nvPicPr>
          <p:cNvPr id="14" name="Content Placeholder 13" descr="imagesCA2FFHRV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533400" y="2514600"/>
            <a:ext cx="3510774" cy="2249090"/>
          </a:xfrm>
        </p:spPr>
      </p:pic>
      <p:pic>
        <p:nvPicPr>
          <p:cNvPr id="16" name="Picture 15" descr="UZ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4400" y="2133600"/>
            <a:ext cx="3683000" cy="2209800"/>
          </a:xfrm>
          <a:prstGeom prst="rect">
            <a:avLst/>
          </a:prstGeom>
        </p:spPr>
      </p:pic>
      <p:pic>
        <p:nvPicPr>
          <p:cNvPr id="17" name="Picture 16" descr="limited-edition-ak47-machine-gun-pendant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10200" y="4394200"/>
            <a:ext cx="2857500" cy="2463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14600" y="38862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handgun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00600" y="3581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Submachine gun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76600" y="62484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Rifle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172200" y="62484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gun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066800"/>
          </a:xfrm>
        </p:spPr>
        <p:txBody>
          <a:bodyPr/>
          <a:lstStyle/>
          <a:p>
            <a:r>
              <a:rPr lang="en-US" b="1" dirty="0" smtClean="0"/>
              <a:t>Ammunitions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25613"/>
            <a:ext cx="5486400" cy="5632387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dirty="0" smtClean="0"/>
              <a:t> </a:t>
            </a:r>
            <a:r>
              <a:rPr lang="en-US" sz="2800" dirty="0" smtClean="0"/>
              <a:t>Basically the design is: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/>
              <a:t>Bullet, a </a:t>
            </a:r>
            <a:r>
              <a:rPr lang="en-US" sz="2800" dirty="0" smtClean="0"/>
              <a:t>lead core covered in a steel/nickel jacket is firmly clamped into the open end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/>
              <a:t>Shell /cartridge /casing</a:t>
            </a:r>
            <a:r>
              <a:rPr lang="en-US" sz="2800" dirty="0" smtClean="0"/>
              <a:t>  (metal cylinder closed at one end)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/>
              <a:t>Inside the shell loaded with </a:t>
            </a:r>
            <a:r>
              <a:rPr lang="en-US" sz="2800" b="1" dirty="0" smtClean="0"/>
              <a:t>explosive propellant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/>
              <a:t>Rim</a:t>
            </a:r>
            <a:r>
              <a:rPr lang="en-US" sz="2800" dirty="0" smtClean="0"/>
              <a:t> – part of casing used for loading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b="1" dirty="0" smtClean="0"/>
              <a:t>Primer</a:t>
            </a:r>
            <a:r>
              <a:rPr lang="en-US" sz="2800" dirty="0" smtClean="0"/>
              <a:t> – which ignite the propellant </a:t>
            </a:r>
            <a:r>
              <a:rPr lang="en-US" dirty="0" smtClean="0"/>
              <a:t> </a:t>
            </a:r>
          </a:p>
          <a:p>
            <a:endParaRPr lang="en-US" dirty="0"/>
          </a:p>
        </p:txBody>
      </p:sp>
      <p:pic>
        <p:nvPicPr>
          <p:cNvPr id="5" name="Content Placeholder 5" descr="bullet%20mista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905500" y="4419600"/>
            <a:ext cx="3238500" cy="2159000"/>
          </a:xfrm>
        </p:spPr>
      </p:pic>
      <p:pic>
        <p:nvPicPr>
          <p:cNvPr id="6" name="Content Placeholder 3" descr="http://upload.wikimedia.org/wikipedia/commons/thumb/4/4f/Bullet.svg/180px-Bullet.svg.png">
            <a:hlinkClick r:id="rId3"/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324600" y="1295400"/>
            <a:ext cx="3276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Objectives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/>
          </a:bodyPr>
          <a:lstStyle/>
          <a:p>
            <a:pPr lvl="0"/>
            <a:r>
              <a:rPr lang="en-US" sz="3200" dirty="0" smtClean="0"/>
              <a:t>To understand the mechanism of causation of missile injury</a:t>
            </a:r>
          </a:p>
          <a:p>
            <a:pPr lvl="0"/>
            <a:endParaRPr lang="en-US" sz="3200" dirty="0" smtClean="0"/>
          </a:p>
          <a:p>
            <a:pPr lvl="0"/>
            <a:r>
              <a:rPr lang="en-US" sz="3200" dirty="0" smtClean="0"/>
              <a:t>To understand the causation of injury with regards to velocity of the weapon.</a:t>
            </a:r>
          </a:p>
          <a:p>
            <a:pPr lvl="0"/>
            <a:endParaRPr lang="en-US" sz="3200" dirty="0" smtClean="0"/>
          </a:p>
          <a:p>
            <a:pPr lvl="0"/>
            <a:r>
              <a:rPr lang="en-US" sz="3200" dirty="0" smtClean="0"/>
              <a:t>To know the 2 basic types of firearms and there features and differences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The mechanism of action: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sz="3200" dirty="0" smtClean="0"/>
              <a:t>Once detonated produce large volumes of hot gases under pressure</a:t>
            </a:r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Expel the bullet </a:t>
            </a:r>
          </a:p>
          <a:p>
            <a:endParaRPr lang="en-US" dirty="0"/>
          </a:p>
        </p:txBody>
      </p:sp>
      <p:pic>
        <p:nvPicPr>
          <p:cNvPr id="5" name="Content Placeholder 4" descr="bdjsb7ARFlash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800600" y="2286000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Bullet </a:t>
            </a:r>
            <a:endParaRPr lang="en-US" dirty="0"/>
          </a:p>
        </p:txBody>
      </p:sp>
      <p:pic>
        <p:nvPicPr>
          <p:cNvPr id="7" name="Content Placeholder 6" descr="CORBON%2012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3665855"/>
            <a:ext cx="4191000" cy="3192145"/>
          </a:xfrm>
        </p:spPr>
      </p:pic>
      <p:pic>
        <p:nvPicPr>
          <p:cNvPr id="14" name="Picture 13" descr="bulle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3098" y="2057400"/>
            <a:ext cx="4876102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Fire arm injuries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5279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nature of the injuries is affected by:</a:t>
            </a:r>
          </a:p>
          <a:p>
            <a:r>
              <a:rPr lang="en-US" dirty="0" smtClean="0"/>
              <a:t>Type of weapon (shot gun/rifle)</a:t>
            </a:r>
          </a:p>
          <a:p>
            <a:r>
              <a:rPr lang="en-US" dirty="0" smtClean="0"/>
              <a:t>Velocity of the weapon</a:t>
            </a:r>
          </a:p>
          <a:p>
            <a:r>
              <a:rPr lang="en-US" dirty="0" smtClean="0"/>
              <a:t>The nature of the projectile</a:t>
            </a:r>
          </a:p>
          <a:p>
            <a:r>
              <a:rPr lang="en-US" dirty="0" smtClean="0"/>
              <a:t>The nature of propellant </a:t>
            </a:r>
          </a:p>
          <a:p>
            <a:r>
              <a:rPr lang="en-US" dirty="0" smtClean="0"/>
              <a:t>Degree of choke (if any)</a:t>
            </a:r>
          </a:p>
          <a:p>
            <a:r>
              <a:rPr lang="en-US" dirty="0" smtClean="0"/>
              <a:t>The range of discharge</a:t>
            </a:r>
          </a:p>
          <a:p>
            <a:r>
              <a:rPr lang="en-US" dirty="0" smtClean="0"/>
              <a:t>Angle of discharge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Penetrating and perforating injuries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5334000" cy="5327587"/>
          </a:xfrm>
        </p:spPr>
        <p:txBody>
          <a:bodyPr>
            <a:normAutofit/>
          </a:bodyPr>
          <a:lstStyle/>
          <a:p>
            <a:pPr lvl="0"/>
            <a:endParaRPr lang="en-US" b="1" dirty="0" smtClean="0"/>
          </a:p>
          <a:p>
            <a:pPr lvl="0"/>
            <a:r>
              <a:rPr lang="en-US" sz="3200" b="1" dirty="0" smtClean="0"/>
              <a:t>Penetrating trauma</a:t>
            </a:r>
            <a:r>
              <a:rPr lang="en-US" sz="3200" dirty="0" smtClean="0"/>
              <a:t> </a:t>
            </a:r>
          </a:p>
          <a:p>
            <a:pPr lvl="1"/>
            <a:r>
              <a:rPr lang="en-US" sz="3200" dirty="0" smtClean="0"/>
              <a:t>object does not pass through</a:t>
            </a:r>
          </a:p>
          <a:p>
            <a:pPr>
              <a:buNone/>
            </a:pPr>
            <a:r>
              <a:rPr lang="en-US" sz="3200" dirty="0" smtClean="0"/>
              <a:t> </a:t>
            </a:r>
          </a:p>
          <a:p>
            <a:pPr lvl="0"/>
            <a:r>
              <a:rPr lang="en-US" sz="3200" b="1" dirty="0" smtClean="0"/>
              <a:t>perforating injury</a:t>
            </a:r>
          </a:p>
          <a:p>
            <a:pPr lvl="1"/>
            <a:r>
              <a:rPr lang="en-US" sz="3200" dirty="0" smtClean="0"/>
              <a:t>object enters and passes all the way through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Firearm damage to internal organs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 low velocity missiles </a:t>
            </a:r>
            <a:endParaRPr lang="en-US" dirty="0" smtClean="0"/>
          </a:p>
          <a:p>
            <a:pPr lvl="1"/>
            <a:r>
              <a:rPr lang="en-US" dirty="0" smtClean="0"/>
              <a:t>Lacerations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Contusions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Complete mechanical disruption (in mass of shot guns and gas strikes, and low velocity rifle bullets)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 high velocity missiles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Disproportionate damage relative to diameter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Due to </a:t>
            </a:r>
            <a:r>
              <a:rPr lang="en-US" dirty="0" err="1" smtClean="0"/>
              <a:t>cavitation</a:t>
            </a:r>
            <a:r>
              <a:rPr lang="en-US" dirty="0" smtClean="0"/>
              <a:t> effect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smtClean="0"/>
              <a:t>Specially in solid organs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Cavitation</a:t>
            </a:r>
            <a:r>
              <a:rPr lang="en-US" dirty="0" smtClean="0"/>
              <a:t> effect in different handguns</a:t>
            </a:r>
            <a:endParaRPr lang="en-US" dirty="0"/>
          </a:p>
        </p:txBody>
      </p:sp>
      <p:pic>
        <p:nvPicPr>
          <p:cNvPr id="6" name="Content Placeholder 5" descr="handgungelcomparis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65651" y="2249488"/>
            <a:ext cx="4812697" cy="432435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describe a gunshot/ Firearm wound?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Gunshot wound of xxx perforating penetrating </a:t>
            </a:r>
            <a:r>
              <a:rPr lang="en-US" dirty="0" smtClean="0"/>
              <a:t>:</a:t>
            </a:r>
          </a:p>
          <a:p>
            <a:r>
              <a:rPr lang="en-US" sz="2800" b="1" dirty="0" smtClean="0"/>
              <a:t>Entrance</a:t>
            </a:r>
            <a:r>
              <a:rPr lang="en-US" sz="2800" dirty="0" smtClean="0"/>
              <a:t>:</a:t>
            </a:r>
          </a:p>
          <a:p>
            <a:r>
              <a:rPr lang="en-US" sz="2800" b="1" dirty="0" smtClean="0"/>
              <a:t>Path of bullet</a:t>
            </a:r>
            <a:r>
              <a:rPr lang="en-US" sz="2800" dirty="0" smtClean="0"/>
              <a:t>:</a:t>
            </a:r>
          </a:p>
          <a:p>
            <a:r>
              <a:rPr lang="en-US" sz="2800" b="1" dirty="0" smtClean="0"/>
              <a:t>Exit</a:t>
            </a:r>
            <a:r>
              <a:rPr lang="en-US" dirty="0" smtClean="0"/>
              <a:t> or </a:t>
            </a:r>
          </a:p>
          <a:p>
            <a:r>
              <a:rPr lang="en-US" sz="2800" b="1" dirty="0" smtClean="0"/>
              <a:t>Site of lodgment</a:t>
            </a:r>
            <a:r>
              <a:rPr lang="en-US" sz="2800" dirty="0" smtClean="0"/>
              <a:t>:</a:t>
            </a:r>
          </a:p>
          <a:p>
            <a:r>
              <a:rPr lang="en-US" sz="2800" b="1" dirty="0" smtClean="0"/>
              <a:t>Direction in body</a:t>
            </a:r>
            <a:r>
              <a:rPr lang="en-US" sz="2800" dirty="0" smtClean="0"/>
              <a:t>:</a:t>
            </a:r>
          </a:p>
          <a:p>
            <a:r>
              <a:rPr lang="en-US" sz="2800" b="1" dirty="0" smtClean="0"/>
              <a:t>Comment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Entrance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381000" y="1752600"/>
            <a:ext cx="4800600" cy="4870387"/>
          </a:xfrm>
        </p:spPr>
        <p:txBody>
          <a:bodyPr>
            <a:normAutofit fontScale="92500" lnSpcReduction="20000"/>
          </a:bodyPr>
          <a:lstStyle/>
          <a:p>
            <a:pPr lvl="2"/>
            <a:r>
              <a:rPr lang="en-US" sz="2800" dirty="0" smtClean="0"/>
              <a:t>Anatomical site:</a:t>
            </a:r>
          </a:p>
          <a:p>
            <a:pPr lvl="2"/>
            <a:r>
              <a:rPr lang="en-US" sz="2800" dirty="0" smtClean="0"/>
              <a:t>Position: xxx cm from the top of the head and xxx cm xxx to the midline plane</a:t>
            </a:r>
          </a:p>
          <a:p>
            <a:pPr lvl="2"/>
            <a:r>
              <a:rPr lang="en-US" sz="2800" dirty="0" smtClean="0"/>
              <a:t>Size: ~ xxx cm</a:t>
            </a:r>
          </a:p>
          <a:p>
            <a:pPr lvl="2"/>
            <a:r>
              <a:rPr lang="en-US" sz="2800" dirty="0" smtClean="0"/>
              <a:t>Marginal abrasion:  Concentric, eccentric (xxx)</a:t>
            </a:r>
          </a:p>
          <a:p>
            <a:pPr lvl="2"/>
            <a:r>
              <a:rPr lang="en-US" sz="2800" dirty="0" smtClean="0"/>
              <a:t>Marginal effects:  No blackening (xxx); stippling (xxx)</a:t>
            </a:r>
          </a:p>
          <a:p>
            <a:pPr lvl="2"/>
            <a:r>
              <a:rPr lang="en-US" sz="2800" dirty="0" smtClean="0"/>
              <a:t>Special features:</a:t>
            </a:r>
          </a:p>
          <a:p>
            <a:pPr lvl="2"/>
            <a:r>
              <a:rPr lang="en-US" sz="2800" dirty="0" smtClean="0"/>
              <a:t>Pathological range:</a:t>
            </a:r>
          </a:p>
          <a:p>
            <a:endParaRPr lang="en-US" dirty="0"/>
          </a:p>
        </p:txBody>
      </p:sp>
      <p:pic>
        <p:nvPicPr>
          <p:cNvPr id="5" name="Content Placeholder 4" descr="1-s2_0-S2090536X11000347-gr2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334000" y="1524000"/>
            <a:ext cx="3298360" cy="2432213"/>
          </a:xfrm>
        </p:spPr>
      </p:pic>
      <p:pic>
        <p:nvPicPr>
          <p:cNvPr id="6" name="Picture 5" descr="DSC0043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0" y="3962400"/>
            <a:ext cx="33528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800" b="1" dirty="0" smtClean="0"/>
              <a:t>Path of bullet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pPr lvl="2"/>
            <a:r>
              <a:rPr lang="en-US" sz="3200" dirty="0" smtClean="0"/>
              <a:t>Wound path: Entrance wound → xxx → xxx→ xxx → xxx→ xxx → xxx</a:t>
            </a:r>
          </a:p>
          <a:p>
            <a:pPr lvl="2"/>
            <a:r>
              <a:rPr lang="en-US" sz="3200" dirty="0" smtClean="0"/>
              <a:t>Hemorrhage: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r>
              <a:rPr lang="en-US" dirty="0" smtClean="0"/>
              <a:t>Objectives cont--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3000" dirty="0" smtClean="0"/>
              <a:t>To know the factors determining the firearm injuries</a:t>
            </a:r>
          </a:p>
          <a:p>
            <a:pPr lvl="0"/>
            <a:endParaRPr lang="en-US" sz="3000" dirty="0" smtClean="0"/>
          </a:p>
          <a:p>
            <a:pPr lvl="0"/>
            <a:r>
              <a:rPr lang="en-US" sz="3000" dirty="0" smtClean="0"/>
              <a:t>To identify different features of rifle wounds at different ranges.</a:t>
            </a:r>
          </a:p>
          <a:p>
            <a:pPr lvl="0"/>
            <a:endParaRPr lang="en-US" sz="3000" dirty="0" smtClean="0"/>
          </a:p>
          <a:p>
            <a:pPr lvl="0"/>
            <a:r>
              <a:rPr lang="en-US" sz="3000" dirty="0" smtClean="0"/>
              <a:t>To know the features of bullet wounds in bones</a:t>
            </a:r>
          </a:p>
          <a:p>
            <a:pPr lvl="0"/>
            <a:endParaRPr lang="en-US" sz="3000" dirty="0" smtClean="0"/>
          </a:p>
          <a:p>
            <a:pPr lvl="0"/>
            <a:r>
              <a:rPr lang="en-US" sz="3000" dirty="0" smtClean="0"/>
              <a:t>To know the features of firearm exit wounds</a:t>
            </a:r>
          </a:p>
          <a:p>
            <a:endParaRPr lang="en-US" sz="3000" dirty="0" smtClean="0"/>
          </a:p>
          <a:p>
            <a:r>
              <a:rPr lang="en-US" sz="3000" dirty="0" smtClean="0"/>
              <a:t>To know the wounding mechanisms of shot guns at different ranges.</a:t>
            </a:r>
          </a:p>
          <a:p>
            <a:pPr lvl="0"/>
            <a:endParaRPr lang="en-US" sz="3000" dirty="0" smtClean="0"/>
          </a:p>
          <a:p>
            <a:pPr lvl="0"/>
            <a:endParaRPr lang="en-US" sz="3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800" b="1" dirty="0" smtClean="0"/>
              <a:t>Exit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2"/>
            <a:r>
              <a:rPr lang="en-US" sz="3200" dirty="0" smtClean="0"/>
              <a:t>Anatomical site:</a:t>
            </a:r>
          </a:p>
          <a:p>
            <a:pPr lvl="2"/>
            <a:r>
              <a:rPr lang="en-US" sz="3200" dirty="0" smtClean="0"/>
              <a:t>Position:</a:t>
            </a:r>
          </a:p>
          <a:p>
            <a:pPr lvl="2"/>
            <a:r>
              <a:rPr lang="en-US" sz="3200" dirty="0" smtClean="0"/>
              <a:t>Size: ~ xxx cm</a:t>
            </a:r>
          </a:p>
          <a:p>
            <a:pPr lvl="2"/>
            <a:r>
              <a:rPr lang="en-US" sz="3200" dirty="0" smtClean="0"/>
              <a:t>Shape, margin: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800" b="1" dirty="0" smtClean="0"/>
              <a:t>Site of lodgment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pPr lvl="2"/>
            <a:r>
              <a:rPr lang="en-US" sz="3200" dirty="0" smtClean="0"/>
              <a:t>Anatomical site:</a:t>
            </a:r>
          </a:p>
          <a:p>
            <a:pPr lvl="2"/>
            <a:r>
              <a:rPr lang="en-US" sz="3200" dirty="0" smtClean="0"/>
              <a:t>Position:</a:t>
            </a:r>
          </a:p>
          <a:p>
            <a:pPr lvl="2"/>
            <a:r>
              <a:rPr lang="en-US" sz="3200" dirty="0" smtClean="0"/>
              <a:t>Projectile:</a:t>
            </a:r>
          </a:p>
          <a:p>
            <a:endParaRPr lang="en-US" dirty="0"/>
          </a:p>
        </p:txBody>
      </p:sp>
      <p:pic>
        <p:nvPicPr>
          <p:cNvPr id="5" name="Content Placeholder 4" descr="DSC02371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53000" y="2590800"/>
            <a:ext cx="3581400" cy="268605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Rifled weapon injuries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Depending on the velocity of the projectile wound characteristics vary.</a:t>
            </a:r>
          </a:p>
          <a:p>
            <a:r>
              <a:rPr lang="en-US" b="1" dirty="0" smtClean="0"/>
              <a:t>Common features </a:t>
            </a:r>
            <a:endParaRPr lang="en-US" dirty="0" smtClean="0"/>
          </a:p>
          <a:p>
            <a:pPr lvl="1"/>
            <a:r>
              <a:rPr lang="en-US" dirty="0" smtClean="0"/>
              <a:t>Usually single bullet from one discharge (unless defect in the weapon firing 2 at once)</a:t>
            </a:r>
          </a:p>
          <a:p>
            <a:pPr lvl="1"/>
            <a:r>
              <a:rPr lang="en-US" dirty="0" smtClean="0"/>
              <a:t>Automatic weapons may show multiple wounds in close succession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Features due to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Bullet</a:t>
            </a:r>
          </a:p>
          <a:p>
            <a:r>
              <a:rPr lang="en-CA" dirty="0" smtClean="0"/>
              <a:t>Flame </a:t>
            </a:r>
          </a:p>
          <a:p>
            <a:r>
              <a:rPr lang="en-CA" dirty="0" smtClean="0"/>
              <a:t>Gases eliminated</a:t>
            </a:r>
          </a:p>
          <a:p>
            <a:r>
              <a:rPr lang="en-CA" dirty="0" smtClean="0"/>
              <a:t>Soot</a:t>
            </a:r>
          </a:p>
          <a:p>
            <a:r>
              <a:rPr lang="en-CA" dirty="0" smtClean="0"/>
              <a:t>Burnt and un burnt gun powder </a:t>
            </a:r>
          </a:p>
          <a:p>
            <a:r>
              <a:rPr lang="en-CA" dirty="0" smtClean="0"/>
              <a:t>Muzzle mark (in close range)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Contact rifled weapon injuries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724400" cy="494658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Wound small and circular unless on a bony surface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Over bony support can split to form a </a:t>
            </a:r>
            <a:r>
              <a:rPr lang="en-US" sz="2800" dirty="0" err="1" smtClean="0"/>
              <a:t>cruciate</a:t>
            </a:r>
            <a:r>
              <a:rPr lang="en-US" sz="2800" dirty="0" smtClean="0"/>
              <a:t>/ stellate  wound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Burning and blackening of the immediate wound edges (if the contact is lose)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Contact rifled weapon injuries cont--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5029200" cy="5251387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 smtClean="0"/>
              <a:t>Soot deposition within the wound</a:t>
            </a:r>
          </a:p>
          <a:p>
            <a:pPr lvl="0"/>
            <a:r>
              <a:rPr lang="en-US" sz="2800" dirty="0" smtClean="0"/>
              <a:t>Areola of </a:t>
            </a:r>
            <a:r>
              <a:rPr lang="en-US" sz="2800" dirty="0" err="1" smtClean="0"/>
              <a:t>hyperaemia</a:t>
            </a:r>
            <a:r>
              <a:rPr lang="en-US" sz="2800" dirty="0" smtClean="0"/>
              <a:t> - extend beyond muzzle imprint</a:t>
            </a:r>
          </a:p>
          <a:p>
            <a:pPr lvl="0"/>
            <a:r>
              <a:rPr lang="en-US" sz="2800" dirty="0" smtClean="0"/>
              <a:t>Cherry pink </a:t>
            </a:r>
            <a:r>
              <a:rPr lang="en-US" sz="2800" dirty="0" err="1" smtClean="0"/>
              <a:t>discolouration</a:t>
            </a:r>
            <a:r>
              <a:rPr lang="en-US" sz="2800" dirty="0" smtClean="0"/>
              <a:t> due to CO.</a:t>
            </a:r>
          </a:p>
          <a:p>
            <a:pPr lvl="0"/>
            <a:r>
              <a:rPr lang="en-US" sz="2800" dirty="0" smtClean="0"/>
              <a:t>Muzzle imprint</a:t>
            </a:r>
          </a:p>
          <a:p>
            <a:pPr lvl="0"/>
            <a:r>
              <a:rPr lang="en-US" sz="2800" dirty="0" smtClean="0"/>
              <a:t>There may be complex imprints due to foresights and mechanisms for self loading automatic</a:t>
            </a:r>
            <a:r>
              <a:rPr lang="en-US" dirty="0" smtClean="0"/>
              <a:t>s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816600" y="1981200"/>
            <a:ext cx="2946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Content Placeholder 3" descr="http://www.relentlessdefense.com/graphics/gunshot7.gif"/>
          <p:cNvPicPr>
            <a:picLocks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419600"/>
            <a:ext cx="2362199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Back spatter or blow back in to barrel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95800" cy="5175187"/>
          </a:xfrm>
        </p:spPr>
        <p:txBody>
          <a:bodyPr/>
          <a:lstStyle/>
          <a:p>
            <a:pPr lvl="0"/>
            <a:r>
              <a:rPr lang="en-US" sz="2800" dirty="0" smtClean="0"/>
              <a:t>Contact and close range discharge can result in entering of blood and tissue fragments in to the muzzle.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Due to the momentary suction effect as pressure of gas blast diminishes.</a:t>
            </a:r>
          </a:p>
          <a:p>
            <a:endParaRPr lang="en-US" dirty="0"/>
          </a:p>
        </p:txBody>
      </p:sp>
      <p:pic>
        <p:nvPicPr>
          <p:cNvPr id="5" name="Content Placeholder 4" descr="kcpd_crimelab_trace_blowback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105400" y="2133600"/>
            <a:ext cx="4038600" cy="302895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Close range rifle wounds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Circular in shape.</a:t>
            </a:r>
          </a:p>
          <a:p>
            <a:pPr lvl="0"/>
            <a:r>
              <a:rPr lang="en-US" dirty="0" smtClean="0"/>
              <a:t>Margins of the wound -inverted but sometimes due to rebounding gases may be </a:t>
            </a:r>
            <a:r>
              <a:rPr lang="en-US" dirty="0" err="1" smtClean="0"/>
              <a:t>everted</a:t>
            </a:r>
            <a:endParaRPr lang="en-US" dirty="0" smtClean="0"/>
          </a:p>
          <a:p>
            <a:pPr lvl="0"/>
            <a:r>
              <a:rPr lang="en-US" dirty="0" smtClean="0"/>
              <a:t>Abrasion collar around the margin </a:t>
            </a:r>
          </a:p>
          <a:p>
            <a:pPr lvl="1"/>
            <a:r>
              <a:rPr lang="en-US" dirty="0" smtClean="0"/>
              <a:t>Due to the inversion of the skin with the entry of missile causing the bullet to wipe the epidermis</a:t>
            </a:r>
          </a:p>
          <a:p>
            <a:pPr lvl="1"/>
            <a:r>
              <a:rPr lang="en-US" dirty="0" smtClean="0"/>
              <a:t>Caused by friction and heat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Close range rifle wounds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3213"/>
            <a:ext cx="5562600" cy="586098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Burning within a few cm. with hair singeing</a:t>
            </a:r>
          </a:p>
          <a:p>
            <a:pPr lvl="0"/>
            <a:r>
              <a:rPr lang="en-US" sz="2800" dirty="0" err="1" smtClean="0"/>
              <a:t>Hyperaemia</a:t>
            </a:r>
            <a:r>
              <a:rPr lang="en-US" sz="2800" dirty="0" smtClean="0"/>
              <a:t> around the wound</a:t>
            </a:r>
          </a:p>
          <a:p>
            <a:pPr lvl="0"/>
            <a:r>
              <a:rPr lang="en-US" sz="2800" dirty="0" smtClean="0"/>
              <a:t>Most propellant used now are clean however there may be blackening</a:t>
            </a:r>
          </a:p>
          <a:p>
            <a:pPr lvl="0"/>
            <a:r>
              <a:rPr lang="en-US" sz="2800" dirty="0" smtClean="0"/>
              <a:t>Powder tattooing around the vicinity (distribution helpful in determining the direction)</a:t>
            </a:r>
          </a:p>
          <a:p>
            <a:pPr lvl="0"/>
            <a:r>
              <a:rPr lang="en-US" sz="2800" dirty="0" smtClean="0"/>
              <a:t>Fouling (tiny lesions around the entry wound caused by fragments of metal expressed)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Intermediate or distant range wounds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013"/>
            <a:ext cx="4648200" cy="5251387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No difference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Circular central hole with inverted margins (usually smaller than bullet )</a:t>
            </a:r>
          </a:p>
          <a:p>
            <a:pPr lvl="0">
              <a:buNone/>
            </a:pPr>
            <a:endParaRPr lang="en-US" sz="2800" dirty="0" smtClean="0"/>
          </a:p>
          <a:p>
            <a:pPr lvl="0"/>
            <a:r>
              <a:rPr lang="en-US" sz="2800" dirty="0" smtClean="0"/>
              <a:t>Abrasion collar around the central hole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Fire arm injuries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injuries are caused by a missile or projectile discharged by a firearm.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Intermediate or distant range wounds cont--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5486400" cy="5257801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Grease ring- inner edge of the abrasion collar may be black (heating and dirt)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There may be bruising around the wound  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No burning, blackening or tattooing around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dirty="0" smtClean="0">
                <a:latin typeface="+mj-lt"/>
                <a:cs typeface="Arial" pitchFamily="34" charset="0"/>
              </a:rPr>
              <a:t>In extreme distance: </a:t>
            </a:r>
            <a:endParaRPr lang="en-US" sz="3600" dirty="0">
              <a:latin typeface="+mj-lt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200" dirty="0" smtClean="0"/>
              <a:t>Reduced velocity of the bullet</a:t>
            </a:r>
          </a:p>
          <a:p>
            <a:pPr lvl="2"/>
            <a:endParaRPr lang="en-US" sz="3200" dirty="0" smtClean="0"/>
          </a:p>
          <a:p>
            <a:pPr lvl="2"/>
            <a:r>
              <a:rPr lang="en-US" sz="3200" dirty="0" smtClean="0"/>
              <a:t>Bullet  begin to wobble and yaw or even tumble (turn end over end) </a:t>
            </a:r>
          </a:p>
          <a:p>
            <a:pPr lvl="2"/>
            <a:endParaRPr lang="en-US" sz="3200" dirty="0" smtClean="0"/>
          </a:p>
          <a:p>
            <a:pPr lvl="2"/>
            <a:r>
              <a:rPr lang="en-US" sz="3200" dirty="0" smtClean="0"/>
              <a:t>If the bullet strikes the body sideways- rectangular wound mimicking a laceration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Direction of discharge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close range rifle injuries shelving or undercutting are useful-indicates angle entry 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Burning,  blackening and tattooing are less evident and therefore of little help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Direction of discharge  cont--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228600" y="1295400"/>
            <a:ext cx="5334000" cy="5257800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/>
              <a:t>Shape of the abrasion collar-</a:t>
            </a:r>
          </a:p>
          <a:p>
            <a:pPr lvl="1"/>
            <a:r>
              <a:rPr lang="en-US" sz="2800" dirty="0" smtClean="0"/>
              <a:t>More useful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Asymmetrical in angle entry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Join the trajectory between entrance and exit(unless bullet diverted within)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Consider posture of the victim  </a:t>
            </a:r>
          </a:p>
          <a:p>
            <a:endParaRPr lang="en-US" sz="2800" dirty="0"/>
          </a:p>
        </p:txBody>
      </p:sp>
      <p:pic>
        <p:nvPicPr>
          <p:cNvPr id="5" name="Content Placeholder 4" descr="tmp4B23_thumb3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704713" y="1828800"/>
            <a:ext cx="3439287" cy="2438401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Exit wounds of rifled weapon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Many are perforating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Again the velocity of the bullet is a determining factor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High velocity often pass through-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If an intact bullet emerges: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sz="3200" dirty="0" smtClean="0">
                <a:solidFill>
                  <a:schemeClr val="tx1"/>
                </a:solidFill>
              </a:rPr>
              <a:t>Exit wound is a small </a:t>
            </a:r>
            <a:r>
              <a:rPr lang="en-US" sz="3200" dirty="0" err="1" smtClean="0">
                <a:solidFill>
                  <a:schemeClr val="tx1"/>
                </a:solidFill>
              </a:rPr>
              <a:t>everted</a:t>
            </a:r>
            <a:r>
              <a:rPr lang="en-US" sz="3200" dirty="0" smtClean="0">
                <a:solidFill>
                  <a:schemeClr val="tx1"/>
                </a:solidFill>
              </a:rPr>
              <a:t> defect (classically stellate could be slit like or linear) </a:t>
            </a:r>
          </a:p>
          <a:p>
            <a:pPr lvl="1"/>
            <a:endParaRPr lang="en-US" sz="3200" dirty="0" smtClean="0">
              <a:solidFill>
                <a:schemeClr val="tx1"/>
              </a:solidFill>
            </a:endParaRP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There is no abrasion collar </a:t>
            </a:r>
          </a:p>
          <a:p>
            <a:pPr lvl="1">
              <a:buNone/>
            </a:pPr>
            <a:endParaRPr lang="en-US" sz="3200" dirty="0" smtClean="0">
              <a:solidFill>
                <a:schemeClr val="tx1"/>
              </a:solidFill>
            </a:endParaRP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No burning, blackening or tattooing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 </a:t>
            </a:r>
            <a:r>
              <a:rPr lang="en-US" b="1" dirty="0" smtClean="0"/>
              <a:t>Exception to usual exit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5943600" cy="5632387"/>
          </a:xfrm>
        </p:spPr>
        <p:txBody>
          <a:bodyPr>
            <a:noAutofit/>
          </a:bodyPr>
          <a:lstStyle/>
          <a:p>
            <a:pPr lvl="1"/>
            <a:r>
              <a:rPr lang="en-US" sz="2800" dirty="0" smtClean="0"/>
              <a:t>If emerges against supported skin (tight garments, floor/wall) a circular exit wound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This is called a </a:t>
            </a:r>
            <a:r>
              <a:rPr lang="en-US" sz="2800" b="1" dirty="0" smtClean="0"/>
              <a:t>shored exit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Has an abrasion collar as well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Difficult to differentiate from an entrance</a:t>
            </a:r>
          </a:p>
          <a:p>
            <a:r>
              <a:rPr lang="en-US" sz="2800" dirty="0" smtClean="0"/>
              <a:t>(specially in distance and intermediate range)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the bullet is deformed or emerged side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Exit can be of any size or shape</a:t>
            </a:r>
          </a:p>
          <a:p>
            <a:pPr lvl="1"/>
            <a:endParaRPr lang="en-US" sz="3200" dirty="0" smtClean="0">
              <a:solidFill>
                <a:schemeClr val="tx1"/>
              </a:solidFill>
            </a:endParaRPr>
          </a:p>
          <a:p>
            <a:pPr lvl="1"/>
            <a:r>
              <a:rPr lang="en-US" sz="3200" dirty="0" smtClean="0">
                <a:solidFill>
                  <a:schemeClr val="tx1"/>
                </a:solidFill>
              </a:rPr>
              <a:t>May be multiple (if fragmented/pieces of bones also exit)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Re-entry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Penetration of 2 parts of the body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Commonly through and through wound of the limb re-entering the chest/abdomen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Bullet wound in bones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9413"/>
            <a:ext cx="5181600" cy="57085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a thin bone like cranium, sternum or pelvis - beveling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Initial contact punches a clean hole in outer table.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When emerges internally causes a crater that is larger than the external hole </a:t>
            </a:r>
          </a:p>
          <a:p>
            <a:endParaRPr lang="en-US" dirty="0"/>
          </a:p>
        </p:txBody>
      </p:sp>
      <p:pic>
        <p:nvPicPr>
          <p:cNvPr id="5" name="Content Placeholder 5" descr="DSC05814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 rot="16200000">
            <a:off x="6443364" y="2472036"/>
            <a:ext cx="2093296" cy="2483224"/>
          </a:xfrm>
        </p:spPr>
      </p:pic>
      <p:pic>
        <p:nvPicPr>
          <p:cNvPr id="6" name="Content Placeholder 8" descr="DSC058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6506528" y="4466271"/>
            <a:ext cx="2057401" cy="2726057"/>
          </a:xfrm>
          <a:prstGeom prst="rect">
            <a:avLst/>
          </a:prstGeom>
        </p:spPr>
      </p:pic>
      <p:pic>
        <p:nvPicPr>
          <p:cNvPr id="11266" name="Picture 2" descr="http://mcadams.posc.mu.edu/bevel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799" y="828010"/>
            <a:ext cx="3886201" cy="20675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Mechanism of missile injury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To  cause damage </a:t>
            </a:r>
          </a:p>
          <a:p>
            <a:r>
              <a:rPr lang="en-US" dirty="0" smtClean="0"/>
              <a:t>Needs absorption of some or all of the kinetic energy 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b="1" dirty="0" smtClean="0"/>
              <a:t>	Transfer of energy is based on</a:t>
            </a:r>
            <a:r>
              <a:rPr lang="en-US" dirty="0" smtClean="0"/>
              <a:t>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The resistance of the tissue.   </a:t>
            </a:r>
          </a:p>
          <a:p>
            <a:pPr lvl="1">
              <a:buNone/>
            </a:pPr>
            <a:endParaRPr lang="en-US" dirty="0" smtClean="0"/>
          </a:p>
          <a:p>
            <a:pPr lvl="2"/>
            <a:r>
              <a:rPr lang="en-US" dirty="0" smtClean="0"/>
              <a:t>In a soft tissue,  absorption is minimal (apart from the bullet tract)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May not be fatal unless a vital organ is affected.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229600" cy="1066800"/>
          </a:xfrm>
        </p:spPr>
        <p:txBody>
          <a:bodyPr/>
          <a:lstStyle/>
          <a:p>
            <a:r>
              <a:rPr lang="en-US" b="1" dirty="0" smtClean="0"/>
              <a:t>Bullet wound in bones cont--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5867400" cy="5327587"/>
          </a:xfrm>
        </p:spPr>
        <p:txBody>
          <a:bodyPr>
            <a:noAutofit/>
          </a:bodyPr>
          <a:lstStyle/>
          <a:p>
            <a:pPr lvl="0"/>
            <a:r>
              <a:rPr lang="en-US" sz="2800" dirty="0" smtClean="0"/>
              <a:t>Same pattern occurs when bullet exists the cranium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In addition there are fissured or comminuted fractures</a:t>
            </a:r>
          </a:p>
          <a:p>
            <a:pPr lvl="0"/>
            <a:endParaRPr lang="en-US" sz="2800" dirty="0" smtClean="0"/>
          </a:p>
          <a:p>
            <a:pPr lvl="0"/>
            <a:r>
              <a:rPr lang="en-US" sz="2800" dirty="0" smtClean="0"/>
              <a:t>Thicker bones - comminuted fractures and bony fragments</a:t>
            </a:r>
          </a:p>
          <a:p>
            <a:pPr lvl="0">
              <a:buNone/>
            </a:pPr>
            <a:r>
              <a:rPr lang="en-US" sz="2800" dirty="0" smtClean="0"/>
              <a:t> </a:t>
            </a:r>
          </a:p>
          <a:p>
            <a:pPr lvl="0"/>
            <a:r>
              <a:rPr lang="en-US" sz="2800" dirty="0" smtClean="0"/>
              <a:t>can acquire a velocity causing secondary injuries.  </a:t>
            </a:r>
          </a:p>
          <a:p>
            <a:endParaRPr lang="en-US" sz="2800" dirty="0"/>
          </a:p>
        </p:txBody>
      </p:sp>
      <p:pic>
        <p:nvPicPr>
          <p:cNvPr id="5" name="Content Placeholder 3" descr="GSWentrance_exit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011667" y="2514600"/>
            <a:ext cx="3132333" cy="1981200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066800"/>
          </a:xfrm>
        </p:spPr>
        <p:txBody>
          <a:bodyPr/>
          <a:lstStyle/>
          <a:p>
            <a:r>
              <a:rPr lang="en-US" dirty="0" smtClean="0"/>
              <a:t>Key hole wounds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876800" cy="570858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missile striking the skull tangentially produces a keyhole defect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Here the entrance and exit defects overlap</a:t>
            </a:r>
          </a:p>
          <a:p>
            <a:endParaRPr lang="en-US" sz="2800" dirty="0" smtClean="0"/>
          </a:p>
          <a:p>
            <a:r>
              <a:rPr lang="en-US" sz="2800" dirty="0" smtClean="0"/>
              <a:t>One end of the perforation - inner beveling , while the other end - external beveling</a:t>
            </a:r>
            <a:endParaRPr lang="en-US" sz="28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Glancing rifled wounds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458200" cy="4821936"/>
          </a:xfrm>
        </p:spPr>
        <p:txBody>
          <a:bodyPr/>
          <a:lstStyle/>
          <a:p>
            <a:pPr lvl="0"/>
            <a:r>
              <a:rPr lang="en-US" dirty="0" smtClean="0"/>
              <a:t>Can occur when bullet enters in an angle.</a:t>
            </a:r>
          </a:p>
          <a:p>
            <a:pPr lvl="0"/>
            <a:r>
              <a:rPr lang="en-US" dirty="0" smtClean="0"/>
              <a:t>Can have a superficial course</a:t>
            </a:r>
          </a:p>
          <a:p>
            <a:pPr lvl="0"/>
            <a:r>
              <a:rPr lang="en-US" dirty="0" smtClean="0"/>
              <a:t>Damage may be little</a:t>
            </a:r>
          </a:p>
          <a:p>
            <a:pPr lvl="0"/>
            <a:r>
              <a:rPr lang="en-US" dirty="0" smtClean="0"/>
              <a:t>In irregular surfaces can have several re-entries and exits</a:t>
            </a:r>
          </a:p>
          <a:p>
            <a:pPr lvl="0"/>
            <a:r>
              <a:rPr lang="en-US" dirty="0" smtClean="0"/>
              <a:t>May follow skull/rib curvatures without entering through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Summary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Kinetic energy of the missile determines the extent of damage.</a:t>
            </a:r>
          </a:p>
          <a:p>
            <a:pPr lvl="0"/>
            <a:r>
              <a:rPr lang="en-US" dirty="0" smtClean="0"/>
              <a:t>Energy transfer is based on tissue resistance, and course and velocity of the bullet</a:t>
            </a:r>
          </a:p>
          <a:p>
            <a:pPr lvl="0"/>
            <a:r>
              <a:rPr lang="en-US" dirty="0" smtClean="0"/>
              <a:t>Damage from the low velocity missiles is limited only to the bullet tract while in high velocity missiles severe disruption within a wide zone around the bullet track is seen.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cont--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There are 2 basic types of firearms rifle, and shot gun.  </a:t>
            </a:r>
          </a:p>
          <a:p>
            <a:pPr lvl="0"/>
            <a:r>
              <a:rPr lang="en-US" dirty="0" smtClean="0"/>
              <a:t>Shotgun fires a variable number of pellets.</a:t>
            </a:r>
          </a:p>
          <a:p>
            <a:pPr lvl="0"/>
            <a:r>
              <a:rPr lang="en-US" dirty="0" smtClean="0"/>
              <a:t>Rifle fires 1 projectile (Bullet) at a time which has a </a:t>
            </a:r>
            <a:r>
              <a:rPr lang="en-US" dirty="0" err="1" smtClean="0"/>
              <a:t>rotatory</a:t>
            </a:r>
            <a:r>
              <a:rPr lang="en-US" dirty="0" smtClean="0"/>
              <a:t> movement due to the grooves in the barrel.</a:t>
            </a:r>
          </a:p>
          <a:p>
            <a:pPr lvl="0"/>
            <a:r>
              <a:rPr lang="en-US" dirty="0" smtClean="0"/>
              <a:t>Entrance, path of bullet, exit/site of lodgment are the key areas in describing a gunshot wound.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 cont--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Rifle bullet entry wounds are usually small and circular with abrasion collar. </a:t>
            </a:r>
          </a:p>
          <a:p>
            <a:pPr lvl="0"/>
            <a:r>
              <a:rPr lang="en-US" dirty="0" smtClean="0"/>
              <a:t>Burning, blackening and tattooing are seen in contact and close range firearm injuries.</a:t>
            </a:r>
          </a:p>
          <a:p>
            <a:pPr lvl="0"/>
            <a:r>
              <a:rPr lang="en-US" dirty="0" smtClean="0"/>
              <a:t>Presence of a muzzle imprint indicates contact firearm injury.</a:t>
            </a:r>
          </a:p>
          <a:p>
            <a:pPr lvl="0"/>
            <a:r>
              <a:rPr lang="en-US" dirty="0" smtClean="0"/>
              <a:t>Inner or outer beveling of the skull are determining factors for entry or exit wounds.</a:t>
            </a:r>
          </a:p>
          <a:p>
            <a:pPr lvl="0"/>
            <a:r>
              <a:rPr lang="en-US" dirty="0" smtClean="0"/>
              <a:t>Exit wounds are not common in shot guns while they are commonly irregular or slit like in rifled firearms.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ronto Up to 25th January 2009 2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914400"/>
            <a:ext cx="7696200" cy="5772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3200400"/>
            <a:ext cx="595549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you!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Make of the bullet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514350" lvl="1" indent="-514350">
              <a:buAutoNum type="arabicPeriod"/>
            </a:pPr>
            <a:r>
              <a:rPr lang="en-US" sz="3300" b="1" dirty="0" smtClean="0"/>
              <a:t>Bullets are modified:</a:t>
            </a:r>
          </a:p>
          <a:p>
            <a:pPr lvl="1"/>
            <a:r>
              <a:rPr lang="en-US" sz="3300" dirty="0" smtClean="0"/>
              <a:t>Soft headed bullets –flatten on impact</a:t>
            </a:r>
          </a:p>
          <a:p>
            <a:pPr lvl="1"/>
            <a:r>
              <a:rPr lang="en-US" sz="3300" dirty="0" smtClean="0"/>
              <a:t>Air cavity within the tip- splay open on impact</a:t>
            </a:r>
          </a:p>
          <a:p>
            <a:pPr marL="514350" lvl="1" indent="-514350">
              <a:buNone/>
            </a:pPr>
            <a:endParaRPr lang="en-US" b="1" dirty="0" smtClean="0"/>
          </a:p>
          <a:p>
            <a:pPr marL="514350" lvl="1" indent="-514350">
              <a:buNone/>
            </a:pPr>
            <a:endParaRPr lang="en-US" b="1" dirty="0" smtClean="0"/>
          </a:p>
          <a:p>
            <a:pPr marL="514350" lvl="1" indent="-514350">
              <a:buNone/>
            </a:pPr>
            <a:r>
              <a:rPr lang="en-US" b="1" dirty="0" smtClean="0"/>
              <a:t>2</a:t>
            </a:r>
            <a:r>
              <a:rPr lang="en-US" sz="3600" b="1" dirty="0" smtClean="0"/>
              <a:t>.    Trajectory or course of the bullet </a:t>
            </a:r>
          </a:p>
          <a:p>
            <a:pPr lvl="1"/>
            <a:r>
              <a:rPr lang="en-US" sz="3600" dirty="0" smtClean="0"/>
              <a:t>Tumble end over end</a:t>
            </a:r>
          </a:p>
          <a:p>
            <a:pPr lvl="1"/>
            <a:r>
              <a:rPr lang="en-US" sz="3600" dirty="0" smtClean="0"/>
              <a:t>Bullet yaw along axis </a:t>
            </a:r>
            <a:endParaRPr lang="en-US" sz="3600" b="1" dirty="0" smtClean="0"/>
          </a:p>
          <a:p>
            <a:pPr lvl="1">
              <a:buNone/>
            </a:pPr>
            <a:r>
              <a:rPr lang="en-US" dirty="0" smtClean="0"/>
              <a:t>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Content Placeholder 7" descr="FOR101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b="65761"/>
          <a:stretch>
            <a:fillRect/>
          </a:stretch>
        </p:blipFill>
        <p:spPr>
          <a:xfrm>
            <a:off x="4572000" y="4724400"/>
            <a:ext cx="4185379" cy="1066800"/>
          </a:xfrm>
        </p:spPr>
      </p:pic>
      <p:pic>
        <p:nvPicPr>
          <p:cNvPr id="9" name="Picture 8" descr="bulletcavitation-flow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2209800"/>
            <a:ext cx="3787031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headed bullet </a:t>
            </a:r>
            <a:endParaRPr lang="en-US" dirty="0"/>
          </a:p>
        </p:txBody>
      </p:sp>
      <p:pic>
        <p:nvPicPr>
          <p:cNvPr id="4" name="Content Placeholder 3" descr="A49-06a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997994"/>
            <a:ext cx="4038600" cy="3028950"/>
          </a:xfrm>
        </p:spPr>
      </p:pic>
      <p:pic>
        <p:nvPicPr>
          <p:cNvPr id="9" name="Content Placeholder 8" descr="A49-06c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997994"/>
            <a:ext cx="4038600" cy="30289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/>
              <a:t>3. Velocity of the bullet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Low velocity  - 1100 feet/second </a:t>
            </a:r>
          </a:p>
          <a:p>
            <a:pPr lvl="1">
              <a:buNone/>
            </a:pPr>
            <a:r>
              <a:rPr lang="en-US" dirty="0" smtClean="0"/>
              <a:t>		(tissue damage is limited 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High velocity – 4800 feet/second </a:t>
            </a:r>
          </a:p>
          <a:p>
            <a:pPr lvl="2">
              <a:buNone/>
            </a:pPr>
            <a:r>
              <a:rPr lang="en-US" dirty="0" smtClean="0"/>
              <a:t>(rises the tissue pressure to extreme (temporary </a:t>
            </a:r>
            <a:r>
              <a:rPr lang="en-US" dirty="0" err="1" smtClean="0"/>
              <a:t>cavitation</a:t>
            </a:r>
            <a:r>
              <a:rPr lang="en-US" dirty="0" smtClean="0"/>
              <a:t>) </a:t>
            </a:r>
          </a:p>
          <a:p>
            <a:pPr lvl="2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algn="l"/>
            <a:r>
              <a:rPr lang="en-US" dirty="0" smtClean="0"/>
              <a:t>High velocity bullet effect</a:t>
            </a:r>
            <a:endParaRPr lang="en-US" dirty="0"/>
          </a:p>
        </p:txBody>
      </p:sp>
      <p:pic>
        <p:nvPicPr>
          <p:cNvPr id="4" name="Content Placeholder 3" descr="http://www.firearmstactical.com/images/Wound%20Profiles/22LR%2037gr%20HP%20Wound%20Profile.jpg"/>
          <p:cNvPicPr>
            <a:picLocks noGrp="1"/>
          </p:cNvPicPr>
          <p:nvPr>
            <p:ph idx="1"/>
          </p:nvPr>
        </p:nvPicPr>
        <p:blipFill>
          <a:blip r:embed="rId2" cstate="print">
            <a:lum bright="-9000" contrast="73000"/>
          </a:blip>
          <a:stretch>
            <a:fillRect/>
          </a:stretch>
        </p:blipFill>
        <p:spPr bwMode="auto">
          <a:xfrm>
            <a:off x="1447800" y="2286000"/>
            <a:ext cx="6238875" cy="4019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935</TotalTime>
  <Words>1630</Words>
  <Application>Microsoft Office PowerPoint</Application>
  <PresentationFormat>On-screen Show (4:3)</PresentationFormat>
  <Paragraphs>312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Urban</vt:lpstr>
      <vt:lpstr>Firearm injuries I</vt:lpstr>
      <vt:lpstr>Objectives </vt:lpstr>
      <vt:lpstr>Objectives cont--</vt:lpstr>
      <vt:lpstr>Fire arm injuries </vt:lpstr>
      <vt:lpstr>Mechanism of missile injury</vt:lpstr>
      <vt:lpstr>2. Make of the bullet</vt:lpstr>
      <vt:lpstr>Soft headed bullet </vt:lpstr>
      <vt:lpstr> 3. Velocity of the bullet  </vt:lpstr>
      <vt:lpstr>High velocity bullet effect</vt:lpstr>
      <vt:lpstr>Types of firearms  </vt:lpstr>
      <vt:lpstr>RIFLE SHOOTING </vt:lpstr>
      <vt:lpstr>Shot guns or smooth bore weapons </vt:lpstr>
      <vt:lpstr>Smooth bore weapon </vt:lpstr>
      <vt:lpstr>Ammunition  </vt:lpstr>
      <vt:lpstr>Rifled weapons  </vt:lpstr>
      <vt:lpstr>Rifled weapons</vt:lpstr>
      <vt:lpstr>There are many varieties </vt:lpstr>
      <vt:lpstr>Various types of rifled firearms</vt:lpstr>
      <vt:lpstr>Ammunitions </vt:lpstr>
      <vt:lpstr>The mechanism of action: </vt:lpstr>
      <vt:lpstr>Bullet </vt:lpstr>
      <vt:lpstr>Fire arm injuries   </vt:lpstr>
      <vt:lpstr>Penetrating and perforating injuries </vt:lpstr>
      <vt:lpstr>Firearm damage to internal organs </vt:lpstr>
      <vt:lpstr>In high velocity missiles </vt:lpstr>
      <vt:lpstr>Cavitation effect in different handguns</vt:lpstr>
      <vt:lpstr>How to describe a gunshot/ Firearm wound?  </vt:lpstr>
      <vt:lpstr>Entrance: </vt:lpstr>
      <vt:lpstr>Path of bullet: </vt:lpstr>
      <vt:lpstr>Exit: </vt:lpstr>
      <vt:lpstr>Site of lodgment: </vt:lpstr>
      <vt:lpstr>Rifled weapon injuries </vt:lpstr>
      <vt:lpstr>Features due to</vt:lpstr>
      <vt:lpstr>Contact rifled weapon injuries </vt:lpstr>
      <vt:lpstr>Contact rifled weapon injuries cont--</vt:lpstr>
      <vt:lpstr>Back spatter or blow back in to barrel </vt:lpstr>
      <vt:lpstr>Close range rifle wounds </vt:lpstr>
      <vt:lpstr>Close range rifle wounds </vt:lpstr>
      <vt:lpstr>Intermediate or distant range wounds </vt:lpstr>
      <vt:lpstr>Intermediate or distant range wounds cont--</vt:lpstr>
      <vt:lpstr>In extreme distance: </vt:lpstr>
      <vt:lpstr>Direction of discharge  </vt:lpstr>
      <vt:lpstr>Direction of discharge  cont-- </vt:lpstr>
      <vt:lpstr>Exit wounds of rifled weapon </vt:lpstr>
      <vt:lpstr>If an intact bullet emerges: </vt:lpstr>
      <vt:lpstr> Exception to usual exit </vt:lpstr>
      <vt:lpstr>When the bullet is deformed or emerged side ways</vt:lpstr>
      <vt:lpstr>Re-entry  </vt:lpstr>
      <vt:lpstr>Bullet wound in bones </vt:lpstr>
      <vt:lpstr>Bullet wound in bones cont--</vt:lpstr>
      <vt:lpstr>Key hole wounds</vt:lpstr>
      <vt:lpstr>Glancing rifled wounds </vt:lpstr>
      <vt:lpstr>Summary </vt:lpstr>
      <vt:lpstr>Summary cont--</vt:lpstr>
      <vt:lpstr>Summary cont--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 arm injuries</dc:title>
  <dc:creator>user</dc:creator>
  <cp:lastModifiedBy>user</cp:lastModifiedBy>
  <cp:revision>74</cp:revision>
  <dcterms:created xsi:type="dcterms:W3CDTF">2006-08-16T00:00:00Z</dcterms:created>
  <dcterms:modified xsi:type="dcterms:W3CDTF">2014-12-03T14:41:53Z</dcterms:modified>
</cp:coreProperties>
</file>