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6" r:id="rId2"/>
    <p:sldId id="273" r:id="rId3"/>
    <p:sldId id="274" r:id="rId4"/>
    <p:sldId id="275" r:id="rId5"/>
    <p:sldId id="328" r:id="rId6"/>
    <p:sldId id="276" r:id="rId7"/>
    <p:sldId id="277" r:id="rId8"/>
    <p:sldId id="339" r:id="rId9"/>
    <p:sldId id="360" r:id="rId10"/>
    <p:sldId id="278" r:id="rId11"/>
    <p:sldId id="279" r:id="rId12"/>
    <p:sldId id="280" r:id="rId13"/>
    <p:sldId id="282" r:id="rId14"/>
    <p:sldId id="329" r:id="rId15"/>
    <p:sldId id="330" r:id="rId16"/>
    <p:sldId id="363" r:id="rId17"/>
    <p:sldId id="283" r:id="rId18"/>
    <p:sldId id="331" r:id="rId19"/>
    <p:sldId id="336" r:id="rId20"/>
    <p:sldId id="364" r:id="rId21"/>
    <p:sldId id="284" r:id="rId22"/>
    <p:sldId id="327" r:id="rId23"/>
    <p:sldId id="337" r:id="rId24"/>
    <p:sldId id="285" r:id="rId25"/>
    <p:sldId id="286" r:id="rId26"/>
    <p:sldId id="300" r:id="rId27"/>
    <p:sldId id="353" r:id="rId28"/>
    <p:sldId id="302" r:id="rId29"/>
    <p:sldId id="303" r:id="rId30"/>
    <p:sldId id="287" r:id="rId31"/>
    <p:sldId id="358" r:id="rId32"/>
    <p:sldId id="354" r:id="rId33"/>
    <p:sldId id="32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4CED6-0E4B-45AE-9953-3C589A3A58DB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DB46B-160B-4238-8645-6E3254D47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30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DB46B-160B-4238-8645-6E3254D473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Firearm injuries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I. </a:t>
            </a:r>
            <a:r>
              <a:rPr lang="en-US" dirty="0" err="1" smtClean="0"/>
              <a:t>Kitulwatte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2. Burning and blackening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If a tight contact – minimal or none around</a:t>
            </a:r>
          </a:p>
          <a:p>
            <a:pPr lvl="1"/>
            <a:r>
              <a:rPr lang="en-US" dirty="0" smtClean="0"/>
              <a:t>Recoil taking muzzle away or none firm contact – burning and blackening in the skin of immediate vicinity</a:t>
            </a:r>
          </a:p>
          <a:p>
            <a:r>
              <a:rPr lang="en-US" dirty="0" smtClean="0"/>
              <a:t>If clothing intervene- soot escape sideways found in each layer of fabric, and underlying skin, clothe singed at the edge of hole and ring of burning around skin wound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3. Muzzle impression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Seen in a tight contact (holding the weapon firmly or when skin is lifted forcibly against)</a:t>
            </a:r>
          </a:p>
          <a:p>
            <a:pPr lvl="1"/>
            <a:r>
              <a:rPr lang="en-US" dirty="0" smtClean="0"/>
              <a:t>Most useful indicator of contact wound</a:t>
            </a:r>
          </a:p>
          <a:p>
            <a:endParaRPr lang="en-US" dirty="0" smtClean="0"/>
          </a:p>
          <a:p>
            <a:r>
              <a:rPr lang="en-US" dirty="0" smtClean="0"/>
              <a:t>If double barrel weapon is used –muzzle mark adjacent to entry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4. Carbon monoxide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Produces due to incomplete combustion </a:t>
            </a:r>
          </a:p>
          <a:p>
            <a:pPr lvl="1"/>
            <a:r>
              <a:rPr lang="en-US" dirty="0" smtClean="0"/>
              <a:t>When combine with </a:t>
            </a:r>
            <a:r>
              <a:rPr lang="en-US" dirty="0" err="1" smtClean="0"/>
              <a:t>haemoglobin</a:t>
            </a:r>
            <a:r>
              <a:rPr lang="en-US" dirty="0" smtClean="0"/>
              <a:t> /</a:t>
            </a:r>
            <a:r>
              <a:rPr lang="en-US" dirty="0" err="1" smtClean="0"/>
              <a:t>myoglobin</a:t>
            </a:r>
            <a:r>
              <a:rPr lang="en-US" dirty="0" smtClean="0"/>
              <a:t>-cherry pink </a:t>
            </a:r>
            <a:r>
              <a:rPr lang="en-US" dirty="0" err="1" smtClean="0"/>
              <a:t>colour</a:t>
            </a:r>
            <a:endParaRPr lang="en-US" dirty="0" smtClean="0"/>
          </a:p>
          <a:p>
            <a:pPr lvl="1"/>
            <a:r>
              <a:rPr lang="en-US" dirty="0" smtClean="0"/>
              <a:t>Useful in distinguishing entry from exit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smtClean="0"/>
              <a:t>5. Wads within the wound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Close range shot gun wound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muzzle is held near skin within 6 inches</a:t>
            </a:r>
          </a:p>
          <a:p>
            <a:pPr lvl="0"/>
            <a:r>
              <a:rPr lang="en-US" dirty="0" smtClean="0"/>
              <a:t>Single circular wound</a:t>
            </a:r>
          </a:p>
          <a:p>
            <a:pPr lvl="0"/>
            <a:r>
              <a:rPr lang="en-US" dirty="0" smtClean="0"/>
              <a:t>Singeing of hair around the wound</a:t>
            </a:r>
          </a:p>
          <a:p>
            <a:pPr lvl="0"/>
            <a:r>
              <a:rPr lang="en-US" dirty="0" smtClean="0"/>
              <a:t>Burning of skin (narrow rim of </a:t>
            </a:r>
            <a:r>
              <a:rPr lang="en-US" dirty="0" err="1" smtClean="0"/>
              <a:t>hyperaemia</a:t>
            </a:r>
            <a:r>
              <a:rPr lang="en-US" dirty="0" smtClean="0"/>
              <a:t> or blistering)</a:t>
            </a:r>
          </a:p>
          <a:p>
            <a:pPr lvl="0"/>
            <a:r>
              <a:rPr lang="en-US" dirty="0" smtClean="0"/>
              <a:t>Tissues around and in may be cherry pink from carbon monoxide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Close range shot gun wound cont--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Blackening due to soot/smoke – can get easily washed off</a:t>
            </a:r>
          </a:p>
          <a:p>
            <a:pPr lvl="0"/>
            <a:r>
              <a:rPr lang="en-US" dirty="0" smtClean="0"/>
              <a:t>Powder tattooing around the wound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– due to impact of un burnt partially burnt or burning gun powder, punctuate lesions  (not washed off)</a:t>
            </a:r>
          </a:p>
          <a:p>
            <a:pPr lvl="0"/>
            <a:r>
              <a:rPr lang="en-US" dirty="0" smtClean="0"/>
              <a:t> Shape of the wound is circular (weapon held right angles) or elliptical (weapon slanted)  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Close range shot gun wound cont--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Appearance can be modified by clothing</a:t>
            </a:r>
          </a:p>
          <a:p>
            <a:pPr lvl="0"/>
            <a:r>
              <a:rPr lang="en-US" dirty="0" smtClean="0"/>
              <a:t>Wad within the wound</a:t>
            </a:r>
          </a:p>
          <a:p>
            <a:pPr lvl="0"/>
            <a:r>
              <a:rPr lang="en-US" dirty="0" smtClean="0"/>
              <a:t>If clothing present burning, blackening and tattooing may be absent.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Close range shot gun wound chest</a:t>
            </a:r>
            <a:endParaRPr lang="en-US" dirty="0"/>
          </a:p>
        </p:txBody>
      </p:sp>
      <p:pic>
        <p:nvPicPr>
          <p:cNvPr id="4" name="Content Placeholder 3" descr="Close_discharge_of_a_12-bore_shotgun_to_the_ches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2590799"/>
            <a:ext cx="5334000" cy="387773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Intermediate range shot gun wound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6 inches to 6 feet</a:t>
            </a:r>
          </a:p>
          <a:p>
            <a:pPr lvl="0"/>
            <a:r>
              <a:rPr lang="en-US" dirty="0" smtClean="0"/>
              <a:t>Burning and singing of hair disappears first</a:t>
            </a:r>
          </a:p>
          <a:p>
            <a:pPr lvl="0"/>
            <a:r>
              <a:rPr lang="en-US" dirty="0" smtClean="0"/>
              <a:t>Soot soiling/blackening diminishes and vanishes in 8 -16 inches</a:t>
            </a:r>
          </a:p>
          <a:p>
            <a:pPr lvl="0"/>
            <a:r>
              <a:rPr lang="en-US" dirty="0" smtClean="0"/>
              <a:t>Powder tattooing may persist further than this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Intermediate range shot gun wound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At 6feet/upper end of this range –</a:t>
            </a:r>
            <a:r>
              <a:rPr lang="en-US" dirty="0" err="1" smtClean="0"/>
              <a:t>crenated</a:t>
            </a:r>
            <a:r>
              <a:rPr lang="en-US" dirty="0" smtClean="0"/>
              <a:t> and scalloped edges of the wound (rat hole)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Satellite pellet wounds around the main wound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Wad mark associated with injury (laceration/bruise) - may be found below the main wound sometimes up to 5 meters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Intermediate range shot gun entry wounds</a:t>
            </a:r>
            <a:endParaRPr lang="en-US" dirty="0"/>
          </a:p>
        </p:txBody>
      </p:sp>
      <p:pic>
        <p:nvPicPr>
          <p:cNvPr id="4" name="Content Placeholder 3" descr="Image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0" y="3998814"/>
            <a:ext cx="4038600" cy="2859186"/>
          </a:xfrm>
        </p:spPr>
      </p:pic>
      <p:pic>
        <p:nvPicPr>
          <p:cNvPr id="9" name="Content Placeholder 8" descr="Image3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096000" y="1752600"/>
            <a:ext cx="2458422" cy="365760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05000"/>
            <a:ext cx="3786717" cy="28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Shot gun injuries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517518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Injuries may be contributed by:</a:t>
            </a:r>
          </a:p>
          <a:p>
            <a:pPr lvl="0"/>
            <a:r>
              <a:rPr lang="en-US" sz="2800" dirty="0" smtClean="0"/>
              <a:t>Lead pellets</a:t>
            </a:r>
          </a:p>
          <a:p>
            <a:pPr lvl="0"/>
            <a:r>
              <a:rPr lang="en-US" sz="2800" dirty="0" smtClean="0"/>
              <a:t>Soot in the form of smoke and debris</a:t>
            </a:r>
          </a:p>
          <a:p>
            <a:pPr lvl="0"/>
            <a:r>
              <a:rPr lang="en-US" sz="2800" dirty="0" smtClean="0"/>
              <a:t>Unburned and burning propellant particles</a:t>
            </a:r>
          </a:p>
          <a:p>
            <a:pPr lvl="0"/>
            <a:r>
              <a:rPr lang="en-US" sz="2800" dirty="0" smtClean="0"/>
              <a:t>Flame and hot gases under pressure</a:t>
            </a:r>
          </a:p>
          <a:p>
            <a:pPr lvl="0"/>
            <a:r>
              <a:rPr lang="en-US" sz="2800" dirty="0" smtClean="0"/>
              <a:t>Carbon monoxide</a:t>
            </a:r>
          </a:p>
          <a:p>
            <a:pPr lvl="0"/>
            <a:r>
              <a:rPr lang="en-US" sz="2800" dirty="0" smtClean="0"/>
              <a:t>Wads</a:t>
            </a:r>
          </a:p>
          <a:p>
            <a:pPr lvl="0"/>
            <a:r>
              <a:rPr lang="en-US" sz="2800" dirty="0" smtClean="0"/>
              <a:t>Detonator constituents</a:t>
            </a:r>
          </a:p>
          <a:p>
            <a:pPr lvl="0"/>
            <a:r>
              <a:rPr lang="en-US" sz="2800" dirty="0" smtClean="0"/>
              <a:t>Fragments of cartridge case</a:t>
            </a:r>
          </a:p>
          <a:p>
            <a:endParaRPr lang="en-US" dirty="0"/>
          </a:p>
        </p:txBody>
      </p:sp>
      <p:pic>
        <p:nvPicPr>
          <p:cNvPr id="12" name="Content Placeholder 3" descr="http://www.tgscom.com/images/sharedimages/ammosupply/shotshell.gif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096000" y="2133600"/>
            <a:ext cx="26193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Wad mark</a:t>
            </a:r>
            <a:endParaRPr lang="en-US" dirty="0"/>
          </a:p>
        </p:txBody>
      </p:sp>
      <p:pic>
        <p:nvPicPr>
          <p:cNvPr id="7" name="Content Placeholder 6" descr="1603817-1607640-1975428-1975530t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2057400"/>
            <a:ext cx="5943600" cy="44577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Distant or indeterminate range shot gun wound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no burning, smoke staining or powder tattooing</a:t>
            </a:r>
          </a:p>
          <a:p>
            <a:pPr lvl="0"/>
            <a:r>
              <a:rPr lang="en-US" dirty="0" smtClean="0"/>
              <a:t>spread of pellets increases</a:t>
            </a:r>
          </a:p>
          <a:p>
            <a:pPr lvl="0"/>
            <a:r>
              <a:rPr lang="en-US" dirty="0" smtClean="0"/>
              <a:t>central rat hole diminishes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Shotgun entry wound distant range </a:t>
            </a:r>
            <a:endParaRPr lang="en-US" dirty="0"/>
          </a:p>
        </p:txBody>
      </p:sp>
      <p:pic>
        <p:nvPicPr>
          <p:cNvPr id="4" name="Content Placeholder 3" descr="shotgun_wound_to_abdomen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997994"/>
            <a:ext cx="4038600" cy="3028950"/>
          </a:xfrm>
        </p:spPr>
      </p:pic>
      <p:pic>
        <p:nvPicPr>
          <p:cNvPr id="6" name="Content Placeholder 5" descr="Image2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3015232"/>
            <a:ext cx="4038600" cy="2994474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Shotgun entry wound distant range</a:t>
            </a:r>
            <a:endParaRPr lang="en-US" dirty="0"/>
          </a:p>
        </p:txBody>
      </p:sp>
      <p:pic>
        <p:nvPicPr>
          <p:cNvPr id="7" name="Content Placeholder 6" descr="933425-940726-2623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92673" y="2249488"/>
            <a:ext cx="6158654" cy="432435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Direction of shot gun injury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Right angle-circular hole and associated other factors </a:t>
            </a:r>
          </a:p>
          <a:p>
            <a:pPr lvl="0"/>
            <a:r>
              <a:rPr lang="en-US" dirty="0" smtClean="0"/>
              <a:t>Other positions –elliptical </a:t>
            </a:r>
          </a:p>
          <a:p>
            <a:pPr lvl="0"/>
            <a:r>
              <a:rPr lang="en-US" dirty="0" smtClean="0"/>
              <a:t>Shelving and undercutting are helpful</a:t>
            </a:r>
          </a:p>
          <a:p>
            <a:pPr lvl="0"/>
            <a:r>
              <a:rPr lang="en-US" dirty="0" smtClean="0"/>
              <a:t>Track of wound in deeper tissues (radiographs are much beneficial)</a:t>
            </a:r>
          </a:p>
          <a:p>
            <a:pPr lvl="1"/>
            <a:r>
              <a:rPr lang="en-US" dirty="0" smtClean="0"/>
              <a:t>But the track is difficult to determine</a:t>
            </a:r>
          </a:p>
          <a:p>
            <a:pPr lvl="1"/>
            <a:r>
              <a:rPr lang="en-US" dirty="0" smtClean="0"/>
              <a:t>Internal damage is diffuse and associated with disruption</a:t>
            </a:r>
          </a:p>
          <a:p>
            <a:pPr lvl="1"/>
            <a:r>
              <a:rPr lang="en-US" dirty="0" smtClean="0"/>
              <a:t>Is caused by direct mechanical disruption (by gas and shot)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cavitation</a:t>
            </a:r>
            <a:r>
              <a:rPr lang="en-US" dirty="0" smtClean="0"/>
              <a:t> effect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Secondary damage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Can occur by mass of pellets striking a bone and releasing fragments as secondary missiles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Can emerge resulting in exist- (can be mistaken for multiple shots)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Shotgun injuries in bones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Usually destroys a larger area of the skull</a:t>
            </a:r>
          </a:p>
          <a:p>
            <a:pPr lvl="0"/>
            <a:endParaRPr lang="en-US" dirty="0" smtClean="0"/>
          </a:p>
          <a:p>
            <a:r>
              <a:rPr lang="en-US" dirty="0" smtClean="0"/>
              <a:t>In a thin bone like cranium, sternum or pelvis there is usually a special pattern called beveling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Individual pellets – rarely penetrate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Thicker bones are involved result in comminuted fractures and bony fragments can acquire a velocity causing secondary injuries.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Shot gun entry with beveling </a:t>
            </a:r>
            <a:endParaRPr lang="en-US" dirty="0"/>
          </a:p>
        </p:txBody>
      </p:sp>
      <p:pic>
        <p:nvPicPr>
          <p:cNvPr id="5" name="Content Placeholder 4" descr="DSC05825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89144" y="2590800"/>
            <a:ext cx="4267398" cy="3647761"/>
          </a:xfrm>
        </p:spPr>
      </p:pic>
      <p:pic>
        <p:nvPicPr>
          <p:cNvPr id="6" name="Content Placeholder 5" descr="DSC05828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 rot="5400000">
            <a:off x="4746670" y="2263731"/>
            <a:ext cx="3686371" cy="4188113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Shot gun exit wound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Uncommon in the trunk as energy not enough to pass through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Head, neck and limbs may have exit wounds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Range of fire is a determining factor for exit wound (specially in contact and close range)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 appearance of exit depends on the anatomical part injured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appearance of exit depend on the anatomical part injured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Extremely ragged, irregular and large with </a:t>
            </a:r>
            <a:r>
              <a:rPr lang="en-US" dirty="0" err="1" smtClean="0"/>
              <a:t>everted</a:t>
            </a:r>
            <a:r>
              <a:rPr lang="en-US" dirty="0" smtClean="0"/>
              <a:t> edges</a:t>
            </a:r>
          </a:p>
          <a:p>
            <a:pPr lvl="1"/>
            <a:r>
              <a:rPr lang="en-US" dirty="0" smtClean="0"/>
              <a:t>Disrupt the tissues due to large volumes of gases </a:t>
            </a:r>
          </a:p>
          <a:p>
            <a:pPr lvl="1"/>
            <a:r>
              <a:rPr lang="en-US" dirty="0" smtClean="0"/>
              <a:t>Comminuted bone fragments </a:t>
            </a:r>
          </a:p>
          <a:p>
            <a:pPr lvl="1"/>
            <a:r>
              <a:rPr lang="en-US" dirty="0" smtClean="0"/>
              <a:t>Shot gun fired into the mouth may remove a large portion of the back of the head as an exit wound- </a:t>
            </a:r>
            <a:r>
              <a:rPr lang="en-US" sz="2000" b="1" dirty="0" smtClean="0"/>
              <a:t>burst head</a:t>
            </a:r>
            <a:r>
              <a:rPr lang="en-US" dirty="0" smtClean="0"/>
              <a:t> (gas plays a role) </a:t>
            </a:r>
          </a:p>
          <a:p>
            <a:pPr lvl="1"/>
            <a:r>
              <a:rPr lang="en-US" dirty="0" smtClean="0"/>
              <a:t>Chest or abdomen often fail to exit</a:t>
            </a:r>
          </a:p>
          <a:p>
            <a:pPr lvl="1"/>
            <a:r>
              <a:rPr lang="en-US" dirty="0" smtClean="0"/>
              <a:t>Pellets often penetrate the distal chest wall –held up beneath the skin (Bruises seen)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happens once a shot is fired?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24078" indent="-514350"/>
            <a:r>
              <a:rPr lang="en-US" sz="2400" dirty="0" smtClean="0"/>
              <a:t>Initially the compact mass emerges</a:t>
            </a:r>
          </a:p>
          <a:p>
            <a:pPr marL="624078" indent="-514350"/>
            <a:r>
              <a:rPr lang="en-US" sz="2400" dirty="0" smtClean="0"/>
              <a:t>Begins to disperse:</a:t>
            </a:r>
          </a:p>
          <a:p>
            <a:pPr lvl="1"/>
            <a:r>
              <a:rPr lang="en-US" sz="2400" dirty="0" smtClean="0"/>
              <a:t>Starts at about 2m</a:t>
            </a:r>
          </a:p>
          <a:p>
            <a:pPr lvl="1"/>
            <a:r>
              <a:rPr lang="en-US" sz="2400" dirty="0" smtClean="0"/>
              <a:t>Separate satellite pellet wounds and central main hole after 1-2m</a:t>
            </a:r>
          </a:p>
          <a:p>
            <a:pPr lvl="1"/>
            <a:r>
              <a:rPr lang="en-US" sz="2400" dirty="0" smtClean="0"/>
              <a:t> Spread of pellets increases and central wound disappear –mid to distant range</a:t>
            </a:r>
          </a:p>
          <a:p>
            <a:endParaRPr lang="en-US" dirty="0"/>
          </a:p>
        </p:txBody>
      </p:sp>
      <p:pic>
        <p:nvPicPr>
          <p:cNvPr id="5" name="Content Placeholder 4" descr="shotgun12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19600" y="2133600"/>
            <a:ext cx="4495800" cy="3316574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Mechanism of death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Haemothorax</a:t>
            </a:r>
            <a:r>
              <a:rPr lang="en-US" dirty="0" smtClean="0"/>
              <a:t> due to damage to pleura and lungs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Haemopericardium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Intracranial damage from shattering of skull and facial bone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elective sites for suicide?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Temple</a:t>
            </a:r>
          </a:p>
          <a:p>
            <a:r>
              <a:rPr lang="en-US" dirty="0" smtClean="0"/>
              <a:t>Mid forehead</a:t>
            </a:r>
          </a:p>
          <a:p>
            <a:r>
              <a:rPr lang="en-US" dirty="0" smtClean="0"/>
              <a:t>Intraoral</a:t>
            </a:r>
          </a:p>
          <a:p>
            <a:r>
              <a:rPr lang="en-US" dirty="0" smtClean="0"/>
              <a:t>Under the chin</a:t>
            </a:r>
          </a:p>
          <a:p>
            <a:r>
              <a:rPr lang="en-US" dirty="0" smtClean="0"/>
              <a:t>Left chest/mid chest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Entry wound of a shot gun is single and circular in contact and close range discharges while in intermediate range discharge  there are satellite pellet wounds around the main wound</a:t>
            </a:r>
          </a:p>
          <a:p>
            <a:pPr lvl="0"/>
            <a:r>
              <a:rPr lang="en-US" dirty="0" smtClean="0"/>
              <a:t>Distant range shot gun entry wounds show injuries from single pellets.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ronto Up to 25th January 2009 2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914400"/>
            <a:ext cx="7696200" cy="5772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3200400"/>
            <a:ext cx="59554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you!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happens once a shot is fired? Cont--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305800" cy="4898136"/>
          </a:xfrm>
        </p:spPr>
        <p:txBody>
          <a:bodyPr>
            <a:normAutofit/>
          </a:bodyPr>
          <a:lstStyle/>
          <a:p>
            <a:pPr marL="624078" indent="-514350"/>
            <a:r>
              <a:rPr lang="en-US" dirty="0" smtClean="0"/>
              <a:t>Flame and hot gases follow the shot </a:t>
            </a:r>
          </a:p>
          <a:p>
            <a:pPr marL="624078" indent="-514350"/>
            <a:r>
              <a:rPr lang="en-US" dirty="0" smtClean="0"/>
              <a:t>High pressure and temperature exists just outside the muzzle</a:t>
            </a:r>
          </a:p>
          <a:p>
            <a:pPr marL="624078" indent="-514350"/>
            <a:r>
              <a:rPr lang="en-US" dirty="0" smtClean="0"/>
              <a:t>Among the gases carbon monoxide is found</a:t>
            </a:r>
          </a:p>
          <a:p>
            <a:pPr marL="624078" indent="-514350"/>
            <a:r>
              <a:rPr lang="en-US" dirty="0" smtClean="0"/>
              <a:t>Soot from combustion of propellant and still burning propellant are expelled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happens once a shot is fired? Cont--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724400" cy="4870387"/>
          </a:xfrm>
        </p:spPr>
        <p:txBody>
          <a:bodyPr/>
          <a:lstStyle/>
          <a:p>
            <a:pPr marL="624078" indent="-514350"/>
            <a:endParaRPr lang="en-US" sz="2800" dirty="0" smtClean="0"/>
          </a:p>
          <a:p>
            <a:pPr marL="624078" indent="-514350"/>
            <a:r>
              <a:rPr lang="en-US" sz="2800" dirty="0" smtClean="0"/>
              <a:t>Wads are expelled</a:t>
            </a:r>
          </a:p>
          <a:p>
            <a:pPr marL="624078" indent="-514350"/>
            <a:r>
              <a:rPr lang="en-US" sz="2800" dirty="0" smtClean="0"/>
              <a:t>Traces of elements from detonator or percussion cap are expelled (can be detected from laboratory tests)</a:t>
            </a:r>
          </a:p>
          <a:p>
            <a:pPr marL="624078" indent="-514350"/>
            <a:r>
              <a:rPr lang="en-US" sz="2800" dirty="0" smtClean="0"/>
              <a:t>Fragments of cartridge case may also be ejected</a:t>
            </a:r>
          </a:p>
          <a:p>
            <a:endParaRPr lang="en-US" dirty="0"/>
          </a:p>
        </p:txBody>
      </p:sp>
      <p:pic>
        <p:nvPicPr>
          <p:cNvPr id="5" name="Content Placeholder 4" descr="shotgun0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450840" y="3276600"/>
            <a:ext cx="3384867" cy="230786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Range of fire in shot guns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Depending on the type of shot gun</a:t>
            </a:r>
          </a:p>
          <a:p>
            <a:pPr lvl="0"/>
            <a:r>
              <a:rPr lang="en-US" dirty="0" smtClean="0"/>
              <a:t> different barrel of same shot gun and different ammunition marked variations</a:t>
            </a:r>
          </a:p>
          <a:p>
            <a:pPr lvl="0"/>
            <a:r>
              <a:rPr lang="en-US" dirty="0" smtClean="0"/>
              <a:t>Test firing is the ideal for determination of range.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Contact shotgun wounds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Shape</a:t>
            </a:r>
          </a:p>
          <a:p>
            <a:pPr lvl="1"/>
            <a:r>
              <a:rPr lang="en-US" sz="2800" dirty="0" smtClean="0"/>
              <a:t>Single circular wound with approximate diameter of bore of the weapon (only on none bony areas) 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Content Placeholder 4" descr="muzimprn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81600" y="1676400"/>
            <a:ext cx="3202449" cy="472742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dirty="0" smtClean="0"/>
              <a:t>Contact wounds over bones with thin soft tissue –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/>
            <a:r>
              <a:rPr lang="en-US" sz="2800" dirty="0" smtClean="0"/>
              <a:t>different appearance</a:t>
            </a:r>
          </a:p>
          <a:p>
            <a:pPr lvl="2"/>
            <a:r>
              <a:rPr lang="en-US" sz="2800" dirty="0" smtClean="0"/>
              <a:t>large amount of discharged gas cannot dissipate</a:t>
            </a:r>
          </a:p>
          <a:p>
            <a:pPr lvl="2"/>
            <a:r>
              <a:rPr lang="en-US" sz="2800" dirty="0" smtClean="0"/>
              <a:t>can have disruption of the cranium due to explosive effects </a:t>
            </a:r>
          </a:p>
          <a:p>
            <a:pPr lvl="2"/>
            <a:r>
              <a:rPr lang="en-US" sz="2800" dirty="0" smtClean="0"/>
              <a:t>also can see gas reflected back by the bone</a:t>
            </a:r>
          </a:p>
          <a:p>
            <a:pPr lvl="2"/>
            <a:r>
              <a:rPr lang="en-US" sz="2800" dirty="0" smtClean="0"/>
              <a:t>rises a dome of skin and subcutaneous tissue</a:t>
            </a:r>
          </a:p>
          <a:p>
            <a:pPr lvl="2"/>
            <a:r>
              <a:rPr lang="en-US" sz="2800" dirty="0" smtClean="0"/>
              <a:t>press against muzzle – produce a muzzle imprint</a:t>
            </a:r>
          </a:p>
          <a:p>
            <a:pPr lvl="2"/>
            <a:r>
              <a:rPr lang="en-US" sz="2800" dirty="0" smtClean="0"/>
              <a:t>split to form a </a:t>
            </a:r>
            <a:r>
              <a:rPr lang="en-US" sz="2800" dirty="0" err="1" smtClean="0"/>
              <a:t>cruciate</a:t>
            </a:r>
            <a:r>
              <a:rPr lang="en-US" sz="2800" dirty="0" smtClean="0"/>
              <a:t>/ stellate  wound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Massive disruption of skull</a:t>
            </a:r>
            <a:endParaRPr lang="en-US" dirty="0"/>
          </a:p>
        </p:txBody>
      </p:sp>
      <p:pic>
        <p:nvPicPr>
          <p:cNvPr id="4" name="Content Placeholder 3" descr="shotgun-wound-face-gruesome-victim-pic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70512" y="2249488"/>
            <a:ext cx="4402975" cy="432435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1099</TotalTime>
  <Words>1063</Words>
  <Application>Microsoft Office PowerPoint</Application>
  <PresentationFormat>On-screen Show (4:3)</PresentationFormat>
  <Paragraphs>148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Urban</vt:lpstr>
      <vt:lpstr>Firearm injuries II</vt:lpstr>
      <vt:lpstr>Shot gun injuries </vt:lpstr>
      <vt:lpstr>What happens once a shot is fired? </vt:lpstr>
      <vt:lpstr>What happens once a shot is fired? Cont-- </vt:lpstr>
      <vt:lpstr>What happens once a shot is fired? Cont--</vt:lpstr>
      <vt:lpstr>Range of fire in shot guns </vt:lpstr>
      <vt:lpstr>Contact shotgun wounds </vt:lpstr>
      <vt:lpstr>Contact wounds over bones with thin soft tissue – </vt:lpstr>
      <vt:lpstr>Massive disruption of skull</vt:lpstr>
      <vt:lpstr>2. Burning and blackening </vt:lpstr>
      <vt:lpstr>3. Muzzle impression </vt:lpstr>
      <vt:lpstr>4. Carbon monoxide </vt:lpstr>
      <vt:lpstr>Close range shot gun wound </vt:lpstr>
      <vt:lpstr>Close range shot gun wound cont-- </vt:lpstr>
      <vt:lpstr>Close range shot gun wound cont-- </vt:lpstr>
      <vt:lpstr>Close range shot gun wound chest</vt:lpstr>
      <vt:lpstr>Intermediate range shot gun wound </vt:lpstr>
      <vt:lpstr>Intermediate range shot gun wound </vt:lpstr>
      <vt:lpstr>Intermediate range shot gun entry wounds</vt:lpstr>
      <vt:lpstr>Wad mark</vt:lpstr>
      <vt:lpstr>Distant or indeterminate range shot gun wound </vt:lpstr>
      <vt:lpstr>Shotgun entry wound distant range </vt:lpstr>
      <vt:lpstr>Shotgun entry wound distant range</vt:lpstr>
      <vt:lpstr>Direction of shot gun injury  </vt:lpstr>
      <vt:lpstr>Secondary damage  </vt:lpstr>
      <vt:lpstr>Shotgun injuries in bones </vt:lpstr>
      <vt:lpstr>Shot gun entry with beveling </vt:lpstr>
      <vt:lpstr> Shot gun exit wound  </vt:lpstr>
      <vt:lpstr>appearance of exit depend on the anatomical part injured</vt:lpstr>
      <vt:lpstr>Mechanism of death </vt:lpstr>
      <vt:lpstr>What are elective sites for suicide?</vt:lpstr>
      <vt:lpstr>Summary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arm injuries</dc:title>
  <dc:creator>user</dc:creator>
  <cp:lastModifiedBy>admin</cp:lastModifiedBy>
  <cp:revision>86</cp:revision>
  <dcterms:created xsi:type="dcterms:W3CDTF">2006-08-16T00:00:00Z</dcterms:created>
  <dcterms:modified xsi:type="dcterms:W3CDTF">2016-02-16T04:34:31Z</dcterms:modified>
</cp:coreProperties>
</file>