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51"/>
  </p:handoutMasterIdLst>
  <p:sldIdLst>
    <p:sldId id="349" r:id="rId2"/>
    <p:sldId id="434" r:id="rId3"/>
    <p:sldId id="366" r:id="rId4"/>
    <p:sldId id="367" r:id="rId5"/>
    <p:sldId id="370" r:id="rId6"/>
    <p:sldId id="371" r:id="rId7"/>
    <p:sldId id="372" r:id="rId8"/>
    <p:sldId id="373" r:id="rId9"/>
    <p:sldId id="432" r:id="rId10"/>
    <p:sldId id="433" r:id="rId11"/>
    <p:sldId id="378" r:id="rId12"/>
    <p:sldId id="379" r:id="rId13"/>
    <p:sldId id="380" r:id="rId14"/>
    <p:sldId id="381" r:id="rId15"/>
    <p:sldId id="382" r:id="rId16"/>
    <p:sldId id="383" r:id="rId17"/>
    <p:sldId id="422" r:id="rId18"/>
    <p:sldId id="384" r:id="rId19"/>
    <p:sldId id="385" r:id="rId20"/>
    <p:sldId id="386" r:id="rId21"/>
    <p:sldId id="387" r:id="rId22"/>
    <p:sldId id="388" r:id="rId23"/>
    <p:sldId id="397" r:id="rId24"/>
    <p:sldId id="389" r:id="rId25"/>
    <p:sldId id="390" r:id="rId26"/>
    <p:sldId id="391" r:id="rId27"/>
    <p:sldId id="392" r:id="rId28"/>
    <p:sldId id="395" r:id="rId29"/>
    <p:sldId id="396" r:id="rId30"/>
    <p:sldId id="427" r:id="rId31"/>
    <p:sldId id="393" r:id="rId32"/>
    <p:sldId id="394" r:id="rId33"/>
    <p:sldId id="398" r:id="rId34"/>
    <p:sldId id="435" r:id="rId35"/>
    <p:sldId id="407" r:id="rId36"/>
    <p:sldId id="408" r:id="rId37"/>
    <p:sldId id="410" r:id="rId38"/>
    <p:sldId id="411" r:id="rId39"/>
    <p:sldId id="413" r:id="rId40"/>
    <p:sldId id="414" r:id="rId41"/>
    <p:sldId id="415" r:id="rId42"/>
    <p:sldId id="416" r:id="rId43"/>
    <p:sldId id="417" r:id="rId44"/>
    <p:sldId id="429" r:id="rId45"/>
    <p:sldId id="419" r:id="rId46"/>
    <p:sldId id="420" r:id="rId47"/>
    <p:sldId id="426" r:id="rId48"/>
    <p:sldId id="430" r:id="rId49"/>
    <p:sldId id="431" r:id="rId50"/>
  </p:sldIdLst>
  <p:sldSz cx="9144000" cy="6858000" type="screen4x3"/>
  <p:notesSz cx="6858000" cy="99472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3" autoAdjust="0"/>
    <p:restoredTop sz="94719" autoAdjust="0"/>
  </p:normalViewPr>
  <p:slideViewPr>
    <p:cSldViewPr>
      <p:cViewPr varScale="1">
        <p:scale>
          <a:sx n="81" d="100"/>
          <a:sy n="81" d="100"/>
        </p:scale>
        <p:origin x="10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05805-7059-4338-8998-37A3AB8F61A2}" type="datetimeFigureOut">
              <a:rPr lang="en-US" smtClean="0"/>
              <a:t>2/29/2016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216DC-67BD-4749-A35A-7023EFF2C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91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06759-CD6E-4AB4-9B7D-00C96F1D65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7987-629E-48C0-B736-6F0E9B3CF3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BAF01-B1C1-47BC-A213-8D51364E1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5AEF3F-8F54-423A-A7BC-E50266161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B2CB4-6F5D-4DD6-A237-1D2448B88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A74EA-5893-49AC-B3AF-48B001EBD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DBD573-4FFD-42EF-8275-7A1C843C34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454BD8-CABE-4752-84A0-8A58ED371B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B1D83-046F-4CB0-8AE5-2AC23C472C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7CBA5-2C9A-41E3-8B4A-B4E1601544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23022-13A6-4BBD-99E5-4D6B6A56E4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3894-60A7-431E-B30F-FDD4508DAA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315BEAD-FADA-4889-9BBB-F90741AF34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.jpeg"/><Relationship Id="rId2" Type="http://schemas.openxmlformats.org/officeDocument/2006/relationships/hyperlink" Target="http://images.google.lk/imgres?imgurl=http://www.menstuff.org/logos/electrocution.jpg&amp;imgrefurl=http://www.menstuff.org/issues/byissue/death.html&amp;usg=__fw1awO_fgU-8_pd3SiaKi-6bL1Q=&amp;h=247&amp;w=334&amp;sz=24&amp;hl=en&amp;start=88&amp;tbnid=bnFZXvZxjPBMrM:&amp;tbnh=88&amp;tbnw=119&amp;prev=/images?q=Electricution+death&amp;gbv=2&amp;ndsp=18&amp;hl=en&amp;sa=N&amp;start=7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.google.lk/imgres?imgurl=http://traumastation.com/images/trauma/trauma_250x251.jpg&amp;imgrefurl=http://traumastation.com/result.php?Keywords=Electrical%20Shock&amp;usg=__L9gbZDoPgTNk0DxAjRYdNnczpYY=&amp;h=251&amp;w=250&amp;sz=22&amp;hl=en&amp;start=241&amp;tbnid=d2qsE0OVqPoxFM:&amp;tbnh=111&amp;tbnw=111&amp;prev=/images?q=Electrical+injuries&amp;gbv=2&amp;ndsp=18&amp;hl=en&amp;sa=N&amp;start=234" TargetMode="External"/><Relationship Id="rId5" Type="http://schemas.openxmlformats.org/officeDocument/2006/relationships/image" Target="../media/image8.jpeg"/><Relationship Id="rId4" Type="http://schemas.openxmlformats.org/officeDocument/2006/relationships/hyperlink" Target="http://images.google.lk/imgres?imgurl=http://www.mdconsult.com/das/patient/body/0/0/10041/9457_en.jpg&amp;imgrefurl=http://www.mdconsult.com/das/patient/body/0/0/10041/35516.html&amp;usg=__kWDELmgda7WnqJDRCnMYiiQ025E=&amp;h=320&amp;w=400&amp;sz=11&amp;hl=en&amp;start=2&amp;tbnid=JtbRrZ2jDfdmLM:&amp;tbnh=99&amp;tbnw=124&amp;prev=/images?q=Electrical+injuries&amp;gbv=2&amp;hl=en&amp;sa=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images.google.lk/imgres?imgurl=http://www.crunchgear.com/wp-content/uploads/2008/02/sin-city-death-row-marv-electric-chair-figure.jpg&amp;imgrefurl=http://www.dailygrail.com/node?page=8&amp;usg=__MqWTAzXp2MkRnVIIuvAgakhmtUk=&amp;h=438&amp;w=273&amp;sz=96&amp;hl=en&amp;start=127&amp;tbnid=RmJU-HgKk4X4FM:&amp;tbnh=127&amp;tbnw=79&amp;prev=/images?q=Electricution+death&amp;gbv=2&amp;ndsp=18&amp;hl=en&amp;sa=N&amp;start=126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images.google.lk/imgres?imgurl=http://www.prlog.org/10074699-arc-flash-injuries-occur-2-000-times-year.jpg&amp;imgrefurl=http://www.prlog.org/10074699-arc-flash-assessment-requirements-among-safety-pre-conference-seminars-at-windpower-2008.html&amp;usg=__FS1mjzUz2ahEA-dUDhjUx8c49B8=&amp;h=403&amp;w=589&amp;sz=50&amp;hl=en&amp;start=93&amp;tbnid=YPTY4Z_6lpSweM:&amp;tbnh=92&amp;tbnw=135&amp;prev=/images?q=Electrical+injuries&amp;gbv=2&amp;ndsp=18&amp;hl=en&amp;sa=N&amp;start=90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hyperlink" Target="http://images.google.lk/imgres?imgurl=http://mcgonnigle.files.wordpress.com/2007/02/lightning.jpg&amp;imgrefurl=http://mcgonnigle.wordpress.com/category/us-navy/&amp;usg=__BbPc7uuQVZ6OnUczdyu0ZSVYovk=&amp;h=600&amp;w=800&amp;sz=69&amp;hl=en&amp;start=17&amp;tbnid=Z7FUmpMkVF71UM:&amp;tbnh=107&amp;tbnw=143&amp;prev=/images?q=lightning+injury&amp;gbv=2&amp;ndsp=18&amp;hl=en&amp;sa=G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://images.google.lk/imgres?imgurl=http://science.nasa.gov/newhome/headlines/images/HumanVoltage/lightning_manjpg.jpg&amp;imgrefurl=http://science.nasa.gov/newhome/headlines/essd18jun99_1.htm&amp;usg=__hT9hr2BQXkjvIm8kC41Y_3IMTks=&amp;h=250&amp;w=143&amp;sz=10&amp;hl=en&amp;start=3&amp;tbnid=AMBFj7DAzG844M:&amp;tbnh=111&amp;tbnw=63&amp;prev=/images?q=lightning+injury&amp;gbv=2&amp;ndsp=18&amp;hl=en&amp;sa=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images.google.lk/imgres?imgurl=http://blogs.venturacountystar.com/vcs/greenberg/archives/HomelessWalkby1212.gif&amp;imgrefurl=http://blogs.venturacountystar.com/vcs/greenberg/archives/2006/12/homelessness_wa_1.html&amp;usg=__rHiEYtH16y1LSOrvVjW5AsiuSy8=&amp;h=290&amp;w=422&amp;sz=101&amp;hl=en&amp;start=14&amp;tbnid=WgCBF2KJHfKlbM:&amp;tbnh=87&amp;tbnw=126&amp;prev=/images?q=lightning+injury&amp;gbv=2&amp;ndsp=18&amp;hl=en&amp;sa=G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images.google.lk/imgres?imgurl=http://www.allteccorp.com/elights/2009/images/LightningStrikes-2.png&amp;imgrefurl=http://www.allteccorp.com/resources/news/index.php?id=49&amp;usg=__usF6O4nJAXFgfPV3-STrRYWNeLw=&amp;h=449&amp;w=300&amp;sz=177&amp;hl=en&amp;start=28&amp;tbnid=KaWBE7h2DQscyM:&amp;tbnh=127&amp;tbnw=85&amp;prev=/images?q=lightning+injury&amp;gbv=2&amp;ndsp=18&amp;hl=en&amp;sa=N&amp;start=18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images.google.lk/imgres?imgurl=http://colobus.wildlifedirect.org/files/2008/12/insulation-at-40s.jpg&amp;imgrefurl=http://colobus.wildlifedirect.org/tag/human-primate-conflict/&amp;usg=__g515K0_88iq7udLNYYRWW4g-fZM=&amp;h=334&amp;w=499&amp;sz=97&amp;hl=en&amp;start=67&amp;tbnid=OymFpNss6sWOZM:&amp;tbnh=87&amp;tbnw=130&amp;prev=/images?q=Electricution+death&amp;gbv=2&amp;ndsp=18&amp;hl=en&amp;sa=N&amp;start=54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hyperlink" Target="http://images.google.lk/imgres?imgurl=http://www.southboroughfire.org/Cows_Fence.jpg&amp;imgrefurl=http://www.southboroughfire.org/lightning_safety.htm&amp;usg=__UTtpb6cuHO8Fjr7FcsXR_EImNUg=&amp;h=271&amp;w=400&amp;sz=40&amp;hl=en&amp;start=4&amp;tbnid=DTiMjU28HGPRaM:&amp;tbnh=84&amp;tbnw=124&amp;prev=/images?q=lightning+injury&amp;gbv=2&amp;ndsp=18&amp;hl=en&amp;sa=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hyperlink" Target="http://images.google.lk/imgres?imgurl=http://www.woodlandtree.com/images/TTT0807_4.jpg&amp;imgrefurl=http://www.woodlandtree.com/terrantip0807.html&amp;usg=__kYzc2wwHINabQgpDYdcU83IDmzM=&amp;h=263&amp;w=350&amp;sz=40&amp;hl=en&amp;start=6&amp;tbnid=Xk2mHAtBPXDPYM:&amp;tbnh=90&amp;tbnw=120&amp;prev=/images?q=lightning+injury&amp;gbv=2&amp;ndsp=18&amp;hl=en&amp;sa=G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hyperlink" Target="http://images.google.lk/imgres?imgurl=http://www.injury.com/injuries/wp-content/uploads/lightning(2).jpg&amp;imgrefurl=http://www.injury.com/injuries/2009/06/02/lightning-strikes/&amp;usg=__GsTlkDFFLPcG8tFuxrchjnX2xyA=&amp;h=1001&amp;w=709&amp;sz=89&amp;hl=en&amp;start=53&amp;tbnid=FrdKfEWiVDdMXM:&amp;tbnh=149&amp;tbnw=106&amp;prev=/images?q=lightning+injury&amp;gbv=2&amp;ndsp=18&amp;hl=en&amp;sa=N&amp;start=3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images.google.lk/imgres?imgurl=http://i.ehow.com/images/GlobalPhoto/Articles/4848522/electricaloutlet-main_Full.jpg&amp;imgrefurl=http://www.ehow.com/how_4848522_avoid-getting-electrical-shock.html&amp;usg=__I1n3g80oR5YCUSdw0TS7fmwr4zo=&amp;h=357&amp;w=384&amp;sz=19&amp;hl=en&amp;start=137&amp;tbnid=d_BqNHJrdtAYfM:&amp;tbnh=114&amp;tbnw=123&amp;prev=/images?q=Electricution+death&amp;gbv=2&amp;ndsp=18&amp;hl=en&amp;sa=N&amp;start=12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images.google.lk/imgres?imgurl=http://www.wesgard.com/images/mining1.jpg&amp;imgrefurl=http://www.wesgard.com/products_content.html&amp;usg=__wbokujQpmo0U-UF0zTv8tytUA84=&amp;h=227&amp;w=150&amp;sz=24&amp;hl=en&amp;start=272&amp;tbnid=lBTL2FJdeZt1CM:&amp;tbnh=108&amp;tbnw=71&amp;prev=/images?q=Electricution+death&amp;gbv=2&amp;ndsp=18&amp;hl=en&amp;sa=N&amp;start=27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images.google.lk/imgres?imgurl=http://www.spicyexpress.net/wp-content/uploads/2006/09/electrocution.jpg&amp;imgrefurl=http://www.spicyexpress.net/general/unusual-deaths/&amp;usg=__Ou0e9gWVsYQMOGa7KL5x1ZIz16Y=&amp;h=256&amp;w=390&amp;sz=20&amp;hl=en&amp;start=142&amp;tbnid=bSPo6I9q-LfzFM:&amp;tbnh=81&amp;tbnw=123&amp;prev=/images?q=Electricution+death&amp;gbv=2&amp;ndsp=18&amp;hl=en&amp;sa=N&amp;start=12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google.lk/imgres?imgurl=http://colobus.wildlifedirect.org/files/2008/09/library-19844.jpg&amp;imgrefurl=http://colobus.wildlifedirect.org/tag/electrocution/&amp;usg=__7l7bMCMZbJ5vP7sOB4J1SfdSydg=&amp;h=463&amp;w=500&amp;sz=73&amp;hl=en&amp;start=177&amp;tbnid=iA9frqS6QC8yNM:&amp;tbnh=120&amp;tbnw=130&amp;prev=/images?q=Electricution+death&amp;gbv=2&amp;ndsp=18&amp;hl=en&amp;sa=N&amp;start=162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images.google.lk/imgres?imgurl=http://www.arthursclipart.org/death/death/death%20by%20electrocution%204.gif&amp;imgrefurl=http://www.arthursclipart.org/death/death/page_01.htm&amp;usg=__us8IH_pw2eyA5PpvTyOvdRBSjWk=&amp;h=585&amp;w=532&amp;sz=34&amp;hl=en&amp;start=4&amp;tbnid=xd2ORBqpTNAc4M:&amp;tbnh=135&amp;tbnw=123&amp;prev=/images?q=Electricution+death&amp;gbv=2&amp;hl=en&amp;sa=G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38400" y="190500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9600" smtClean="0"/>
              <a:t>Electrical injuries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Factors related to the victim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4000" dirty="0" smtClean="0"/>
          </a:p>
          <a:p>
            <a:pPr eaLnBrk="1" hangingPunct="1"/>
            <a:r>
              <a:rPr lang="en-US" sz="4000" dirty="0" smtClean="0"/>
              <a:t>Disease</a:t>
            </a:r>
          </a:p>
          <a:p>
            <a:pPr eaLnBrk="1" hangingPunct="1">
              <a:buFontTx/>
              <a:buNone/>
            </a:pPr>
            <a:r>
              <a:rPr lang="en-US" sz="4000" dirty="0"/>
              <a:t>	</a:t>
            </a:r>
            <a:r>
              <a:rPr lang="en-US" sz="4000" dirty="0" smtClean="0"/>
              <a:t>Ischemic heart disease </a:t>
            </a:r>
            <a:endParaRPr lang="en-US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Circumstances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Accidental</a:t>
            </a:r>
          </a:p>
          <a:p>
            <a:pPr eaLnBrk="1" hangingPunct="1"/>
            <a:r>
              <a:rPr lang="en-US" smtClean="0"/>
              <a:t>Domestic                       </a:t>
            </a:r>
          </a:p>
          <a:p>
            <a:pPr eaLnBrk="1" hangingPunct="1"/>
            <a:r>
              <a:rPr lang="en-US" smtClean="0"/>
              <a:t>Industrial </a:t>
            </a:r>
          </a:p>
          <a:p>
            <a:pPr eaLnBrk="1" hangingPunct="1"/>
            <a:r>
              <a:rPr lang="en-US" smtClean="0"/>
              <a:t>Live wires in the environment</a:t>
            </a:r>
          </a:p>
          <a:p>
            <a:pPr eaLnBrk="1" hangingPunct="1"/>
            <a:r>
              <a:rPr lang="en-US" smtClean="0"/>
              <a:t>Therapeutic accidents  </a:t>
            </a:r>
          </a:p>
          <a:p>
            <a:pPr eaLnBrk="1" hangingPunct="1">
              <a:buFontTx/>
              <a:buNone/>
            </a:pPr>
            <a:r>
              <a:rPr lang="en-US" smtClean="0"/>
              <a:t> </a:t>
            </a:r>
          </a:p>
          <a:p>
            <a:pPr eaLnBrk="1" hangingPunct="1">
              <a:buFontTx/>
              <a:buNone/>
            </a:pPr>
            <a:r>
              <a:rPr lang="en-US" smtClean="0"/>
              <a:t>   			</a:t>
            </a:r>
          </a:p>
        </p:txBody>
      </p:sp>
      <p:pic>
        <p:nvPicPr>
          <p:cNvPr id="15364" name="Picture 5" descr="electrocu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876800"/>
            <a:ext cx="1600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7" descr="9457_en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800600"/>
            <a:ext cx="19431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8" descr="trauma_250x251">
            <a:hlinkClick r:id="rId6"/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943600" y="4800600"/>
            <a:ext cx="1524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/>
            </a:r>
            <a:br>
              <a:rPr lang="en-US" sz="4000" smtClean="0"/>
            </a:br>
            <a:r>
              <a:rPr lang="en-US" sz="4000" smtClean="0"/>
              <a:t>Circumstances cont’.</a:t>
            </a:r>
            <a:br>
              <a:rPr lang="en-US" sz="4000" smtClean="0"/>
            </a:br>
            <a:endParaRPr lang="en-US" sz="400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Suicide </a:t>
            </a:r>
            <a:endParaRPr lang="en-US" dirty="0" smtClean="0"/>
          </a:p>
          <a:p>
            <a:pPr eaLnBrk="1" hangingPunct="1"/>
            <a:r>
              <a:rPr lang="en-US" dirty="0" smtClean="0"/>
              <a:t>Homicides  </a:t>
            </a:r>
          </a:p>
          <a:p>
            <a:pPr eaLnBrk="1" hangingPunct="1"/>
            <a:r>
              <a:rPr lang="en-US" dirty="0" smtClean="0"/>
              <a:t>Judicial electrocution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6388" name="Picture 5" descr="sin-city-death-row-marv-electric-chair-figur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62600" y="3886200"/>
            <a:ext cx="2722563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6" descr="Image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4114800"/>
            <a:ext cx="35814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Sings of electrocution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Electrocution </a:t>
            </a:r>
            <a:r>
              <a:rPr lang="en-US" dirty="0" smtClean="0"/>
              <a:t>produces burns</a:t>
            </a:r>
          </a:p>
          <a:p>
            <a:pPr lvl="1" eaLnBrk="1" hangingPunct="1"/>
            <a:r>
              <a:rPr lang="en-US" dirty="0" smtClean="0"/>
              <a:t>No marks to charring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12290" name="Picture 2" descr="http://cdn.lifeinthefastlane.com/wp-content/uploads/2012/01/VAQ4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9" y="3505200"/>
            <a:ext cx="3817937" cy="262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1. Joule burn</a:t>
            </a:r>
            <a:br>
              <a:rPr lang="en-US" smtClean="0"/>
            </a:br>
            <a:endParaRPr 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5638800" cy="53340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found at the point of entry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 </a:t>
            </a:r>
          </a:p>
          <a:p>
            <a:pPr eaLnBrk="1" hangingPunct="1"/>
            <a:r>
              <a:rPr lang="en-US" sz="2800" dirty="0" smtClean="0"/>
              <a:t>How does it produce? 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Electric energy converted to heat, boiled tissue fluids &amp; the </a:t>
            </a:r>
            <a:r>
              <a:rPr lang="en-US" sz="2800" dirty="0" err="1" smtClean="0"/>
              <a:t>vapour</a:t>
            </a:r>
            <a:r>
              <a:rPr lang="en-US" sz="2800" dirty="0" smtClean="0"/>
              <a:t> produced blisters.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Blister ruptures &amp; form a crater</a:t>
            </a:r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8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</p:txBody>
      </p:sp>
      <p:pic>
        <p:nvPicPr>
          <p:cNvPr id="18436" name="Picture 4" descr="Image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lum bright="-22000" contrast="54000"/>
          </a:blip>
          <a:srcRect/>
          <a:stretch>
            <a:fillRect/>
          </a:stretch>
        </p:blipFill>
        <p:spPr>
          <a:xfrm>
            <a:off x="5616575" y="1143000"/>
            <a:ext cx="3527425" cy="4800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Joule burn con’t.</a:t>
            </a:r>
            <a:br>
              <a:rPr lang="en-US" smtClean="0"/>
            </a:br>
            <a:endParaRPr lang="en-US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Features of a Joule burn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lvl="1" eaLnBrk="1" hangingPunct="1"/>
            <a:r>
              <a:rPr lang="en-US" sz="3200" dirty="0" smtClean="0"/>
              <a:t>Round or oval shallow crater or shape of conductor</a:t>
            </a:r>
          </a:p>
          <a:p>
            <a:pPr lvl="1" eaLnBrk="1" hangingPunct="1"/>
            <a:r>
              <a:rPr lang="en-US" sz="3200" dirty="0" smtClean="0"/>
              <a:t>Margins are raised</a:t>
            </a:r>
          </a:p>
          <a:p>
            <a:pPr lvl="1" eaLnBrk="1" hangingPunct="1"/>
            <a:r>
              <a:rPr lang="en-US" sz="3200" dirty="0" smtClean="0"/>
              <a:t>Floor of the crater- pale</a:t>
            </a:r>
          </a:p>
          <a:p>
            <a:pPr eaLnBrk="1" hangingPunct="1">
              <a:buFont typeface="Wingdings" pitchFamily="2" charset="2"/>
              <a:buNone/>
            </a:pPr>
            <a:endParaRPr lang="en-US" sz="3600" dirty="0" smtClean="0"/>
          </a:p>
        </p:txBody>
      </p:sp>
      <p:pic>
        <p:nvPicPr>
          <p:cNvPr id="8194" name="Picture 2" descr="http://img.medscapestatic.com/pi/meds/ckb/35/40235t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505200"/>
            <a:ext cx="26479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Joule burn con’t.</a:t>
            </a:r>
            <a:br>
              <a:rPr lang="en-US" smtClean="0"/>
            </a:br>
            <a:endParaRPr lang="en-US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3600" smtClean="0"/>
              <a:t>Features of a Joule burn con’t.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sz="3600" smtClean="0"/>
          </a:p>
          <a:p>
            <a:pPr lvl="1" eaLnBrk="1" hangingPunct="1">
              <a:spcBef>
                <a:spcPct val="0"/>
              </a:spcBef>
            </a:pPr>
            <a:r>
              <a:rPr lang="en-US" sz="3200" smtClean="0"/>
              <a:t>puckering of the surrounded  skin</a:t>
            </a:r>
          </a:p>
          <a:p>
            <a:pPr lvl="1" eaLnBrk="1" hangingPunct="1"/>
            <a:r>
              <a:rPr lang="en-US" sz="3200" smtClean="0"/>
              <a:t>Fluid filled blister</a:t>
            </a:r>
          </a:p>
          <a:p>
            <a:pPr lvl="1" eaLnBrk="1" hangingPunct="1"/>
            <a:r>
              <a:rPr lang="en-US" sz="3200" smtClean="0"/>
              <a:t>Small pin point burns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600" smtClean="0"/>
              <a:t>			</a:t>
            </a:r>
          </a:p>
          <a:p>
            <a:pPr eaLnBrk="1" hangingPunct="1"/>
            <a:endParaRPr lang="en-US" smtClean="0"/>
          </a:p>
        </p:txBody>
      </p:sp>
      <p:pic>
        <p:nvPicPr>
          <p:cNvPr id="20484" name="Picture 4" descr="Imag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4572000"/>
            <a:ext cx="3048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1508" name="Picture 4" descr="Picture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2. Flash burns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600" dirty="0" smtClean="0"/>
              <a:t>Produced in high voltage</a:t>
            </a:r>
          </a:p>
          <a:p>
            <a:pPr eaLnBrk="1" hangingPunct="1"/>
            <a:r>
              <a:rPr lang="en-US" sz="3600" dirty="0" smtClean="0"/>
              <a:t>multiple burns close to each other 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   resemble crocodile skin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22532" name="Picture 5" descr="10074699-arc-flash-injuries-occur-2-000-times-year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4648200"/>
            <a:ext cx="3429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3. High voltage burns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Features </a:t>
            </a:r>
            <a:r>
              <a:rPr lang="en-US" sz="3600" dirty="0" smtClean="0"/>
              <a:t>of high voltage electrocution</a:t>
            </a:r>
          </a:p>
          <a:p>
            <a:pPr lvl="1" eaLnBrk="1" hangingPunct="1"/>
            <a:r>
              <a:rPr lang="en-US" sz="3200" dirty="0" smtClean="0"/>
              <a:t>clothing can ignite</a:t>
            </a:r>
          </a:p>
          <a:p>
            <a:pPr lvl="1" eaLnBrk="1" hangingPunct="1"/>
            <a:r>
              <a:rPr lang="en-US" sz="3200" dirty="0"/>
              <a:t>e</a:t>
            </a:r>
            <a:r>
              <a:rPr lang="en-US" sz="3200" dirty="0" smtClean="0"/>
              <a:t>xtensive </a:t>
            </a:r>
            <a:r>
              <a:rPr lang="en-US" sz="3200" dirty="0" smtClean="0"/>
              <a:t>burns </a:t>
            </a:r>
          </a:p>
          <a:p>
            <a:pPr lvl="1" eaLnBrk="1" hangingPunct="1"/>
            <a:r>
              <a:rPr lang="en-US" sz="3200" dirty="0"/>
              <a:t>c</a:t>
            </a:r>
            <a:r>
              <a:rPr lang="en-US" sz="3200" dirty="0" smtClean="0"/>
              <a:t>harring </a:t>
            </a:r>
            <a:r>
              <a:rPr lang="en-US" sz="3200" dirty="0" smtClean="0"/>
              <a:t>of the body</a:t>
            </a:r>
          </a:p>
          <a:p>
            <a:pPr lvl="1" eaLnBrk="1" hangingPunct="1"/>
            <a:r>
              <a:rPr lang="en-US" sz="3200" dirty="0" smtClean="0"/>
              <a:t>thrown away causing injuries</a:t>
            </a:r>
          </a:p>
          <a:p>
            <a:pPr lvl="1" eaLnBrk="1" hangingPunct="1"/>
            <a:endParaRPr lang="en-US" sz="3200" dirty="0" smtClean="0"/>
          </a:p>
          <a:p>
            <a:pPr marL="457200" lvl="1" indent="0" eaLnBrk="1" hangingPunct="1">
              <a:buNone/>
            </a:pPr>
            <a:endParaRPr lang="en-US" sz="3200" dirty="0" smtClean="0"/>
          </a:p>
          <a:p>
            <a:pPr marL="457200" lvl="1" indent="0" eaLnBrk="1" hangingPunct="1">
              <a:buNone/>
            </a:pPr>
            <a:endParaRPr lang="en-US" sz="3600" dirty="0" smtClean="0"/>
          </a:p>
        </p:txBody>
      </p:sp>
      <p:pic>
        <p:nvPicPr>
          <p:cNvPr id="9220" name="Picture 4" descr="https://encrypted-tbn1.gstatic.com/images?q=tbn:ANd9GcSLUnBCOF_V-ER1XvBV9ivJDMz8mr3diINAFUX1EspkfLSk9MOzs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724401"/>
            <a:ext cx="34956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injuries due to electrocution</a:t>
            </a:r>
          </a:p>
          <a:p>
            <a:r>
              <a:rPr lang="en-US" dirty="0" smtClean="0"/>
              <a:t>Identify circumstances of death</a:t>
            </a:r>
          </a:p>
          <a:p>
            <a:r>
              <a:rPr lang="en-US" dirty="0" smtClean="0"/>
              <a:t>Describe post mortem features of electrocution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59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4. Exit marks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Usually </a:t>
            </a:r>
            <a:r>
              <a:rPr lang="en-US" sz="3600" dirty="0" smtClean="0"/>
              <a:t>on the soles of the feet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	often seen as linear splits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24580" name="Picture 4" descr="Electex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0" y="3657600"/>
            <a:ext cx="4953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5. Arc eye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400" dirty="0" smtClean="0"/>
              <a:t>There  </a:t>
            </a:r>
            <a:r>
              <a:rPr lang="en-US" sz="4400" dirty="0" smtClean="0"/>
              <a:t>is singeing of the eye </a:t>
            </a:r>
            <a:r>
              <a:rPr lang="en-US" sz="4400" dirty="0" smtClean="0"/>
              <a:t>lashes, red eye </a:t>
            </a:r>
            <a:r>
              <a:rPr lang="en-US" sz="4400" dirty="0" smtClean="0"/>
              <a:t>&amp; </a:t>
            </a:r>
            <a:r>
              <a:rPr lang="en-US" sz="4400" dirty="0" smtClean="0"/>
              <a:t>burns </a:t>
            </a:r>
            <a:r>
              <a:rPr lang="en-US" sz="4400" dirty="0" smtClean="0"/>
              <a:t>on</a:t>
            </a:r>
          </a:p>
          <a:p>
            <a:pPr eaLnBrk="1" hangingPunct="1">
              <a:buFontTx/>
              <a:buNone/>
            </a:pPr>
            <a:r>
              <a:rPr lang="en-US" sz="4400" dirty="0" smtClean="0"/>
              <a:t>  the face.</a:t>
            </a:r>
          </a:p>
          <a:p>
            <a:pPr eaLnBrk="1" hangingPunct="1"/>
            <a:endParaRPr lang="en-US" dirty="0" smtClean="0"/>
          </a:p>
        </p:txBody>
      </p:sp>
      <p:pic>
        <p:nvPicPr>
          <p:cNvPr id="10244" name="Picture 4" descr="https://encrypted-tbn1.gstatic.com/images?q=tbn:ANd9GcRHhcLz5oqmBDblx6_iG27hA-RmadROGBdP6hmh3icOGI4OVqRD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429000"/>
            <a:ext cx="35242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6. Metallization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dirty="0" smtClean="0"/>
              <a:t>	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The face of the victim becomes darkened due to the metallization of the metal particles which are driven into the skin.</a:t>
            </a:r>
          </a:p>
          <a:p>
            <a:pPr eaLnBrk="1" hangingPunct="1"/>
            <a:endParaRPr lang="en-US" sz="3600" dirty="0" smtClean="0"/>
          </a:p>
        </p:txBody>
      </p:sp>
      <p:pic>
        <p:nvPicPr>
          <p:cNvPr id="4" name="Picture 2" descr="https://shawglobalnews.files.wordpress.com/2016/01/ty-5-2.jpg?quality=70&amp;strip=all&amp;w=720&amp;h=513&amp;crop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50" y="4267200"/>
            <a:ext cx="35242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Medico-legal examination of death due to electrocution 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History</a:t>
            </a:r>
          </a:p>
          <a:p>
            <a:pPr eaLnBrk="1" hangingPunct="1"/>
            <a:r>
              <a:rPr lang="en-US" dirty="0" smtClean="0"/>
              <a:t>Visit to the scene </a:t>
            </a:r>
          </a:p>
          <a:p>
            <a:pPr eaLnBrk="1" hangingPunct="1"/>
            <a:r>
              <a:rPr lang="en-US" dirty="0" smtClean="0"/>
              <a:t>Identification </a:t>
            </a:r>
          </a:p>
          <a:p>
            <a:pPr eaLnBrk="1" hangingPunct="1"/>
            <a:r>
              <a:rPr lang="en-US" dirty="0" smtClean="0"/>
              <a:t>Examination of clothes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 smtClean="0"/>
              <a:t>Post mortem appearances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4000" dirty="0" smtClean="0"/>
              <a:t>External    </a:t>
            </a:r>
            <a:endParaRPr lang="en-US" sz="4000" dirty="0" smtClean="0"/>
          </a:p>
          <a:p>
            <a:pPr lvl="1" eaLnBrk="1" hangingPunct="1"/>
            <a:r>
              <a:rPr lang="en-US" sz="3600" dirty="0" smtClean="0"/>
              <a:t>Entry &amp; exit burns  </a:t>
            </a:r>
          </a:p>
          <a:p>
            <a:pPr lvl="1" eaLnBrk="1" hangingPunct="1"/>
            <a:r>
              <a:rPr lang="en-US" sz="3600" dirty="0" smtClean="0"/>
              <a:t>crocodile skin burns   </a:t>
            </a:r>
          </a:p>
          <a:p>
            <a:pPr lvl="1" eaLnBrk="1" hangingPunct="1"/>
            <a:r>
              <a:rPr lang="en-US" sz="3600" dirty="0" smtClean="0"/>
              <a:t>extensive burns with charring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pic>
        <p:nvPicPr>
          <p:cNvPr id="6148" name="Picture 4" descr="https://encrypted-tbn3.gstatic.com/images?q=tbn:ANd9GcTSJ_xjcZj3GQTri7pBhhnMx5xbB5B6gUiYGy56bPP1iRS3zdjQP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419600"/>
            <a:ext cx="3581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Post mortem appearances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4000" smtClean="0"/>
          </a:p>
          <a:p>
            <a:pPr eaLnBrk="1" hangingPunct="1">
              <a:buFontTx/>
              <a:buNone/>
            </a:pPr>
            <a:r>
              <a:rPr lang="en-US" sz="4000" smtClean="0"/>
              <a:t>External</a:t>
            </a:r>
          </a:p>
          <a:p>
            <a:pPr eaLnBrk="1" hangingPunct="1"/>
            <a:r>
              <a:rPr lang="en-US" sz="4000" smtClean="0"/>
              <a:t>Arc eye  metallic hue over the face</a:t>
            </a:r>
          </a:p>
          <a:p>
            <a:pPr eaLnBrk="1" hangingPunct="1"/>
            <a:r>
              <a:rPr lang="en-US" sz="4000" smtClean="0"/>
              <a:t>Injuries due to falls		   </a:t>
            </a:r>
          </a:p>
          <a:p>
            <a:pPr eaLnBrk="1" hangingPunct="1"/>
            <a:r>
              <a:rPr lang="en-US" sz="4000" smtClean="0"/>
              <a:t>External sings of asphyxia</a:t>
            </a:r>
          </a:p>
          <a:p>
            <a:pPr eaLnBrk="1" hangingPunct="1"/>
            <a:endParaRPr lang="en-US" sz="4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smtClean="0"/>
              <a:t>Post mortem appearances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r>
              <a:rPr lang="en-US" sz="3600" smtClean="0"/>
              <a:t>Internal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smtClean="0"/>
              <a:t>Non specific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smtClean="0"/>
              <a:t>Sings of asphyxia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600" smtClean="0"/>
              <a:t>Negative autopsy</a:t>
            </a:r>
          </a:p>
          <a:p>
            <a:pPr lvl="1" eaLnBrk="1" hangingPunct="1">
              <a:lnSpc>
                <a:spcPct val="90000"/>
              </a:lnSpc>
            </a:pPr>
            <a:endParaRPr lang="en-US" sz="3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 smtClean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3600" smtClean="0"/>
          </a:p>
          <a:p>
            <a:pPr eaLnBrk="1" hangingPunct="1">
              <a:lnSpc>
                <a:spcPct val="90000"/>
              </a:lnSpc>
            </a:pPr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5400" dirty="0"/>
              <a:t>I</a:t>
            </a:r>
            <a:r>
              <a:rPr lang="en-US" sz="5400" dirty="0" smtClean="0"/>
              <a:t>nvestigation</a:t>
            </a:r>
            <a:endParaRPr lang="en-US" sz="5400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z="3600" smtClean="0"/>
          </a:p>
          <a:p>
            <a:pPr eaLnBrk="1" hangingPunct="1"/>
            <a:r>
              <a:rPr lang="en-US" sz="3600" smtClean="0"/>
              <a:t>Histological appearance</a:t>
            </a:r>
          </a:p>
          <a:p>
            <a:pPr eaLnBrk="1" hangingPunct="1"/>
            <a:r>
              <a:rPr lang="en-US" sz="3600" smtClean="0"/>
              <a:t>cells of the epidermis elongated &amp; arranged in parallel rows at right angle to the dermis.</a:t>
            </a:r>
          </a:p>
          <a:p>
            <a:pPr eaLnBrk="1" hangingPunct="1"/>
            <a:r>
              <a:rPr lang="en-US" sz="3600" smtClean="0"/>
              <a:t>vacuole  formation</a:t>
            </a:r>
          </a:p>
          <a:p>
            <a:pPr eaLnBrk="1" hangingPunct="1"/>
            <a:r>
              <a:rPr lang="en-US" sz="3600" smtClean="0"/>
              <a:t>small haemorrhages</a:t>
            </a:r>
          </a:p>
          <a:p>
            <a:pPr eaLnBrk="1" hangingPunct="1"/>
            <a:endParaRPr lang="en-US" sz="3600" smtClean="0"/>
          </a:p>
          <a:p>
            <a:pPr lvl="1" eaLnBrk="1" hangingPunct="1">
              <a:buFontTx/>
              <a:buNone/>
            </a:pPr>
            <a:endParaRPr lang="en-US" sz="3200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Death due to electrocution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zh-CN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 smtClean="0">
                <a:ea typeface="SimSun" pitchFamily="2" charset="-122"/>
              </a:rPr>
              <a:t>Electricity </a:t>
            </a:r>
            <a:r>
              <a:rPr lang="en-GB" altLang="zh-CN" sz="3600" dirty="0" smtClean="0">
                <a:ea typeface="SimSun" pitchFamily="2" charset="-122"/>
              </a:rPr>
              <a:t>must travel through a vital </a:t>
            </a:r>
            <a:r>
              <a:rPr lang="en-GB" altLang="zh-CN" sz="3600" dirty="0" smtClean="0">
                <a:ea typeface="SimSun" pitchFamily="2" charset="-122"/>
              </a:rPr>
              <a:t>organ</a:t>
            </a:r>
            <a:r>
              <a:rPr lang="en-GB" altLang="zh-CN" sz="3600" dirty="0">
                <a:ea typeface="SimSun" pitchFamily="2" charset="-122"/>
              </a:rPr>
              <a:t> </a:t>
            </a:r>
            <a:r>
              <a:rPr lang="en-GB" altLang="zh-CN" sz="3600" dirty="0" smtClean="0">
                <a:ea typeface="SimSun" pitchFamily="2" charset="-122"/>
              </a:rPr>
              <a:t>to cause death.</a:t>
            </a:r>
            <a:endParaRPr lang="en-GB" altLang="zh-CN" sz="3600" dirty="0" smtClean="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>
                <a:ea typeface="SimSun" pitchFamily="2" charset="-122"/>
              </a:rPr>
              <a:t>C</a:t>
            </a:r>
            <a:r>
              <a:rPr lang="en-GB" altLang="zh-CN" sz="3600" dirty="0" smtClean="0">
                <a:ea typeface="SimSun" pitchFamily="2" charset="-122"/>
              </a:rPr>
              <a:t>urrent </a:t>
            </a:r>
            <a:r>
              <a:rPr lang="en-GB" altLang="zh-CN" sz="3600" dirty="0" smtClean="0">
                <a:ea typeface="SimSun" pitchFamily="2" charset="-122"/>
              </a:rPr>
              <a:t>enters at one point and then leaves the body at an exit point.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>
                <a:ea typeface="SimSun" pitchFamily="2" charset="-122"/>
              </a:rPr>
              <a:t>P</a:t>
            </a:r>
            <a:r>
              <a:rPr lang="en-GB" altLang="zh-CN" sz="3600" dirty="0" smtClean="0">
                <a:ea typeface="SimSun" pitchFamily="2" charset="-122"/>
              </a:rPr>
              <a:t>athway </a:t>
            </a:r>
            <a:r>
              <a:rPr lang="en-GB" altLang="zh-CN" sz="3600" dirty="0" smtClean="0">
                <a:ea typeface="SimSun" pitchFamily="2" charset="-122"/>
              </a:rPr>
              <a:t>depends relative resistance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zh-CN" sz="3600" dirty="0">
                <a:ea typeface="SimSun" pitchFamily="2" charset="-122"/>
              </a:rPr>
              <a:t>T</a:t>
            </a:r>
            <a:r>
              <a:rPr lang="en-GB" altLang="zh-CN" sz="3600" dirty="0" smtClean="0">
                <a:ea typeface="SimSun" pitchFamily="2" charset="-122"/>
              </a:rPr>
              <a:t>ake </a:t>
            </a:r>
            <a:r>
              <a:rPr lang="en-GB" altLang="zh-CN" sz="3600" dirty="0" smtClean="0">
                <a:ea typeface="SimSun" pitchFamily="2" charset="-122"/>
              </a:rPr>
              <a:t>the shortest route between entry and best exit. 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zh-CN" dirty="0" smtClean="0">
                <a:ea typeface="SimSun" pitchFamily="2" charset="-122"/>
              </a:rPr>
              <a:t>The death is caused by </a:t>
            </a:r>
            <a:r>
              <a:rPr lang="en-GB" altLang="zh-CN" dirty="0" smtClean="0">
                <a:ea typeface="SimSun" pitchFamily="2" charset="-122"/>
              </a:rPr>
              <a:t>3</a:t>
            </a:r>
            <a:br>
              <a:rPr lang="en-GB" altLang="zh-CN" dirty="0" smtClean="0">
                <a:ea typeface="SimSun" pitchFamily="2" charset="-122"/>
              </a:rPr>
            </a:br>
            <a:r>
              <a:rPr lang="en-GB" altLang="zh-CN" dirty="0" smtClean="0">
                <a:ea typeface="SimSun" pitchFamily="2" charset="-122"/>
              </a:rPr>
              <a:t> </a:t>
            </a:r>
            <a:r>
              <a:rPr lang="en-GB" altLang="zh-CN" dirty="0" smtClean="0">
                <a:ea typeface="SimSun" pitchFamily="2" charset="-122"/>
              </a:rPr>
              <a:t>major ways</a:t>
            </a:r>
            <a:endParaRPr lang="en-US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GB" altLang="zh-CN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600" dirty="0" smtClean="0">
                <a:ea typeface="SimSun" pitchFamily="2" charset="-122"/>
              </a:rPr>
              <a:t>Passage of current across heart -</a:t>
            </a:r>
          </a:p>
          <a:p>
            <a:pPr eaLnBrk="1" hangingPunct="1"/>
            <a:r>
              <a:rPr lang="en-GB" altLang="zh-CN" sz="3600" dirty="0" smtClean="0">
                <a:ea typeface="SimSun" pitchFamily="2" charset="-122"/>
              </a:rPr>
              <a:t>Passage of current across the chest and </a:t>
            </a:r>
            <a:r>
              <a:rPr lang="en-GB" altLang="zh-CN" sz="3600" dirty="0" smtClean="0">
                <a:ea typeface="SimSun" pitchFamily="2" charset="-122"/>
              </a:rPr>
              <a:t>abdomen  </a:t>
            </a:r>
            <a:endParaRPr lang="en-GB" altLang="zh-CN" sz="3600" dirty="0" smtClean="0">
              <a:ea typeface="SimSun" pitchFamily="2" charset="-122"/>
            </a:endParaRPr>
          </a:p>
          <a:p>
            <a:pPr eaLnBrk="1" hangingPunct="1"/>
            <a:r>
              <a:rPr lang="en-GB" altLang="zh-CN" sz="3600" dirty="0" smtClean="0">
                <a:ea typeface="SimSun" pitchFamily="2" charset="-122"/>
              </a:rPr>
              <a:t>Passage of current across head and neck</a:t>
            </a:r>
            <a:endParaRPr lang="en-US" sz="3600" dirty="0" smtClean="0"/>
          </a:p>
        </p:txBody>
      </p:sp>
      <p:pic>
        <p:nvPicPr>
          <p:cNvPr id="7170" name="Picture 2" descr="Image result for electrical inju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52400"/>
            <a:ext cx="2000250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of electric current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	Effects on the body d/o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1)  factors related to the current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2)  factors related to the victim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Death due to electrocution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34820" name="Picture 4" descr="Image6"/>
          <p:cNvPicPr>
            <a:picLocks noChangeAspect="1" noChangeArrowheads="1"/>
          </p:cNvPicPr>
          <p:nvPr/>
        </p:nvPicPr>
        <p:blipFill>
          <a:blip r:embed="rId2" cstate="print">
            <a:lum bright="-56000" contrast="8000"/>
          </a:blip>
          <a:srcRect/>
          <a:stretch>
            <a:fillRect/>
          </a:stretch>
        </p:blipFill>
        <p:spPr bwMode="auto">
          <a:xfrm>
            <a:off x="2057400" y="1828800"/>
            <a:ext cx="48926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Causes of death</a:t>
            </a:r>
            <a:br>
              <a:rPr lang="en-US" smtClean="0"/>
            </a:br>
            <a:endParaRPr lang="en-US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Ventricular fibrillation </a:t>
            </a:r>
          </a:p>
          <a:p>
            <a:pPr eaLnBrk="1" hangingPunct="1"/>
            <a:r>
              <a:rPr lang="en-US" sz="3600" smtClean="0"/>
              <a:t>Respiratory failure </a:t>
            </a:r>
          </a:p>
          <a:p>
            <a:pPr eaLnBrk="1" hangingPunct="1"/>
            <a:r>
              <a:rPr lang="en-US" sz="3600" smtClean="0"/>
              <a:t>Mechanical asphyxia </a:t>
            </a:r>
          </a:p>
          <a:p>
            <a:pPr eaLnBrk="1" hangingPunct="1"/>
            <a:r>
              <a:rPr lang="en-US" sz="3600" smtClean="0"/>
              <a:t>Current passes through the head, 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  paralysis of the conducting  pathway</a:t>
            </a:r>
          </a:p>
          <a:p>
            <a:pPr eaLnBrk="1" hangingPunct="1"/>
            <a:endParaRPr lang="en-US" sz="3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Causes of death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Burns -  high voltage burns</a:t>
            </a:r>
          </a:p>
          <a:p>
            <a:pPr eaLnBrk="1" hangingPunct="1"/>
            <a:r>
              <a:rPr lang="en-US" sz="4000" smtClean="0"/>
              <a:t>Injuries  - fallen from height</a:t>
            </a:r>
          </a:p>
          <a:p>
            <a:pPr eaLnBrk="1" hangingPunct="1"/>
            <a:r>
              <a:rPr lang="en-US" sz="4000" smtClean="0"/>
              <a:t>Delayed death due to burns &amp;</a:t>
            </a:r>
          </a:p>
          <a:p>
            <a:pPr eaLnBrk="1" hangingPunct="1">
              <a:buFontTx/>
              <a:buNone/>
            </a:pPr>
            <a:r>
              <a:rPr lang="en-US" sz="4000" smtClean="0"/>
              <a:t>       septicemia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7200" smtClean="0"/>
              <a:t>Lightening</a:t>
            </a:r>
          </a:p>
        </p:txBody>
      </p:sp>
      <p:sp>
        <p:nvSpPr>
          <p:cNvPr id="37891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injuries due to lightning</a:t>
            </a:r>
          </a:p>
          <a:p>
            <a:r>
              <a:rPr lang="en-US" dirty="0" smtClean="0"/>
              <a:t>Describe post mortem features of lighting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9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Lightning stroke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3600" smtClean="0"/>
              <a:t>	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Lightning stroke occurs from cloud to the earth through the nearest &amp; 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	tallest object </a:t>
            </a:r>
          </a:p>
          <a:p>
            <a:pPr eaLnBrk="1" hangingPunct="1">
              <a:buFontTx/>
              <a:buNone/>
            </a:pPr>
            <a:r>
              <a:rPr lang="en-US" sz="3600" smtClean="0"/>
              <a:t> </a:t>
            </a:r>
          </a:p>
        </p:txBody>
      </p:sp>
      <p:pic>
        <p:nvPicPr>
          <p:cNvPr id="38916" name="Picture 7" descr="lightn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4495800"/>
            <a:ext cx="4038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Components liberated in lightning stroke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itchFamily="2" charset="2"/>
              <a:buAutoNum type="arabicParenR"/>
            </a:pPr>
            <a:endParaRPr lang="en-US" sz="3600" smtClean="0"/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sz="3600" smtClean="0"/>
              <a:t>A massive current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sz="3600" smtClean="0"/>
              <a:t>Flash – fire effect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r>
              <a:rPr lang="en-US" sz="3600" smtClean="0"/>
              <a:t>Blast effect</a:t>
            </a:r>
          </a:p>
          <a:p>
            <a:pPr marL="609600" indent="-609600" eaLnBrk="1" hangingPunct="1">
              <a:buFont typeface="Wingdings" pitchFamily="2" charset="2"/>
              <a:buAutoNum type="arabicParenR"/>
            </a:pPr>
            <a:endParaRPr lang="en-US" sz="3600" smtClean="0"/>
          </a:p>
          <a:p>
            <a:pPr marL="609600" indent="-609600" eaLnBrk="1" hangingPunct="1"/>
            <a:endParaRPr lang="en-US" smtClean="0"/>
          </a:p>
        </p:txBody>
      </p:sp>
      <p:pic>
        <p:nvPicPr>
          <p:cNvPr id="39940" name="Picture 5" descr="lightning_man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962400"/>
            <a:ext cx="1905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Circumstances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Sheltering under the tree </a:t>
            </a:r>
          </a:p>
          <a:p>
            <a:pPr eaLnBrk="1" hangingPunct="1"/>
            <a:r>
              <a:rPr lang="en-US" sz="4000" smtClean="0"/>
              <a:t>Walking in the open space under umbrellas</a:t>
            </a:r>
          </a:p>
          <a:p>
            <a:pPr eaLnBrk="1" hangingPunct="1"/>
            <a:r>
              <a:rPr lang="en-US" sz="4000" smtClean="0"/>
              <a:t>Inside a house using telephones, electrical appliances</a:t>
            </a:r>
          </a:p>
          <a:p>
            <a:pPr eaLnBrk="1" hangingPunct="1"/>
            <a:endParaRPr lang="en-US" sz="4000" smtClean="0"/>
          </a:p>
          <a:p>
            <a:pPr eaLnBrk="1" hangingPunct="1">
              <a:buFont typeface="Wingdings" pitchFamily="2" charset="2"/>
              <a:buNone/>
            </a:pPr>
            <a:endParaRPr lang="en-US" sz="4000" smtClean="0"/>
          </a:p>
          <a:p>
            <a:pPr eaLnBrk="1" hangingPunct="1">
              <a:buFont typeface="Wingdings" pitchFamily="2" charset="2"/>
              <a:buNone/>
            </a:pPr>
            <a:endParaRPr lang="en-US" sz="4000" smtClean="0"/>
          </a:p>
        </p:txBody>
      </p:sp>
      <p:pic>
        <p:nvPicPr>
          <p:cNvPr id="40964" name="Picture 5" descr="HomelessWalkby121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029200"/>
            <a:ext cx="2743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of lightning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High voltage current causes an immediate cardiopulmonary arrest</a:t>
            </a:r>
          </a:p>
        </p:txBody>
      </p:sp>
      <p:pic>
        <p:nvPicPr>
          <p:cNvPr id="41988" name="Picture 4" descr="LightningStrikes-2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4038600"/>
            <a:ext cx="2819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Burns due to lightening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Heated </a:t>
            </a:r>
            <a:r>
              <a:rPr lang="en-US" dirty="0" smtClean="0"/>
              <a:t>metallic </a:t>
            </a:r>
            <a:r>
              <a:rPr lang="en-US" dirty="0" smtClean="0"/>
              <a:t>object worn by the person</a:t>
            </a:r>
          </a:p>
          <a:p>
            <a:pPr eaLnBrk="1" hangingPunct="1"/>
            <a:r>
              <a:rPr lang="en-US" dirty="0" smtClean="0"/>
              <a:t>Superficial linear fern like skin burns over the moist skin creases- Filigree burns</a:t>
            </a:r>
          </a:p>
        </p:txBody>
      </p:sp>
      <p:pic>
        <p:nvPicPr>
          <p:cNvPr id="1028" name="Picture 4" descr="https://encrypted-tbn2.gstatic.com/images?q=tbn:ANd9GcRKeBVUCThXDopf-Cn3brNEzJj2nMi8L7jc7bh0tSMN55Ys6H1p6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63181"/>
            <a:ext cx="2549549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Factors related to the current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24800" cy="4449763"/>
          </a:xfrm>
        </p:spPr>
        <p:txBody>
          <a:bodyPr/>
          <a:lstStyle/>
          <a:p>
            <a:pPr eaLnBrk="1" hangingPunct="1"/>
            <a:r>
              <a:rPr lang="en-US" sz="3600" smtClean="0"/>
              <a:t>voltage</a:t>
            </a:r>
          </a:p>
          <a:p>
            <a:pPr eaLnBrk="1" hangingPunct="1"/>
            <a:r>
              <a:rPr lang="en-US" sz="3600" smtClean="0"/>
              <a:t>amperage</a:t>
            </a:r>
          </a:p>
          <a:p>
            <a:pPr eaLnBrk="1" hangingPunct="1"/>
            <a:r>
              <a:rPr lang="en-US" sz="3600" smtClean="0"/>
              <a:t>duration of contact</a:t>
            </a:r>
          </a:p>
          <a:p>
            <a:pPr eaLnBrk="1" hangingPunct="1"/>
            <a:r>
              <a:rPr lang="en-US" sz="3600" smtClean="0"/>
              <a:t>type of current – AC or DC</a:t>
            </a:r>
          </a:p>
          <a:p>
            <a:pPr eaLnBrk="1" hangingPunct="1"/>
            <a:endParaRPr lang="en-US" sz="3600" smtClean="0"/>
          </a:p>
          <a:p>
            <a:pPr eaLnBrk="1" hangingPunct="1"/>
            <a:endParaRPr lang="en-US" smtClean="0"/>
          </a:p>
        </p:txBody>
      </p:sp>
      <p:pic>
        <p:nvPicPr>
          <p:cNvPr id="4100" name="Picture 7" descr="insulation-at-40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4648200"/>
            <a:ext cx="2971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Burns due to lightning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Arborescent burns</a:t>
            </a:r>
          </a:p>
          <a:p>
            <a:pPr eaLnBrk="1" hangingPunct="1"/>
            <a:r>
              <a:rPr lang="en-US" smtClean="0"/>
              <a:t>Superficial burns alone blood vessels due to local erythema called ferning. </a:t>
            </a:r>
          </a:p>
        </p:txBody>
      </p:sp>
      <p:pic>
        <p:nvPicPr>
          <p:cNvPr id="44036" name="Picture 4" descr="Image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3874904"/>
            <a:ext cx="2620963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 descr="http://www.thelancet.com/cms/attachment/2001931750/2006682295/gr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141" y="3874904"/>
            <a:ext cx="3524250" cy="256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Burns due to lightning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Ignite cloths</a:t>
            </a:r>
          </a:p>
          <a:p>
            <a:pPr eaLnBrk="1" hangingPunct="1"/>
            <a:r>
              <a:rPr lang="en-US" smtClean="0"/>
              <a:t>Charring of the body</a:t>
            </a:r>
          </a:p>
        </p:txBody>
      </p:sp>
      <p:pic>
        <p:nvPicPr>
          <p:cNvPr id="3074" name="Picture 2" descr="https://encrypted-tbn3.gstatic.com/images?q=tbn:ANd9GcTOCeiztcFwmjyCTmq-cKaWmw3P_CZTNZ3kUFfgSmwlNy-OY1i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733800"/>
            <a:ext cx="3476625" cy="239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Effects of blast wave in lightning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Tearing of clothing and foot wear</a:t>
            </a:r>
          </a:p>
          <a:p>
            <a:pPr eaLnBrk="1" hangingPunct="1"/>
            <a:r>
              <a:rPr lang="en-US" smtClean="0"/>
              <a:t>Thrown away injuries,  fractures, internal injuries </a:t>
            </a:r>
          </a:p>
          <a:p>
            <a:pPr eaLnBrk="1" hangingPunct="1"/>
            <a:r>
              <a:rPr lang="en-US" smtClean="0"/>
              <a:t>Damage to lungs, intestine, eardrum due to compression and decompression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Diagnosis of death from lightning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History </a:t>
            </a:r>
          </a:p>
          <a:p>
            <a:pPr lvl="1" eaLnBrk="1" hangingPunct="1"/>
            <a:r>
              <a:rPr lang="en-US" smtClean="0"/>
              <a:t>History of thunder storm</a:t>
            </a:r>
          </a:p>
          <a:p>
            <a:pPr eaLnBrk="1" hangingPunct="1"/>
            <a:r>
              <a:rPr lang="en-US" smtClean="0"/>
              <a:t>Evidence of  lightning</a:t>
            </a:r>
          </a:p>
          <a:p>
            <a:pPr lvl="1" eaLnBrk="1" hangingPunct="1"/>
            <a:r>
              <a:rPr lang="en-US" smtClean="0"/>
              <a:t>Dead animals, damage trees and houses</a:t>
            </a:r>
          </a:p>
          <a:p>
            <a:pPr eaLnBrk="1" hangingPunct="1"/>
            <a:endParaRPr lang="en-US" smtClean="0"/>
          </a:p>
        </p:txBody>
      </p:sp>
      <p:pic>
        <p:nvPicPr>
          <p:cNvPr id="47108" name="Picture 5" descr="Cows_Fenc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4267200"/>
            <a:ext cx="2895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 descr="TTT0807_4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4191000"/>
            <a:ext cx="2057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Diagnosis of death from lightning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Melted or magnetized metallic objects</a:t>
            </a:r>
          </a:p>
          <a:p>
            <a:pPr eaLnBrk="1" hangingPunct="1"/>
            <a:r>
              <a:rPr lang="en-US" dirty="0" smtClean="0"/>
              <a:t>Clothes burnt or torn</a:t>
            </a:r>
          </a:p>
          <a:p>
            <a:pPr eaLnBrk="1" hangingPunct="1"/>
            <a:r>
              <a:rPr lang="en-US" dirty="0" smtClean="0"/>
              <a:t>Extensive injuries</a:t>
            </a:r>
          </a:p>
          <a:p>
            <a:pPr eaLnBrk="1" hangingPunct="1"/>
            <a:r>
              <a:rPr lang="en-US" dirty="0" smtClean="0"/>
              <a:t>Typical Burns</a:t>
            </a:r>
          </a:p>
        </p:txBody>
      </p:sp>
      <p:pic>
        <p:nvPicPr>
          <p:cNvPr id="8" name="Picture 2" descr="https://encrypted-tbn3.gstatic.com/images?q=tbn:ANd9GcQh2ZoX3JQC9jHTKB0aMUZL-Ff1Z27t7oepI9CwM44xqImzJLUv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81400"/>
            <a:ext cx="25114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Postmortem findings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Internal</a:t>
            </a:r>
          </a:p>
          <a:p>
            <a:pPr lvl="1" eaLnBrk="1" hangingPunct="1"/>
            <a:r>
              <a:rPr lang="en-US" smtClean="0"/>
              <a:t>Non specific</a:t>
            </a:r>
          </a:p>
          <a:p>
            <a:pPr lvl="1" eaLnBrk="1" hangingPunct="1"/>
            <a:r>
              <a:rPr lang="en-US" smtClean="0"/>
              <a:t>Congestion of organs </a:t>
            </a:r>
          </a:p>
          <a:p>
            <a:pPr lvl="1" eaLnBrk="1" hangingPunct="1"/>
            <a:r>
              <a:rPr lang="en-US" smtClean="0"/>
              <a:t>Petechial haemorrhages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Causes of death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Ventricular fibrillation</a:t>
            </a:r>
          </a:p>
          <a:p>
            <a:pPr eaLnBrk="1" hangingPunct="1"/>
            <a:r>
              <a:rPr lang="en-US" smtClean="0"/>
              <a:t>Burns</a:t>
            </a:r>
          </a:p>
          <a:p>
            <a:pPr eaLnBrk="1" hangingPunct="1"/>
            <a:r>
              <a:rPr lang="en-US" smtClean="0"/>
              <a:t>Injuries</a:t>
            </a:r>
          </a:p>
          <a:p>
            <a:pPr eaLnBrk="1" hangingPunct="1"/>
            <a:r>
              <a:rPr lang="en-US" smtClean="0"/>
              <a:t>Delayed effects of burns and injuries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Summery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Signs of electrocution</a:t>
            </a:r>
          </a:p>
          <a:p>
            <a:pPr lvl="1" eaLnBrk="1" hangingPunct="1"/>
            <a:r>
              <a:rPr lang="en-US" smtClean="0"/>
              <a:t>Joule burn</a:t>
            </a:r>
          </a:p>
          <a:p>
            <a:pPr lvl="1" eaLnBrk="1" hangingPunct="1"/>
            <a:r>
              <a:rPr lang="en-US" smtClean="0"/>
              <a:t>Arc eye</a:t>
            </a:r>
          </a:p>
          <a:p>
            <a:pPr lvl="1" eaLnBrk="1" hangingPunct="1"/>
            <a:r>
              <a:rPr lang="en-US" smtClean="0"/>
              <a:t>Exit mark</a:t>
            </a:r>
          </a:p>
          <a:p>
            <a:pPr lvl="1" eaLnBrk="1" hangingPunct="1"/>
            <a:r>
              <a:rPr lang="en-US" smtClean="0"/>
              <a:t>Metallization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>
              <a:buFontTx/>
              <a:buNone/>
            </a:pPr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Summery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Component of lightning flash</a:t>
            </a:r>
          </a:p>
          <a:p>
            <a:pPr lvl="1" eaLnBrk="1" hangingPunct="1"/>
            <a:r>
              <a:rPr lang="en-US" smtClean="0"/>
              <a:t>Current</a:t>
            </a:r>
          </a:p>
          <a:p>
            <a:pPr lvl="1" eaLnBrk="1" hangingPunct="1"/>
            <a:r>
              <a:rPr lang="en-US" smtClean="0"/>
              <a:t>Flash-fire effect</a:t>
            </a:r>
          </a:p>
          <a:p>
            <a:pPr lvl="1" eaLnBrk="1" hangingPunct="1"/>
            <a:r>
              <a:rPr lang="en-US" smtClean="0"/>
              <a:t>Blast effect</a:t>
            </a:r>
          </a:p>
          <a:p>
            <a:pPr eaLnBrk="1" hangingPunct="1"/>
            <a:r>
              <a:rPr lang="en-US" smtClean="0"/>
              <a:t>Effects of lightning</a:t>
            </a:r>
          </a:p>
          <a:p>
            <a:pPr lvl="1" eaLnBrk="1" hangingPunct="1"/>
            <a:r>
              <a:rPr lang="en-US" smtClean="0"/>
              <a:t>Burns</a:t>
            </a:r>
          </a:p>
          <a:p>
            <a:pPr lvl="1" eaLnBrk="1" hangingPunct="1"/>
            <a:r>
              <a:rPr lang="en-US" smtClean="0"/>
              <a:t>Blast injuries</a:t>
            </a:r>
          </a:p>
          <a:p>
            <a:pPr lvl="1"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mtClean="0"/>
              <a:t>Diagnosis of death due to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828800"/>
            <a:ext cx="7239000" cy="2133600"/>
          </a:xfrm>
        </p:spPr>
        <p:txBody>
          <a:bodyPr/>
          <a:lstStyle/>
          <a:p>
            <a:pPr eaLnBrk="1" hangingPunct="1"/>
            <a:r>
              <a:rPr lang="en-US" smtClean="0"/>
              <a:t>THANK YOU</a:t>
            </a:r>
          </a:p>
        </p:txBody>
      </p:sp>
      <p:pic>
        <p:nvPicPr>
          <p:cNvPr id="53251" name="Picture 4" descr="lightning(2)">
            <a:hlinkClick r:id="rId2"/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0" y="0"/>
            <a:ext cx="9144000" cy="6858000"/>
          </a:xfrm>
        </p:spPr>
      </p:pic>
      <p:sp>
        <p:nvSpPr>
          <p:cNvPr id="53252" name="WordArt 5"/>
          <p:cNvSpPr>
            <a:spLocks noChangeArrowheads="1" noChangeShapeType="1" noTextEdit="1"/>
          </p:cNvSpPr>
          <p:nvPr/>
        </p:nvSpPr>
        <p:spPr bwMode="auto">
          <a:xfrm>
            <a:off x="2971800" y="1676400"/>
            <a:ext cx="4038600" cy="2938463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5556"/>
              </a:avLst>
            </a:prstTxWarp>
          </a:bodyPr>
          <a:lstStyle/>
          <a:p>
            <a:pPr algn="ctr"/>
            <a:r>
              <a:rPr lang="en-GB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Arial Black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Voltage</a:t>
            </a:r>
            <a:br>
              <a:rPr lang="en-US" smtClean="0"/>
            </a:b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r>
              <a:rPr lang="en-US" sz="3600" smtClean="0"/>
              <a:t>Domestic voltage - 230 v</a:t>
            </a:r>
          </a:p>
          <a:p>
            <a:pPr eaLnBrk="1" hangingPunct="1"/>
            <a:r>
              <a:rPr lang="en-US" sz="3600" smtClean="0"/>
              <a:t>High tension voltage - &gt; 1000 v</a:t>
            </a:r>
          </a:p>
          <a:p>
            <a:pPr eaLnBrk="1" hangingPunct="1"/>
            <a:r>
              <a:rPr lang="en-US" sz="3600" smtClean="0"/>
              <a:t>Low voltage as 50 v</a:t>
            </a:r>
          </a:p>
          <a:p>
            <a:pPr eaLnBrk="1" hangingPunct="1"/>
            <a:endParaRPr lang="en-US" sz="3600" smtClean="0"/>
          </a:p>
        </p:txBody>
      </p:sp>
      <p:pic>
        <p:nvPicPr>
          <p:cNvPr id="5124" name="Picture 5" descr="electricaloutlet-main_Full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648200"/>
            <a:ext cx="17811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Amperage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3600" dirty="0" smtClean="0"/>
              <a:t>&lt;10 mA    	-    unpleasant sensation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10 mA 		-    lose of muscular control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15 mA		-    muscular contraction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60 mA		-    ventricular fibrillation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100 mA	-    fatal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4 amps 	-    danger decreases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pic>
        <p:nvPicPr>
          <p:cNvPr id="6148" name="Picture 5" descr="mining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5638800"/>
            <a:ext cx="16002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Duration of contact</a:t>
            </a:r>
            <a:br>
              <a:rPr lang="en-US" smtClean="0"/>
            </a:br>
            <a:endParaRPr lang="en-US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Greater the contact , more serious effects</a:t>
            </a:r>
          </a:p>
          <a:p>
            <a:pPr eaLnBrk="1" hangingPunct="1"/>
            <a:endParaRPr lang="en-US" sz="3600" smtClean="0"/>
          </a:p>
          <a:p>
            <a:pPr eaLnBrk="1" hangingPunct="1"/>
            <a:endParaRPr lang="en-US" smtClean="0"/>
          </a:p>
        </p:txBody>
      </p:sp>
      <p:pic>
        <p:nvPicPr>
          <p:cNvPr id="7172" name="Picture 5" descr="electrocu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3429000"/>
            <a:ext cx="1981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of current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AC current is more dangerous than the DC current.</a:t>
            </a:r>
          </a:p>
          <a:p>
            <a:pPr eaLnBrk="1" hangingPunct="1"/>
            <a:endParaRPr lang="en-US" sz="3600" smtClean="0"/>
          </a:p>
          <a:p>
            <a:pPr eaLnBrk="1" hangingPunct="1">
              <a:buFontTx/>
              <a:buNone/>
            </a:pPr>
            <a:endParaRPr lang="en-US" sz="3600" smtClean="0"/>
          </a:p>
          <a:p>
            <a:pPr eaLnBrk="1" hangingPunct="1">
              <a:buFontTx/>
              <a:buNone/>
            </a:pPr>
            <a:endParaRPr lang="en-US" sz="3600" smtClean="0"/>
          </a:p>
        </p:txBody>
      </p:sp>
      <p:pic>
        <p:nvPicPr>
          <p:cNvPr id="8196" name="Picture 5" descr="library-19844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3429000"/>
            <a:ext cx="1905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smtClean="0"/>
              <a:t>Factors related to the victim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467600" cy="3886200"/>
          </a:xfrm>
        </p:spPr>
        <p:txBody>
          <a:bodyPr/>
          <a:lstStyle/>
          <a:p>
            <a:pPr eaLnBrk="1" hangingPunct="1"/>
            <a:r>
              <a:rPr lang="en-US" sz="3600" smtClean="0"/>
              <a:t> </a:t>
            </a:r>
            <a:r>
              <a:rPr lang="en-US" smtClean="0"/>
              <a:t>resistance of the body</a:t>
            </a:r>
          </a:p>
          <a:p>
            <a:pPr eaLnBrk="1" hangingPunct="1"/>
            <a:r>
              <a:rPr lang="en-US" smtClean="0"/>
              <a:t> earthing</a:t>
            </a:r>
          </a:p>
          <a:p>
            <a:pPr eaLnBrk="1" hangingPunct="1"/>
            <a:r>
              <a:rPr lang="en-US" smtClean="0"/>
              <a:t> point of entry &amp; path taken by the  </a:t>
            </a:r>
          </a:p>
          <a:p>
            <a:pPr eaLnBrk="1" hangingPunct="1">
              <a:buFontTx/>
              <a:buNone/>
            </a:pPr>
            <a:r>
              <a:rPr lang="en-US" smtClean="0"/>
              <a:t>    current</a:t>
            </a:r>
          </a:p>
          <a:p>
            <a:pPr eaLnBrk="1" hangingPunct="1">
              <a:buFontTx/>
              <a:buNone/>
            </a:pPr>
            <a:endParaRPr lang="en-US" smtClean="0"/>
          </a:p>
          <a:p>
            <a:pPr eaLnBrk="1" hangingPunct="1"/>
            <a:endParaRPr lang="en-US" smtClean="0"/>
          </a:p>
        </p:txBody>
      </p:sp>
      <p:pic>
        <p:nvPicPr>
          <p:cNvPr id="9220" name="Picture 4" descr="death%2520by%2520electrocution%25204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895600" y="4754563"/>
            <a:ext cx="3048000" cy="20272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4221</TotalTime>
  <Words>733</Words>
  <Application>Microsoft Office PowerPoint</Application>
  <PresentationFormat>On-screen Show (4:3)</PresentationFormat>
  <Paragraphs>237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SimSun</vt:lpstr>
      <vt:lpstr>Arial</vt:lpstr>
      <vt:lpstr>Arial Black</vt:lpstr>
      <vt:lpstr>Wingdings</vt:lpstr>
      <vt:lpstr>Default Design</vt:lpstr>
      <vt:lpstr>PowerPoint Presentation</vt:lpstr>
      <vt:lpstr>Objectives </vt:lpstr>
      <vt:lpstr>Effects of electric current </vt:lpstr>
      <vt:lpstr>Factors related to the current</vt:lpstr>
      <vt:lpstr> Voltage </vt:lpstr>
      <vt:lpstr>Amperage</vt:lpstr>
      <vt:lpstr>Duration of contact </vt:lpstr>
      <vt:lpstr>Type of current</vt:lpstr>
      <vt:lpstr>Factors related to the victim</vt:lpstr>
      <vt:lpstr>Factors related to the victim</vt:lpstr>
      <vt:lpstr> Circumstances </vt:lpstr>
      <vt:lpstr> Circumstances cont’. </vt:lpstr>
      <vt:lpstr>Sings of electrocution</vt:lpstr>
      <vt:lpstr>1. Joule burn </vt:lpstr>
      <vt:lpstr> Joule burn con’t. </vt:lpstr>
      <vt:lpstr> Joule burn con’t. </vt:lpstr>
      <vt:lpstr>PowerPoint Presentation</vt:lpstr>
      <vt:lpstr>2. Flash burns</vt:lpstr>
      <vt:lpstr>3. High voltage burns</vt:lpstr>
      <vt:lpstr>4. Exit marks</vt:lpstr>
      <vt:lpstr>5. Arc eye</vt:lpstr>
      <vt:lpstr>6. Metallization</vt:lpstr>
      <vt:lpstr>Medico-legal examination of death due to electrocution </vt:lpstr>
      <vt:lpstr>Post mortem appearances </vt:lpstr>
      <vt:lpstr>Post mortem appearances</vt:lpstr>
      <vt:lpstr>Post mortem appearances</vt:lpstr>
      <vt:lpstr>Investigation</vt:lpstr>
      <vt:lpstr>Death due to electrocution</vt:lpstr>
      <vt:lpstr>The death is caused by 3  major ways</vt:lpstr>
      <vt:lpstr>Death due to electrocution</vt:lpstr>
      <vt:lpstr>Causes of death </vt:lpstr>
      <vt:lpstr>Causes of death</vt:lpstr>
      <vt:lpstr>Lightening</vt:lpstr>
      <vt:lpstr>Objectives </vt:lpstr>
      <vt:lpstr>Lightning stroke </vt:lpstr>
      <vt:lpstr>Components liberated in lightning stroke</vt:lpstr>
      <vt:lpstr>Circumstances</vt:lpstr>
      <vt:lpstr>Effects of lightning</vt:lpstr>
      <vt:lpstr>Burns due to lightening</vt:lpstr>
      <vt:lpstr>Burns due to lightning</vt:lpstr>
      <vt:lpstr>Burns due to lightning</vt:lpstr>
      <vt:lpstr>Effects of blast wave in lightning</vt:lpstr>
      <vt:lpstr>Diagnosis of death from lightning</vt:lpstr>
      <vt:lpstr>Diagnosis of death from lightning</vt:lpstr>
      <vt:lpstr>Postmortem findings</vt:lpstr>
      <vt:lpstr>Causes of death</vt:lpstr>
      <vt:lpstr>Summery</vt:lpstr>
      <vt:lpstr>Summery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Burns and Scalds</dc:title>
  <dc:creator>Priyanjith</dc:creator>
  <cp:lastModifiedBy>Nirmala Perera</cp:lastModifiedBy>
  <cp:revision>101</cp:revision>
  <cp:lastPrinted>2016-02-29T05:48:32Z</cp:lastPrinted>
  <dcterms:created xsi:type="dcterms:W3CDTF">2007-05-21T09:38:21Z</dcterms:created>
  <dcterms:modified xsi:type="dcterms:W3CDTF">2016-02-29T06:17:12Z</dcterms:modified>
</cp:coreProperties>
</file>