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3" r:id="rId3"/>
    <p:sldId id="342" r:id="rId4"/>
    <p:sldId id="324" r:id="rId5"/>
    <p:sldId id="343" r:id="rId6"/>
    <p:sldId id="326" r:id="rId7"/>
    <p:sldId id="333" r:id="rId8"/>
    <p:sldId id="327" r:id="rId9"/>
    <p:sldId id="328" r:id="rId10"/>
    <p:sldId id="329" r:id="rId11"/>
    <p:sldId id="344" r:id="rId12"/>
    <p:sldId id="285" r:id="rId13"/>
    <p:sldId id="286" r:id="rId14"/>
    <p:sldId id="320" r:id="rId15"/>
    <p:sldId id="321" r:id="rId16"/>
    <p:sldId id="322" r:id="rId17"/>
    <p:sldId id="287" r:id="rId18"/>
    <p:sldId id="339" r:id="rId19"/>
    <p:sldId id="337" r:id="rId20"/>
    <p:sldId id="288" r:id="rId21"/>
    <p:sldId id="289" r:id="rId22"/>
    <p:sldId id="290" r:id="rId23"/>
    <p:sldId id="291" r:id="rId24"/>
    <p:sldId id="292" r:id="rId25"/>
    <p:sldId id="338" r:id="rId26"/>
    <p:sldId id="341" r:id="rId27"/>
    <p:sldId id="293" r:id="rId28"/>
    <p:sldId id="294" r:id="rId29"/>
    <p:sldId id="295" r:id="rId30"/>
    <p:sldId id="296" r:id="rId31"/>
    <p:sldId id="297" r:id="rId32"/>
    <p:sldId id="298" r:id="rId33"/>
    <p:sldId id="334" r:id="rId34"/>
    <p:sldId id="299" r:id="rId35"/>
    <p:sldId id="340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30" r:id="rId44"/>
    <p:sldId id="331" r:id="rId45"/>
    <p:sldId id="33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3/20/2015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g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Child abuse-II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I. Kitulwatte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400" dirty="0" smtClean="0"/>
              <a:t>Areas of alopecia with scalp haematomas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Patterned injury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In very young tear in the floor of the mouth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Ligature marks on the penis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Ear injuries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sz="4400" dirty="0" smtClean="0"/>
              <a:t>Other injuries </a:t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04675-4408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33600" y="1676400"/>
            <a:ext cx="3810000" cy="458708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Traumatic alopecia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Refers to any use of children for sexual gratification by adults [4].</a:t>
            </a:r>
            <a:endParaRPr lang="en-US" dirty="0" smtClean="0"/>
          </a:p>
          <a:p>
            <a:pPr lvl="2"/>
            <a:r>
              <a:rPr lang="en-GB" dirty="0" smtClean="0"/>
              <a:t>4.  </a:t>
            </a:r>
            <a:r>
              <a:rPr lang="en-GB" dirty="0" err="1" smtClean="0"/>
              <a:t>Bamford</a:t>
            </a:r>
            <a:r>
              <a:rPr lang="en-GB" dirty="0" smtClean="0"/>
              <a:t> </a:t>
            </a:r>
            <a:r>
              <a:rPr lang="en-GB" dirty="0" err="1" smtClean="0"/>
              <a:t>F,Roberts</a:t>
            </a:r>
            <a:r>
              <a:rPr lang="en-GB" dirty="0" smtClean="0"/>
              <a:t> R, Child sexual abuse in ABC of Child Abuse 3</a:t>
            </a:r>
            <a:r>
              <a:rPr lang="en-GB" baseline="30000" dirty="0" smtClean="0"/>
              <a:t>rd  </a:t>
            </a:r>
            <a:r>
              <a:rPr lang="en-GB" dirty="0" smtClean="0"/>
              <a:t> </a:t>
            </a:r>
            <a:r>
              <a:rPr lang="en-GB" dirty="0" err="1" smtClean="0"/>
              <a:t>edi</a:t>
            </a:r>
            <a:r>
              <a:rPr lang="en-GB" dirty="0" smtClean="0"/>
              <a:t> pp 38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GB" dirty="0" smtClean="0"/>
              <a:t>Characteristic features </a:t>
            </a:r>
            <a:endParaRPr lang="en-US" dirty="0" smtClean="0"/>
          </a:p>
          <a:p>
            <a:pPr lvl="1"/>
            <a:r>
              <a:rPr lang="en-GB" dirty="0" smtClean="0"/>
              <a:t>The abuser male known to the child</a:t>
            </a:r>
            <a:endParaRPr lang="en-US" dirty="0" smtClean="0"/>
          </a:p>
          <a:p>
            <a:pPr lvl="1"/>
            <a:r>
              <a:rPr lang="en-GB" dirty="0" smtClean="0"/>
              <a:t>Children of all ages and either sex </a:t>
            </a:r>
            <a:endParaRPr lang="en-US" dirty="0" smtClean="0"/>
          </a:p>
          <a:p>
            <a:pPr lvl="1"/>
            <a:r>
              <a:rPr lang="en-GB" dirty="0" smtClean="0"/>
              <a:t>Any social class, more commonly in poor families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r>
              <a:rPr lang="en-GB" dirty="0" smtClean="0"/>
              <a:t>Type may vary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Child sexual abuse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Statements of children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Symptoms due to local trauma / infections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Emotional symptoms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Sexualised conduct/inappropriate knowledge</a:t>
            </a:r>
            <a:endParaRPr lang="en-US" dirty="0" smtClean="0"/>
          </a:p>
          <a:p>
            <a:endParaRPr lang="en-GB" dirty="0" smtClean="0"/>
          </a:p>
          <a:p>
            <a:r>
              <a:rPr lang="en-GB" dirty="0" smtClean="0"/>
              <a:t>Pregnancy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Ways of presentation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ew Image19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7162800" cy="477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Genital injuries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ew Image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56764" y="1828800"/>
            <a:ext cx="80689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Injuries of penile </a:t>
            </a:r>
            <a:r>
              <a:rPr lang="en-US" dirty="0" err="1" smtClean="0"/>
              <a:t>penitration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ew Image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447800" y="1828800"/>
            <a:ext cx="6903613" cy="4177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 abuse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Child labour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If a child less than 14 years is used to earn money it is child labour.</a:t>
            </a:r>
            <a:endParaRPr lang="en-US" sz="3600" dirty="0" smtClean="0"/>
          </a:p>
          <a:p>
            <a:pPr>
              <a:buNone/>
            </a:pPr>
            <a:r>
              <a:rPr lang="en-GB" b="1" dirty="0" smtClean="0"/>
              <a:t> 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Content Placeholder 6" descr="child_labour12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731034" y="304800"/>
            <a:ext cx="4032762" cy="2667000"/>
          </a:xfrm>
        </p:spPr>
      </p:pic>
      <p:pic>
        <p:nvPicPr>
          <p:cNvPr id="5" name="Picture 4" descr="child%20labo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124200"/>
            <a:ext cx="3581400" cy="3581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</a:t>
            </a:r>
            <a:r>
              <a:rPr lang="en-US" dirty="0" err="1" smtClean="0"/>
              <a:t>labour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images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22929" y="1828800"/>
            <a:ext cx="4272697" cy="3200399"/>
          </a:xfrm>
        </p:spPr>
      </p:pic>
      <p:pic>
        <p:nvPicPr>
          <p:cNvPr id="10" name="Content Placeholder 9" descr="Child Labor.pn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131581"/>
            <a:ext cx="4440889" cy="282141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Neglect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09600" y="5638800"/>
            <a:ext cx="4114801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Marked decrease in subcutaneous tissue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0" y="533400"/>
            <a:ext cx="4497388" cy="4319257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Deprivation of care or attention to the child by their parent or guardian is neglect</a:t>
            </a:r>
            <a:endParaRPr lang="en-US" dirty="0"/>
          </a:p>
        </p:txBody>
      </p:sp>
      <p:pic>
        <p:nvPicPr>
          <p:cNvPr id="7" name="Content Placeholder 6" descr="pic041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57200" y="2438400"/>
            <a:ext cx="4041775" cy="3190875"/>
          </a:xfrm>
        </p:spPr>
      </p:pic>
      <p:pic>
        <p:nvPicPr>
          <p:cNvPr id="8" name="Picture 7" descr="pic0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7800" y="311068"/>
            <a:ext cx="2809875" cy="4537157"/>
          </a:xfrm>
          <a:prstGeom prst="rect">
            <a:avLst/>
          </a:prstGeom>
        </p:spPr>
      </p:pic>
      <p:sp>
        <p:nvSpPr>
          <p:cNvPr id="12" name="Text Placeholder 10"/>
          <p:cNvSpPr>
            <a:spLocks noGrp="1"/>
          </p:cNvSpPr>
          <p:nvPr>
            <p:ph type="body" sz="half" idx="3"/>
          </p:nvPr>
        </p:nvSpPr>
        <p:spPr>
          <a:xfrm>
            <a:off x="4876800" y="4800600"/>
            <a:ext cx="4041775" cy="76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Same child after proper care and nourishment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4400" dirty="0" smtClean="0"/>
              <a:t>Burns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-228600" y="1143000"/>
            <a:ext cx="4725988" cy="4953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 smtClean="0"/>
              <a:t>Can be moist scolds, dry burns, or electrical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Dry burns are </a:t>
            </a:r>
            <a:r>
              <a:rPr lang="en-GB" sz="2400" dirty="0" smtClean="0"/>
              <a:t>multiple cigarette/firebrand related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Scolds are from dipping in hot fluids or deliberate pouring or deliberate feeding of hot liquids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/>
            <a:r>
              <a:rPr lang="en-GB" sz="2400" dirty="0" smtClean="0"/>
              <a:t>Need to exclude accidental dripping and dermatological conditions</a:t>
            </a:r>
            <a:endParaRPr lang="en-US" dirty="0"/>
          </a:p>
        </p:txBody>
      </p:sp>
      <p:pic>
        <p:nvPicPr>
          <p:cNvPr id="7" name="Content Placeholder 6" descr="Cigarette%20Burn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419600" y="762000"/>
            <a:ext cx="1857375" cy="1790700"/>
          </a:xfrm>
        </p:spPr>
      </p:pic>
      <p:pic>
        <p:nvPicPr>
          <p:cNvPr id="8" name="Picture 7" descr="loadBinar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92240" y="838200"/>
            <a:ext cx="2651760" cy="2209800"/>
          </a:xfrm>
          <a:prstGeom prst="rect">
            <a:avLst/>
          </a:prstGeom>
        </p:spPr>
      </p:pic>
      <p:pic>
        <p:nvPicPr>
          <p:cNvPr id="9" name="Picture 8" descr="SteamIronInjury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124200"/>
            <a:ext cx="4445000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 smtClean="0"/>
              <a:t>Perpetrator fabricates an illness in a child</a:t>
            </a:r>
          </a:p>
          <a:p>
            <a:pPr lvl="0"/>
            <a:endParaRPr lang="en-US" dirty="0" smtClean="0"/>
          </a:p>
          <a:p>
            <a:pPr lvl="0"/>
            <a:r>
              <a:rPr lang="en-GB" dirty="0" smtClean="0"/>
              <a:t>Repeated visits to doctor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Aetiology is denied by perpetrator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Unnecessary investigations and treatment to child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Symptoms and signs disappear when the child is separated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Munchausen’s syndrome by proxy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 smtClean="0"/>
              <a:t>Bleeding</a:t>
            </a:r>
            <a:endParaRPr lang="en-US" dirty="0" smtClean="0"/>
          </a:p>
          <a:p>
            <a:pPr lvl="0"/>
            <a:r>
              <a:rPr lang="en-GB" dirty="0" smtClean="0"/>
              <a:t>Seizures</a:t>
            </a:r>
            <a:endParaRPr lang="en-US" dirty="0" smtClean="0"/>
          </a:p>
          <a:p>
            <a:pPr lvl="0"/>
            <a:r>
              <a:rPr lang="en-GB" dirty="0" smtClean="0"/>
              <a:t>Apnoea</a:t>
            </a:r>
            <a:endParaRPr lang="en-US" dirty="0" smtClean="0"/>
          </a:p>
          <a:p>
            <a:pPr lvl="0"/>
            <a:r>
              <a:rPr lang="en-GB" dirty="0" smtClean="0"/>
              <a:t>Failure to thrive</a:t>
            </a:r>
            <a:endParaRPr lang="en-US" dirty="0" smtClean="0"/>
          </a:p>
          <a:p>
            <a:pPr lvl="0"/>
            <a:r>
              <a:rPr lang="en-GB" dirty="0" smtClean="0"/>
              <a:t>Diarrhoea</a:t>
            </a:r>
            <a:endParaRPr lang="en-US" dirty="0" smtClean="0"/>
          </a:p>
          <a:p>
            <a:pPr lvl="0"/>
            <a:r>
              <a:rPr lang="en-GB" dirty="0" smtClean="0"/>
              <a:t>Vomiting</a:t>
            </a:r>
            <a:endParaRPr lang="en-US" dirty="0" smtClean="0"/>
          </a:p>
          <a:p>
            <a:pPr lvl="0"/>
            <a:r>
              <a:rPr lang="en-GB" dirty="0" smtClean="0"/>
              <a:t>Fever</a:t>
            </a:r>
            <a:endParaRPr lang="en-US" dirty="0" smtClean="0"/>
          </a:p>
          <a:p>
            <a:pPr lvl="0"/>
            <a:r>
              <a:rPr lang="en-GB" dirty="0" smtClean="0"/>
              <a:t>Rashes/allergy</a:t>
            </a:r>
            <a:endParaRPr lang="en-US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Common presentations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 to 10% risk of death of the child if not intervened </a:t>
            </a:r>
          </a:p>
          <a:p>
            <a:endParaRPr lang="en-US" dirty="0" smtClean="0"/>
          </a:p>
          <a:p>
            <a:r>
              <a:rPr lang="en-GB" dirty="0" smtClean="0"/>
              <a:t>Therefore it is vital to recognize non fatal child abuse.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Fatal child abuse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/>
          <a:p>
            <a:pPr lvl="0"/>
            <a:r>
              <a:rPr lang="en-GB" sz="2800" dirty="0" smtClean="0"/>
              <a:t>Blunt force trauma commonly head injury (hitting, beating, shaking, throwing, dropping)</a:t>
            </a:r>
            <a:endParaRPr lang="en-US" sz="2800" dirty="0" smtClean="0"/>
          </a:p>
          <a:p>
            <a:pPr lvl="1"/>
            <a:r>
              <a:rPr lang="en-GB" sz="2400" dirty="0" smtClean="0"/>
              <a:t>Commonly result in head injury</a:t>
            </a:r>
            <a:endParaRPr lang="en-US" sz="2400" dirty="0" smtClean="0"/>
          </a:p>
          <a:p>
            <a:pPr lvl="1"/>
            <a:r>
              <a:rPr lang="en-GB" sz="2400" dirty="0" smtClean="0"/>
              <a:t>Secondly rupture of abdominal </a:t>
            </a:r>
            <a:r>
              <a:rPr lang="en-GB" sz="2400" dirty="0" err="1" smtClean="0"/>
              <a:t>viscus</a:t>
            </a:r>
            <a:endParaRPr lang="en-US" sz="2400" dirty="0" smtClean="0"/>
          </a:p>
          <a:p>
            <a:pPr lvl="0"/>
            <a:r>
              <a:rPr lang="en-GB" sz="2800" dirty="0" smtClean="0"/>
              <a:t>Suffocation</a:t>
            </a:r>
            <a:endParaRPr lang="en-US" sz="2800" dirty="0" smtClean="0"/>
          </a:p>
          <a:p>
            <a:pPr lvl="0"/>
            <a:r>
              <a:rPr lang="en-GB" sz="2800" dirty="0" smtClean="0"/>
              <a:t>Burning</a:t>
            </a:r>
            <a:endParaRPr lang="en-US" sz="2800" dirty="0" smtClean="0"/>
          </a:p>
          <a:p>
            <a:pPr lvl="0"/>
            <a:r>
              <a:rPr lang="en-GB" sz="2800" dirty="0" smtClean="0"/>
              <a:t>May see classic homicides (shooting, stabbing, strangling) 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/>
              <a:t>Causes of death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 smtClean="0"/>
              <a:t>History – </a:t>
            </a:r>
            <a:endParaRPr lang="en-US" sz="2800" dirty="0" smtClean="0"/>
          </a:p>
          <a:p>
            <a:pPr lvl="1"/>
            <a:r>
              <a:rPr lang="en-GB" sz="2400" dirty="0" smtClean="0"/>
              <a:t>Delayed presentation</a:t>
            </a:r>
            <a:endParaRPr lang="en-US" sz="2400" dirty="0" smtClean="0"/>
          </a:p>
          <a:p>
            <a:pPr lvl="1"/>
            <a:r>
              <a:rPr lang="en-GB" sz="2400" dirty="0" smtClean="0"/>
              <a:t>Inconsistent</a:t>
            </a:r>
            <a:endParaRPr lang="en-US" sz="2400" dirty="0" smtClean="0"/>
          </a:p>
          <a:p>
            <a:pPr lvl="1"/>
            <a:r>
              <a:rPr lang="en-GB" sz="2400" dirty="0" smtClean="0"/>
              <a:t>Recurrent odd complaints </a:t>
            </a:r>
            <a:endParaRPr lang="en-US" sz="2400" dirty="0" smtClean="0"/>
          </a:p>
          <a:p>
            <a:pPr lvl="1"/>
            <a:r>
              <a:rPr lang="en-GB" sz="2400" dirty="0" smtClean="0"/>
              <a:t>Video evidence is preferred to prevent the secondary victimization.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/>
              <a:t>Investigation of a case of child abuse 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Initial presentation of the child may be to </a:t>
            </a:r>
          </a:p>
          <a:p>
            <a:pPr lvl="1"/>
            <a:r>
              <a:rPr lang="en-US" dirty="0" err="1" smtClean="0"/>
              <a:t>Paediatrician</a:t>
            </a:r>
            <a:endParaRPr lang="en-US" dirty="0" smtClean="0"/>
          </a:p>
          <a:p>
            <a:pPr lvl="1"/>
            <a:r>
              <a:rPr lang="en-US" dirty="0" smtClean="0"/>
              <a:t>Psychiatrist </a:t>
            </a:r>
          </a:p>
          <a:p>
            <a:pPr lvl="1"/>
            <a:r>
              <a:rPr lang="en-US" dirty="0" smtClean="0"/>
              <a:t>JMO</a:t>
            </a:r>
          </a:p>
          <a:p>
            <a:pPr lvl="1"/>
            <a:r>
              <a:rPr lang="en-US" dirty="0" smtClean="0"/>
              <a:t>Gynecologist</a:t>
            </a:r>
          </a:p>
          <a:p>
            <a:r>
              <a:rPr lang="en-US" dirty="0" smtClean="0"/>
              <a:t>Once diagnosed possible child abuse</a:t>
            </a:r>
          </a:p>
          <a:p>
            <a:endParaRPr lang="en-US" dirty="0" smtClean="0"/>
          </a:p>
          <a:p>
            <a:r>
              <a:rPr lang="en-US" dirty="0" smtClean="0"/>
              <a:t>Organize </a:t>
            </a:r>
            <a:r>
              <a:rPr lang="en-US" dirty="0" smtClean="0"/>
              <a:t>a clinical case </a:t>
            </a:r>
            <a:r>
              <a:rPr lang="en-US" dirty="0" smtClean="0"/>
              <a:t>conference 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case conference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Sharing of the first hand information by the clinicians to minimize re-victimization</a:t>
            </a:r>
          </a:p>
          <a:p>
            <a:r>
              <a:rPr lang="en-US" dirty="0" smtClean="0"/>
              <a:t>Inform the other specialists about the child</a:t>
            </a:r>
          </a:p>
          <a:p>
            <a:r>
              <a:rPr lang="en-US" dirty="0" smtClean="0"/>
              <a:t>Plan management</a:t>
            </a:r>
          </a:p>
          <a:p>
            <a:r>
              <a:rPr lang="en-US" dirty="0" smtClean="0"/>
              <a:t>Within 24 hours of 1</a:t>
            </a:r>
            <a:r>
              <a:rPr lang="en-US" baseline="30000" dirty="0" smtClean="0"/>
              <a:t>st</a:t>
            </a:r>
            <a:r>
              <a:rPr lang="en-US" dirty="0" smtClean="0"/>
              <a:t> presenting</a:t>
            </a:r>
          </a:p>
          <a:p>
            <a:r>
              <a:rPr lang="en-US" dirty="0" smtClean="0"/>
              <a:t>Specialist in forensic medicine is responsible in coordination</a:t>
            </a:r>
          </a:p>
          <a:p>
            <a:r>
              <a:rPr lang="en-US" dirty="0" smtClean="0"/>
              <a:t>Decisions documented in BHT</a:t>
            </a:r>
          </a:p>
          <a:p>
            <a:r>
              <a:rPr lang="en-US" dirty="0" smtClean="0"/>
              <a:t>Decide on the institutional case conference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clinical case conference ?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dirty="0" smtClean="0"/>
          </a:p>
          <a:p>
            <a:pPr lvl="0"/>
            <a:r>
              <a:rPr lang="en-GB" dirty="0" smtClean="0"/>
              <a:t>Visit to the scene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Clothing 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Preliminaries- </a:t>
            </a:r>
            <a:endParaRPr lang="en-US" dirty="0" smtClean="0"/>
          </a:p>
          <a:p>
            <a:pPr lvl="0">
              <a:buNone/>
            </a:pPr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Investigation of a case of child abuse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800" dirty="0" smtClean="0"/>
              <a:t>External examination</a:t>
            </a:r>
            <a:endParaRPr lang="en-US" sz="2800" dirty="0" smtClean="0"/>
          </a:p>
          <a:p>
            <a:pPr lvl="1"/>
            <a:r>
              <a:rPr lang="en-GB" sz="2400" dirty="0" smtClean="0"/>
              <a:t>General </a:t>
            </a:r>
            <a:endParaRPr lang="en-US" sz="2400" dirty="0" smtClean="0"/>
          </a:p>
          <a:p>
            <a:pPr lvl="3"/>
            <a:r>
              <a:rPr lang="en-GB" sz="2200" dirty="0" smtClean="0"/>
              <a:t>Demeanour </a:t>
            </a:r>
          </a:p>
          <a:p>
            <a:pPr lvl="3"/>
            <a:r>
              <a:rPr lang="en-GB" sz="2200" dirty="0" smtClean="0"/>
              <a:t>Height </a:t>
            </a:r>
            <a:endParaRPr lang="en-US" sz="2200" dirty="0" smtClean="0"/>
          </a:p>
          <a:p>
            <a:pPr lvl="3"/>
            <a:r>
              <a:rPr lang="en-GB" sz="2200" dirty="0" smtClean="0"/>
              <a:t>Weight</a:t>
            </a:r>
            <a:endParaRPr lang="en-US" sz="2200" dirty="0" smtClean="0"/>
          </a:p>
          <a:p>
            <a:pPr lvl="3"/>
            <a:r>
              <a:rPr lang="en-GB" sz="2200" smtClean="0"/>
              <a:t>Nourishment</a:t>
            </a:r>
            <a:endParaRPr lang="en-US" sz="2200" dirty="0" smtClean="0"/>
          </a:p>
          <a:p>
            <a:pPr lvl="3"/>
            <a:r>
              <a:rPr lang="en-GB" sz="2200" dirty="0" smtClean="0"/>
              <a:t>Cleanliness</a:t>
            </a:r>
            <a:endParaRPr lang="en-US" sz="2200" dirty="0" smtClean="0"/>
          </a:p>
          <a:p>
            <a:pPr lvl="2">
              <a:buNone/>
            </a:pPr>
            <a:endParaRPr lang="en-GB" sz="2400" dirty="0" smtClean="0"/>
          </a:p>
          <a:p>
            <a:pPr lvl="2">
              <a:buFont typeface="Courier New" pitchFamily="49" charset="0"/>
              <a:buChar char="o"/>
            </a:pPr>
            <a:r>
              <a:rPr lang="en-GB" sz="2400" dirty="0" smtClean="0"/>
              <a:t>Specific (injuries and scars)</a:t>
            </a:r>
          </a:p>
          <a:p>
            <a:pPr lvl="2">
              <a:buFont typeface="Courier New" pitchFamily="49" charset="0"/>
              <a:buChar char="o"/>
            </a:pPr>
            <a:endParaRPr lang="en-GB" sz="2400" dirty="0" smtClean="0"/>
          </a:p>
          <a:p>
            <a:pPr lvl="2"/>
            <a:r>
              <a:rPr lang="en-GB" sz="2400" dirty="0" smtClean="0"/>
              <a:t>Review in 7-10 days 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/>
              <a:t>Investigation of a case of child abuse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sz="2800" dirty="0" smtClean="0"/>
              <a:t>Internal examination (for fatal child abuse)</a:t>
            </a:r>
            <a:endParaRPr lang="en-US" sz="2800" dirty="0" smtClean="0"/>
          </a:p>
          <a:p>
            <a:pPr lvl="0"/>
            <a:endParaRPr lang="en-GB" sz="2800" dirty="0" smtClean="0"/>
          </a:p>
          <a:p>
            <a:pPr lvl="0"/>
            <a:r>
              <a:rPr lang="en-GB" sz="2800" dirty="0" smtClean="0"/>
              <a:t>Special investigations</a:t>
            </a:r>
            <a:endParaRPr lang="en-US" sz="2800" dirty="0" smtClean="0"/>
          </a:p>
          <a:p>
            <a:pPr marL="850392" lvl="1" indent="-457200">
              <a:buFont typeface="+mj-lt"/>
              <a:buAutoNum type="arabicPeriod"/>
            </a:pPr>
            <a:r>
              <a:rPr lang="en-GB" sz="2400" dirty="0" smtClean="0"/>
              <a:t>Radiology</a:t>
            </a:r>
            <a:endParaRPr lang="en-US" sz="2400" dirty="0" smtClean="0"/>
          </a:p>
          <a:p>
            <a:pPr lvl="2"/>
            <a:r>
              <a:rPr lang="en-GB" sz="2400" dirty="0" smtClean="0"/>
              <a:t>Skeletal survey</a:t>
            </a:r>
            <a:endParaRPr lang="en-US" sz="2400" dirty="0" smtClean="0"/>
          </a:p>
          <a:p>
            <a:pPr lvl="2"/>
            <a:r>
              <a:rPr lang="en-GB" sz="2400" dirty="0" smtClean="0"/>
              <a:t>CT scan</a:t>
            </a:r>
            <a:endParaRPr lang="en-US" sz="2400" dirty="0" smtClean="0"/>
          </a:p>
          <a:p>
            <a:pPr lvl="2"/>
            <a:r>
              <a:rPr lang="en-GB" sz="2400" dirty="0" smtClean="0"/>
              <a:t>MRI scan</a:t>
            </a:r>
            <a:endParaRPr lang="en-US" sz="2400" dirty="0" smtClean="0"/>
          </a:p>
          <a:p>
            <a:pPr lvl="2"/>
            <a:r>
              <a:rPr lang="en-GB" sz="2400" dirty="0" smtClean="0"/>
              <a:t>US scan</a:t>
            </a:r>
            <a:endParaRPr lang="en-US" sz="2400" dirty="0" smtClean="0"/>
          </a:p>
          <a:p>
            <a:pPr lvl="2"/>
            <a:r>
              <a:rPr lang="en-GB" sz="2400" dirty="0" smtClean="0"/>
              <a:t>Contrast medium radiology</a:t>
            </a:r>
            <a:endParaRPr lang="en-US" sz="2400" dirty="0" smtClean="0"/>
          </a:p>
          <a:p>
            <a:pPr lvl="2"/>
            <a:r>
              <a:rPr lang="en-GB" sz="2400" dirty="0" smtClean="0"/>
              <a:t>Radio- nucleotide imaging (early detection of skeletal trauma)</a:t>
            </a:r>
            <a:endParaRPr lang="en-US" sz="2400" dirty="0" smtClean="0"/>
          </a:p>
          <a:p>
            <a:pPr lvl="2"/>
            <a:r>
              <a:rPr lang="en-GB" sz="2400" dirty="0" err="1" smtClean="0"/>
              <a:t>Scintigraphy</a:t>
            </a:r>
            <a:r>
              <a:rPr lang="en-GB" sz="2400" dirty="0" smtClean="0"/>
              <a:t> radioisotope bone study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 smtClean="0"/>
              <a:t>Investigation of a case of child abuse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Hot water burns by dipping in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5650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typically symmetrical </a:t>
            </a:r>
          </a:p>
          <a:p>
            <a:endParaRPr lang="en-US" dirty="0" smtClean="0"/>
          </a:p>
          <a:p>
            <a:r>
              <a:rPr lang="en-US" dirty="0" smtClean="0"/>
              <a:t>severe involvement of the buttocks, perineum, and feet, along with sparing of the knees and nearby areas of the legs. </a:t>
            </a:r>
          </a:p>
          <a:p>
            <a:endParaRPr lang="en-US" dirty="0" smtClean="0"/>
          </a:p>
          <a:p>
            <a:r>
              <a:rPr lang="en-US" dirty="0" smtClean="0"/>
              <a:t>few or no splash marks, </a:t>
            </a:r>
          </a:p>
          <a:p>
            <a:endParaRPr lang="en-US" dirty="0" smtClean="0"/>
          </a:p>
          <a:p>
            <a:r>
              <a:rPr lang="en-US" dirty="0" smtClean="0"/>
              <a:t>usually well-demarcated "high-water" mark on the ankles or lower legs.</a:t>
            </a:r>
            <a:endParaRPr lang="en-US" dirty="0"/>
          </a:p>
        </p:txBody>
      </p:sp>
      <p:pic>
        <p:nvPicPr>
          <p:cNvPr id="7" name="Content Placeholder 6" descr="pic012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4495800" y="1676400"/>
            <a:ext cx="4805225" cy="41910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0392" lvl="1" indent="-457200">
              <a:buNone/>
            </a:pPr>
            <a:r>
              <a:rPr lang="en-GB" sz="2400" dirty="0" smtClean="0"/>
              <a:t>2.  Toxicology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>
              <a:buNone/>
            </a:pPr>
            <a:r>
              <a:rPr lang="en-GB" sz="2400" dirty="0" smtClean="0"/>
              <a:t>3. Haematology (to exclude natural pathology) </a:t>
            </a:r>
            <a:endParaRPr lang="en-US" sz="2400" dirty="0" smtClean="0"/>
          </a:p>
          <a:p>
            <a:pPr lvl="1"/>
            <a:endParaRPr lang="en-GB" sz="2400" dirty="0" smtClean="0"/>
          </a:p>
          <a:p>
            <a:pPr lvl="1">
              <a:buNone/>
            </a:pPr>
            <a:r>
              <a:rPr lang="en-GB" sz="2400" dirty="0" smtClean="0"/>
              <a:t>4. Histology (eye, chronic SDH, age of injuries in fatal child abuse)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4400" dirty="0" smtClean="0"/>
              <a:t>Special investigations cont…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GB" dirty="0" smtClean="0"/>
          </a:p>
          <a:p>
            <a:pPr lvl="0"/>
            <a:r>
              <a:rPr lang="en-GB" dirty="0" smtClean="0"/>
              <a:t>Referrals 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Opinion </a:t>
            </a:r>
            <a:endParaRPr lang="en-US" dirty="0" smtClean="0"/>
          </a:p>
          <a:p>
            <a:pPr lvl="0"/>
            <a:endParaRPr lang="en-GB" dirty="0" smtClean="0"/>
          </a:p>
          <a:p>
            <a:pPr lvl="0"/>
            <a:r>
              <a:rPr lang="en-GB" dirty="0" smtClean="0"/>
              <a:t>Institutional Case conference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400" dirty="0" smtClean="0"/>
              <a:t>Investigation of a case of child abuse cont..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Accidental trauma</a:t>
            </a:r>
          </a:p>
          <a:p>
            <a:pPr lvl="0"/>
            <a:r>
              <a:rPr lang="en-US" dirty="0" smtClean="0"/>
              <a:t>Birth trauma</a:t>
            </a:r>
          </a:p>
          <a:p>
            <a:pPr lvl="0"/>
            <a:r>
              <a:rPr lang="en-US" dirty="0" smtClean="0"/>
              <a:t>Resuscitation artifacts</a:t>
            </a:r>
          </a:p>
          <a:p>
            <a:pPr lvl="0"/>
            <a:r>
              <a:rPr lang="en-GB" dirty="0" smtClean="0"/>
              <a:t>Bleeding disorders </a:t>
            </a:r>
            <a:endParaRPr lang="en-US" dirty="0" smtClean="0"/>
          </a:p>
          <a:p>
            <a:pPr lvl="0"/>
            <a:r>
              <a:rPr lang="en-GB" dirty="0" smtClean="0"/>
              <a:t>Bony diseases </a:t>
            </a:r>
            <a:endParaRPr lang="en-US" dirty="0" smtClean="0"/>
          </a:p>
          <a:p>
            <a:pPr lvl="0"/>
            <a:r>
              <a:rPr lang="en-GB" dirty="0" smtClean="0"/>
              <a:t>Innocent scars</a:t>
            </a:r>
            <a:endParaRPr lang="en-US" dirty="0" smtClean="0"/>
          </a:p>
          <a:p>
            <a:pPr lvl="0"/>
            <a:r>
              <a:rPr lang="en-GB" dirty="0" smtClean="0"/>
              <a:t>Dermatological conditions </a:t>
            </a:r>
            <a:endParaRPr lang="en-US" dirty="0" smtClean="0"/>
          </a:p>
          <a:p>
            <a:pPr lvl="0"/>
            <a:r>
              <a:rPr lang="en-GB" dirty="0" smtClean="0"/>
              <a:t>Self inflicted injuries (Bite marks) 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Conditions to be excluded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Erythema</a:t>
            </a:r>
            <a:r>
              <a:rPr lang="en-US" dirty="0" smtClean="0"/>
              <a:t> </a:t>
            </a:r>
            <a:r>
              <a:rPr lang="en-US" dirty="0" err="1" smtClean="0"/>
              <a:t>multiforme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 descr="Mom and Cheryl dinner (14 of 17)-1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219200"/>
            <a:ext cx="3200400" cy="2130266"/>
          </a:xfrm>
        </p:spPr>
      </p:pic>
      <p:pic>
        <p:nvPicPr>
          <p:cNvPr id="10" name="Content Placeholder 9" descr="3286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990601" y="1447800"/>
            <a:ext cx="2606972" cy="3903010"/>
          </a:xfrm>
        </p:spPr>
      </p:pic>
      <p:pic>
        <p:nvPicPr>
          <p:cNvPr id="5" name="Picture 4" descr="skin_erythema_multiform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3733800"/>
            <a:ext cx="3048000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Paediatrician</a:t>
            </a:r>
            <a:endParaRPr lang="en-US" dirty="0" smtClean="0"/>
          </a:p>
          <a:p>
            <a:pPr lvl="0"/>
            <a:r>
              <a:rPr lang="en-GB" dirty="0" smtClean="0"/>
              <a:t>Physician/ surgeon</a:t>
            </a:r>
            <a:endParaRPr lang="en-US" dirty="0" smtClean="0"/>
          </a:p>
          <a:p>
            <a:pPr lvl="0"/>
            <a:r>
              <a:rPr lang="en-GB" dirty="0" smtClean="0"/>
              <a:t>Obstetrician </a:t>
            </a:r>
            <a:endParaRPr lang="en-US" dirty="0" smtClean="0"/>
          </a:p>
          <a:p>
            <a:pPr lvl="0"/>
            <a:r>
              <a:rPr lang="en-GB" dirty="0" smtClean="0"/>
              <a:t>Psychiatrist</a:t>
            </a:r>
            <a:endParaRPr lang="en-US" dirty="0" smtClean="0"/>
          </a:p>
          <a:p>
            <a:pPr lvl="0"/>
            <a:r>
              <a:rPr lang="en-GB" dirty="0" smtClean="0"/>
              <a:t>Eye/ENT surgeon</a:t>
            </a:r>
            <a:endParaRPr lang="en-US" dirty="0" smtClean="0"/>
          </a:p>
          <a:p>
            <a:r>
              <a:rPr lang="en-GB" dirty="0" smtClean="0"/>
              <a:t>All X rays to be reported by a consultant radiologist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Referrals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role is played by the  Pediatrician and the psychiatrist </a:t>
            </a:r>
          </a:p>
          <a:p>
            <a:endParaRPr lang="en-US" dirty="0" smtClean="0"/>
          </a:p>
          <a:p>
            <a:r>
              <a:rPr lang="en-US" dirty="0" err="1" smtClean="0"/>
              <a:t>Venerologist</a:t>
            </a:r>
            <a:r>
              <a:rPr lang="en-US" dirty="0" smtClean="0"/>
              <a:t>, gynecologist, surgeon and other relevant specialists may have a role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JMO’s role in mainly in the referral and sharing information at the Clinical Case Conference (CCC)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abused child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Institiutional</a:t>
            </a:r>
            <a:r>
              <a:rPr lang="en-GB" dirty="0" smtClean="0"/>
              <a:t> Case conference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152400" y="1295400"/>
            <a:ext cx="4953000" cy="48768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/>
              <a:t>multidisciplinary</a:t>
            </a:r>
            <a:r>
              <a:rPr lang="en-US" sz="2800" dirty="0" smtClean="0"/>
              <a:t> forum </a:t>
            </a:r>
          </a:p>
          <a:p>
            <a:r>
              <a:rPr lang="en-US" sz="2800" b="1" dirty="0" smtClean="0"/>
              <a:t>sharing of information</a:t>
            </a:r>
            <a:r>
              <a:rPr lang="en-US" sz="2800" dirty="0" smtClean="0"/>
              <a:t>, </a:t>
            </a:r>
          </a:p>
          <a:p>
            <a:r>
              <a:rPr lang="en-US" sz="2800" dirty="0" smtClean="0"/>
              <a:t>for discussion, </a:t>
            </a:r>
          </a:p>
          <a:p>
            <a:r>
              <a:rPr lang="en-US" sz="2800" dirty="0" smtClean="0"/>
              <a:t>and for making </a:t>
            </a:r>
            <a:r>
              <a:rPr lang="en-US" sz="2800" b="1" dirty="0" smtClean="0"/>
              <a:t>recommendations</a:t>
            </a:r>
            <a:r>
              <a:rPr lang="en-US" sz="2800" dirty="0" smtClean="0"/>
              <a:t> to social services departments, </a:t>
            </a:r>
          </a:p>
          <a:p>
            <a:r>
              <a:rPr lang="en-US" sz="2800" dirty="0" smtClean="0"/>
              <a:t>which are ultimately responsible for the </a:t>
            </a:r>
            <a:r>
              <a:rPr lang="en-US" sz="2800" b="1" dirty="0" smtClean="0"/>
              <a:t>welfare of the child</a:t>
            </a:r>
            <a:r>
              <a:rPr lang="en-US" sz="2800" dirty="0" smtClean="0"/>
              <a:t> under discussion.</a:t>
            </a:r>
            <a:r>
              <a:rPr lang="en-GB" sz="2800" b="1" dirty="0" smtClean="0"/>
              <a:t> </a:t>
            </a:r>
            <a:endParaRPr lang="en-US" sz="2800" dirty="0" smtClean="0"/>
          </a:p>
          <a:p>
            <a:endParaRPr lang="en-US" dirty="0"/>
          </a:p>
        </p:txBody>
      </p:sp>
      <p:pic>
        <p:nvPicPr>
          <p:cNvPr id="7" name="Content Placeholder 6" descr="res_conference_pic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176683" y="1905000"/>
            <a:ext cx="3805082" cy="2743200"/>
          </a:xfr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smtClean="0"/>
              <a:t>Diagnosis</a:t>
            </a:r>
            <a:endParaRPr lang="en-US" dirty="0" smtClean="0"/>
          </a:p>
          <a:p>
            <a:pPr lvl="0"/>
            <a:r>
              <a:rPr lang="en-GB" dirty="0" smtClean="0"/>
              <a:t>Assess the extent</a:t>
            </a:r>
            <a:endParaRPr lang="en-US" dirty="0" smtClean="0"/>
          </a:p>
          <a:p>
            <a:pPr lvl="0"/>
            <a:r>
              <a:rPr lang="en-GB" dirty="0" smtClean="0"/>
              <a:t>Management (social and psychological) </a:t>
            </a:r>
            <a:endParaRPr lang="en-US" dirty="0" smtClean="0"/>
          </a:p>
          <a:p>
            <a:pPr lvl="0"/>
            <a:r>
              <a:rPr lang="en-GB" dirty="0" smtClean="0"/>
              <a:t>Decide where the child should go</a:t>
            </a:r>
            <a:endParaRPr lang="en-US" dirty="0" smtClean="0"/>
          </a:p>
          <a:p>
            <a:pPr lvl="0"/>
            <a:r>
              <a:rPr lang="en-GB" dirty="0" smtClean="0"/>
              <a:t>Monitoring after discharge</a:t>
            </a:r>
            <a:endParaRPr lang="en-US" dirty="0" smtClean="0"/>
          </a:p>
          <a:p>
            <a:pPr lvl="0"/>
            <a:r>
              <a:rPr lang="en-GB" dirty="0" smtClean="0"/>
              <a:t>Rehabilitation</a:t>
            </a:r>
            <a:endParaRPr lang="en-US" dirty="0" smtClean="0"/>
          </a:p>
          <a:p>
            <a:pPr lvl="0"/>
            <a:r>
              <a:rPr lang="en-GB" dirty="0" smtClean="0"/>
              <a:t>Counselling of the perpetrator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Aimed at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Probation officer</a:t>
            </a:r>
          </a:p>
          <a:p>
            <a:pPr lvl="0"/>
            <a:r>
              <a:rPr lang="en-US" dirty="0" smtClean="0"/>
              <a:t>Police officer from the area</a:t>
            </a:r>
          </a:p>
          <a:p>
            <a:pPr lvl="0"/>
            <a:r>
              <a:rPr lang="en-US" dirty="0" smtClean="0"/>
              <a:t>A member from the child protection authority </a:t>
            </a:r>
          </a:p>
          <a:p>
            <a:pPr lvl="0"/>
            <a:r>
              <a:rPr lang="en-US" dirty="0" err="1" smtClean="0"/>
              <a:t>Paediatrician</a:t>
            </a:r>
            <a:r>
              <a:rPr lang="en-US" dirty="0" smtClean="0"/>
              <a:t> </a:t>
            </a:r>
          </a:p>
          <a:p>
            <a:pPr lvl="0"/>
            <a:r>
              <a:rPr lang="en-US" dirty="0" smtClean="0"/>
              <a:t>JMO</a:t>
            </a:r>
          </a:p>
          <a:p>
            <a:pPr lvl="0"/>
            <a:r>
              <a:rPr lang="en-US" dirty="0" smtClean="0"/>
              <a:t>Psychiatrist</a:t>
            </a:r>
          </a:p>
          <a:p>
            <a:pPr lvl="0"/>
            <a:r>
              <a:rPr lang="en-US" dirty="0" smtClean="0"/>
              <a:t>Parents or guardian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Participants of the institutional case conference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History</a:t>
            </a:r>
            <a:endParaRPr lang="en-US" dirty="0" smtClean="0"/>
          </a:p>
          <a:p>
            <a:pPr lvl="1"/>
            <a:r>
              <a:rPr lang="en-US" dirty="0" smtClean="0"/>
              <a:t>Child is too little</a:t>
            </a:r>
          </a:p>
          <a:p>
            <a:pPr lvl="1"/>
            <a:r>
              <a:rPr lang="en-US" dirty="0" smtClean="0"/>
              <a:t>Under the care of the abuser</a:t>
            </a:r>
          </a:p>
          <a:p>
            <a:pPr lvl="1"/>
            <a:r>
              <a:rPr lang="en-US" dirty="0" smtClean="0"/>
              <a:t>Not remember the incident</a:t>
            </a:r>
          </a:p>
          <a:p>
            <a:pPr lvl="1"/>
            <a:r>
              <a:rPr lang="en-US" dirty="0" smtClean="0"/>
              <a:t>Child may think that he was abused because he was “naughty”</a:t>
            </a:r>
          </a:p>
          <a:p>
            <a:pPr lvl="1"/>
            <a:r>
              <a:rPr lang="en-US" dirty="0" smtClean="0"/>
              <a:t>May not divulge the information to strangers</a:t>
            </a:r>
          </a:p>
          <a:p>
            <a:pPr lvl="1"/>
            <a:r>
              <a:rPr lang="en-US" dirty="0" smtClean="0"/>
              <a:t>May not brought at all (tip of the iceberg)</a:t>
            </a:r>
          </a:p>
          <a:p>
            <a:pPr lvl="1"/>
            <a:r>
              <a:rPr lang="en-US" dirty="0" smtClean="0"/>
              <a:t>Unawareness of the primary care doctors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Difficulties in investigation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New Image1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828800" y="996120"/>
            <a:ext cx="5486400" cy="562740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Burns from heated objects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Has to take the consent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Delayed presentation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Child may not allow strangers to touch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Conditions mimicking child abuse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Examination - difficulties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Unavailability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Problems of interpretation (unawareness)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Delayed presentation affects the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Investigations- difficulties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Delay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Child may be suppressed by the court procedures and cross questioning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Embarrassment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Trial- difficulties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Internal injuries in child abuse except head injury are usually confined to abdomen.</a:t>
            </a:r>
          </a:p>
          <a:p>
            <a:endParaRPr lang="en-US" dirty="0" smtClean="0"/>
          </a:p>
          <a:p>
            <a:r>
              <a:rPr lang="en-US" dirty="0" smtClean="0"/>
              <a:t>Duodenum, jejunum and pancreas are commonly affected internal organs</a:t>
            </a:r>
          </a:p>
          <a:p>
            <a:endParaRPr lang="en-US" dirty="0" smtClean="0"/>
          </a:p>
          <a:p>
            <a:r>
              <a:rPr lang="en-US" dirty="0" smtClean="0"/>
              <a:t>Child sexual abuse is common but presentation is less. </a:t>
            </a:r>
          </a:p>
          <a:p>
            <a:endParaRPr lang="en-US" dirty="0" smtClean="0"/>
          </a:p>
          <a:p>
            <a:r>
              <a:rPr lang="en-US" dirty="0" smtClean="0"/>
              <a:t>Commonest form of fatal child abuse is blunt head injury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Investigation of a case of child abuse carried out in many steps.</a:t>
            </a:r>
          </a:p>
          <a:p>
            <a:endParaRPr lang="en-US" dirty="0" smtClean="0"/>
          </a:p>
          <a:p>
            <a:r>
              <a:rPr lang="en-US" dirty="0" smtClean="0"/>
              <a:t>Case conference is an important step in management of victims of child abuse.</a:t>
            </a:r>
          </a:p>
          <a:p>
            <a:endParaRPr lang="en-US" dirty="0" smtClean="0"/>
          </a:p>
          <a:p>
            <a:r>
              <a:rPr lang="en-US" dirty="0" smtClean="0"/>
              <a:t>There are inherent difficulties associated with investigation of child abuse.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cont…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1173956888JRsgG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914400"/>
            <a:ext cx="3962400" cy="5275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43200" y="5410200"/>
            <a:ext cx="44630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THANK YOU!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Heated objects</a:t>
            </a:r>
            <a:endParaRPr lang="en-US" dirty="0"/>
          </a:p>
        </p:txBody>
      </p:sp>
      <p:pic>
        <p:nvPicPr>
          <p:cNvPr id="4" name="Content Placeholder 3" descr="pic014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161156" y="1676400"/>
            <a:ext cx="4566733" cy="3429000"/>
          </a:xfrm>
        </p:spPr>
      </p:pic>
      <p:pic>
        <p:nvPicPr>
          <p:cNvPr id="9" name="Content Placeholder 8" descr="pic015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763705" y="1600200"/>
            <a:ext cx="4170275" cy="35052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4400" dirty="0" smtClean="0"/>
              <a:t>Bite marks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419600" cy="4727906"/>
          </a:xfrm>
        </p:spPr>
        <p:txBody>
          <a:bodyPr/>
          <a:lstStyle/>
          <a:p>
            <a:pPr lvl="1"/>
            <a:r>
              <a:rPr lang="en-GB" sz="2400" dirty="0" smtClean="0">
                <a:solidFill>
                  <a:schemeClr val="tx2"/>
                </a:solidFill>
              </a:rPr>
              <a:t>Usually associated with sexual offences</a:t>
            </a:r>
            <a:endParaRPr lang="en-US" sz="2400" dirty="0" smtClean="0">
              <a:solidFill>
                <a:schemeClr val="tx2"/>
              </a:solidFill>
            </a:endParaRPr>
          </a:p>
          <a:p>
            <a:pPr lvl="1"/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May see anywhere on child’s body</a:t>
            </a:r>
          </a:p>
          <a:p>
            <a:pPr lvl="1"/>
            <a:endParaRPr lang="en-US" sz="2400" dirty="0" smtClean="0">
              <a:solidFill>
                <a:schemeClr val="tx2"/>
              </a:solidFill>
            </a:endParaRPr>
          </a:p>
          <a:p>
            <a:pPr lvl="1"/>
            <a:r>
              <a:rPr lang="en-US" sz="2400" dirty="0" smtClean="0">
                <a:solidFill>
                  <a:schemeClr val="tx2"/>
                </a:solidFill>
              </a:rPr>
              <a:t>In older children possibility of self biting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7" name="Content Placeholder 6" descr="Bite%20with%20sucking.jpg"/>
          <p:cNvPicPr>
            <a:picLocks noGrp="1" noChangeAspect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>
          <a:xfrm>
            <a:off x="5418137" y="1600200"/>
            <a:ext cx="3449674" cy="28440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g2_1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474" y="2133600"/>
            <a:ext cx="4210195" cy="3352800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Bite marks </a:t>
            </a:r>
            <a:endParaRPr lang="en-US" dirty="0"/>
          </a:p>
        </p:txBody>
      </p:sp>
      <p:pic>
        <p:nvPicPr>
          <p:cNvPr id="8" name="Content Placeholder 7" descr="child-abus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2057400"/>
            <a:ext cx="4265728" cy="3505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Almost always confined to the abdomen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Mechanism is direct blows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The duodenum and the proximal jejunum - most common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May see hematoma in wall of bowel or </a:t>
            </a:r>
            <a:r>
              <a:rPr lang="en-US" sz="2400" dirty="0" err="1" smtClean="0"/>
              <a:t>seromuscular</a:t>
            </a:r>
            <a:r>
              <a:rPr lang="en-US" sz="2400" dirty="0" smtClean="0"/>
              <a:t> tears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GB" sz="4400" dirty="0" smtClean="0"/>
              <a:t>Internal injuries</a:t>
            </a:r>
            <a:r>
              <a:rPr lang="en-US" sz="4400" dirty="0" smtClean="0"/>
              <a:t/>
            </a:r>
            <a:br>
              <a:rPr lang="en-US" sz="44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 smtClean="0"/>
              <a:t>Susceptible because of rich vascular supply and the fixation to the </a:t>
            </a:r>
            <a:r>
              <a:rPr lang="en-US" sz="2400" dirty="0" err="1" smtClean="0"/>
              <a:t>retroperitoneum</a:t>
            </a:r>
            <a:r>
              <a:rPr lang="en-US" sz="2400" dirty="0" smtClean="0"/>
              <a:t>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The pancreas, spleen, kidneys, and liver may be injured as a result of direct blows or other blunt trauma. 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Physical abuse is a common cause of traumatic pancreatitis in children.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Internal injuries cont..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751</TotalTime>
  <Words>1104</Words>
  <Application>Microsoft Office PowerPoint</Application>
  <PresentationFormat>On-screen Show (4:3)</PresentationFormat>
  <Paragraphs>274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Courier New</vt:lpstr>
      <vt:lpstr>Lucida Sans Unicode</vt:lpstr>
      <vt:lpstr>Verdana</vt:lpstr>
      <vt:lpstr>Wingdings 2</vt:lpstr>
      <vt:lpstr>Wingdings 3</vt:lpstr>
      <vt:lpstr>Concourse</vt:lpstr>
      <vt:lpstr>Child abuse-II </vt:lpstr>
      <vt:lpstr>Burns  </vt:lpstr>
      <vt:lpstr>Hot water burns by dipping in </vt:lpstr>
      <vt:lpstr>Burns from heated objects</vt:lpstr>
      <vt:lpstr>Heated objects</vt:lpstr>
      <vt:lpstr>Bite marks </vt:lpstr>
      <vt:lpstr>Bite marks </vt:lpstr>
      <vt:lpstr>Internal injuries </vt:lpstr>
      <vt:lpstr>Internal injuries cont..</vt:lpstr>
      <vt:lpstr>Other injuries  </vt:lpstr>
      <vt:lpstr>Traumatic alopecia </vt:lpstr>
      <vt:lpstr>Child sexual abuse  </vt:lpstr>
      <vt:lpstr>Ways of presentation </vt:lpstr>
      <vt:lpstr>Genital injuries</vt:lpstr>
      <vt:lpstr>Injuries of penile penitration</vt:lpstr>
      <vt:lpstr>Anal abuse</vt:lpstr>
      <vt:lpstr>Child labour  </vt:lpstr>
      <vt:lpstr>Child labour </vt:lpstr>
      <vt:lpstr>Neglect  </vt:lpstr>
      <vt:lpstr>Munchausen’s syndrome by proxy </vt:lpstr>
      <vt:lpstr>Common presentations </vt:lpstr>
      <vt:lpstr>Fatal child abuse </vt:lpstr>
      <vt:lpstr>Causes of death </vt:lpstr>
      <vt:lpstr>Investigation of a case of child abuse  </vt:lpstr>
      <vt:lpstr>Clinical case conference </vt:lpstr>
      <vt:lpstr>What is clinical case conference ?</vt:lpstr>
      <vt:lpstr>Investigation of a case of child abuse cont..</vt:lpstr>
      <vt:lpstr>Investigation of a case of child abuse cont..</vt:lpstr>
      <vt:lpstr>Investigation of a case of child abuse cont..</vt:lpstr>
      <vt:lpstr>Special investigations cont… </vt:lpstr>
      <vt:lpstr>Investigation of a case of child abuse cont..</vt:lpstr>
      <vt:lpstr>Conditions to be excluded  </vt:lpstr>
      <vt:lpstr>Erythema multiforme </vt:lpstr>
      <vt:lpstr>Referrals</vt:lpstr>
      <vt:lpstr>Management of abused child</vt:lpstr>
      <vt:lpstr>Institiutional Case conference  </vt:lpstr>
      <vt:lpstr>Aimed at  </vt:lpstr>
      <vt:lpstr>Participants of the institutional case conference </vt:lpstr>
      <vt:lpstr>Difficulties in investigation </vt:lpstr>
      <vt:lpstr>Examination - difficulties  </vt:lpstr>
      <vt:lpstr>Investigations- difficulties  </vt:lpstr>
      <vt:lpstr>Trial- difficulties  </vt:lpstr>
      <vt:lpstr>Summary </vt:lpstr>
      <vt:lpstr>Summary cont…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 abuse</dc:title>
  <dc:creator>Indira Kitulwatte</dc:creator>
  <cp:lastModifiedBy>Admin</cp:lastModifiedBy>
  <cp:revision>80</cp:revision>
  <dcterms:created xsi:type="dcterms:W3CDTF">2006-08-16T00:00:00Z</dcterms:created>
  <dcterms:modified xsi:type="dcterms:W3CDTF">2015-03-20T02:23:12Z</dcterms:modified>
</cp:coreProperties>
</file>