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56"/>
  </p:handout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309" r:id="rId14"/>
    <p:sldId id="302" r:id="rId15"/>
    <p:sldId id="306" r:id="rId16"/>
    <p:sldId id="307" r:id="rId17"/>
    <p:sldId id="314" r:id="rId18"/>
    <p:sldId id="308" r:id="rId19"/>
    <p:sldId id="268" r:id="rId20"/>
    <p:sldId id="269" r:id="rId21"/>
    <p:sldId id="270" r:id="rId22"/>
    <p:sldId id="288" r:id="rId23"/>
    <p:sldId id="271" r:id="rId24"/>
    <p:sldId id="289" r:id="rId25"/>
    <p:sldId id="272" r:id="rId26"/>
    <p:sldId id="310" r:id="rId27"/>
    <p:sldId id="287" r:id="rId28"/>
    <p:sldId id="319" r:id="rId29"/>
    <p:sldId id="320" r:id="rId30"/>
    <p:sldId id="324" r:id="rId31"/>
    <p:sldId id="297" r:id="rId32"/>
    <p:sldId id="305" r:id="rId33"/>
    <p:sldId id="321" r:id="rId34"/>
    <p:sldId id="322" r:id="rId35"/>
    <p:sldId id="294" r:id="rId36"/>
    <p:sldId id="304" r:id="rId37"/>
    <p:sldId id="275" r:id="rId38"/>
    <p:sldId id="276" r:id="rId39"/>
    <p:sldId id="277" r:id="rId40"/>
    <p:sldId id="278" r:id="rId41"/>
    <p:sldId id="279" r:id="rId42"/>
    <p:sldId id="280" r:id="rId43"/>
    <p:sldId id="282" r:id="rId44"/>
    <p:sldId id="300" r:id="rId45"/>
    <p:sldId id="311" r:id="rId46"/>
    <p:sldId id="301" r:id="rId47"/>
    <p:sldId id="312" r:id="rId48"/>
    <p:sldId id="313" r:id="rId49"/>
    <p:sldId id="298" r:id="rId50"/>
    <p:sldId id="299" r:id="rId51"/>
    <p:sldId id="283" r:id="rId52"/>
    <p:sldId id="284" r:id="rId53"/>
    <p:sldId id="285" r:id="rId54"/>
    <p:sldId id="290" r:id="rId5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A49A900-B908-4206-A645-0E86CD7BFEDC}" type="datetimeFigureOut">
              <a:rPr lang="en-US" smtClean="0"/>
              <a:pPr/>
              <a:t>2/26/2016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327305D-5625-4C5D-832C-C1A9FDDD789C}"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2/26/2016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2/26/2016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smtClean="0"/>
              <a:t>Abortion</a:t>
            </a:r>
            <a:endParaRPr lang="en-US" sz="7200" dirty="0"/>
          </a:p>
        </p:txBody>
      </p:sp>
      <p:sp>
        <p:nvSpPr>
          <p:cNvPr id="3" name="Subtitle 2"/>
          <p:cNvSpPr>
            <a:spLocks noGrp="1"/>
          </p:cNvSpPr>
          <p:nvPr>
            <p:ph type="subTitle" idx="1"/>
          </p:nvPr>
        </p:nvSpPr>
        <p:spPr/>
        <p:txBody>
          <a:bodyPr/>
          <a:lstStyle/>
          <a:p>
            <a:r>
              <a:rPr lang="en-US" dirty="0" smtClean="0"/>
              <a:t>Dr. P. Paranitharan</a:t>
            </a:r>
          </a:p>
          <a:p>
            <a:endParaRPr lang="en-US" dirty="0" smtClean="0"/>
          </a:p>
        </p:txBody>
      </p:sp>
      <p:pic>
        <p:nvPicPr>
          <p:cNvPr id="1026" name="Picture 2" descr="C:\Users\parani\Desktop\8_week_live_baby2.jpg"/>
          <p:cNvPicPr>
            <a:picLocks noChangeAspect="1" noChangeArrowheads="1"/>
          </p:cNvPicPr>
          <p:nvPr/>
        </p:nvPicPr>
        <p:blipFill>
          <a:blip r:embed="rId2"/>
          <a:srcRect/>
          <a:stretch>
            <a:fillRect/>
          </a:stretch>
        </p:blipFill>
        <p:spPr bwMode="auto">
          <a:xfrm>
            <a:off x="5105400" y="228600"/>
            <a:ext cx="3733800" cy="4114800"/>
          </a:xfrm>
          <a:prstGeom prst="rect">
            <a:avLst/>
          </a:prstGeom>
          <a:noFill/>
        </p:spPr>
      </p:pic>
      <p:pic>
        <p:nvPicPr>
          <p:cNvPr id="4" name="Picture 2" descr="C:\Users\parani\Desktop\g_uterus_sagittal_section.jpg"/>
          <p:cNvPicPr>
            <a:picLocks noChangeAspect="1" noChangeArrowheads="1"/>
          </p:cNvPicPr>
          <p:nvPr/>
        </p:nvPicPr>
        <p:blipFill>
          <a:blip r:embed="rId3"/>
          <a:srcRect/>
          <a:stretch>
            <a:fillRect/>
          </a:stretch>
        </p:blipFill>
        <p:spPr bwMode="auto">
          <a:xfrm>
            <a:off x="1066800" y="2514600"/>
            <a:ext cx="4038600" cy="4171950"/>
          </a:xfrm>
          <a:prstGeom prst="rect">
            <a:avLst/>
          </a:prstGeom>
          <a:noFill/>
        </p:spPr>
      </p:pic>
      <p:pic>
        <p:nvPicPr>
          <p:cNvPr id="5" name="Picture 2" descr="C:\Users\parani\Desktop\images.jpg"/>
          <p:cNvPicPr>
            <a:picLocks noChangeAspect="1" noChangeArrowheads="1"/>
          </p:cNvPicPr>
          <p:nvPr/>
        </p:nvPicPr>
        <p:blipFill>
          <a:blip r:embed="rId4"/>
          <a:srcRect/>
          <a:stretch>
            <a:fillRect/>
          </a:stretch>
        </p:blipFill>
        <p:spPr bwMode="auto">
          <a:xfrm>
            <a:off x="5638800" y="4495800"/>
            <a:ext cx="3276600" cy="2362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Laws relating to abortions in Sri Lanka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306</a:t>
            </a:r>
            <a:r>
              <a:rPr lang="en-US" dirty="0" smtClean="0"/>
              <a:t>- Whoever, before the </a:t>
            </a:r>
            <a:r>
              <a:rPr lang="en-US" b="1" dirty="0" smtClean="0"/>
              <a:t>birth of any child</a:t>
            </a:r>
            <a:r>
              <a:rPr lang="en-US" dirty="0" smtClean="0"/>
              <a:t>, does any act with the intention of thereby preventing the child </a:t>
            </a:r>
            <a:r>
              <a:rPr lang="en-US" b="1" dirty="0" smtClean="0"/>
              <a:t>being born alive or causing it to die soon after its birth, </a:t>
            </a:r>
            <a:r>
              <a:rPr lang="en-US" dirty="0" smtClean="0"/>
              <a:t>and does by such act prevent the child from being born alive, or causes it to die soon after its birth, shall if such act be not caused in good faith for the purpose of saving the life of the mother, be punished with imprisonment of either description  for a term which may extend to </a:t>
            </a:r>
            <a:r>
              <a:rPr lang="en-US" b="1" dirty="0" smtClean="0"/>
              <a:t>ten years </a:t>
            </a:r>
            <a:r>
              <a:rPr lang="en-US" dirty="0" smtClean="0"/>
              <a:t>or with fine or with both</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Laws relating to abortions in Sri Lanka</a:t>
            </a:r>
            <a:endParaRPr lang="en-US" dirty="0"/>
          </a:p>
        </p:txBody>
      </p:sp>
      <p:sp>
        <p:nvSpPr>
          <p:cNvPr id="3" name="Content Placeholder 2"/>
          <p:cNvSpPr>
            <a:spLocks noGrp="1"/>
          </p:cNvSpPr>
          <p:nvPr>
            <p:ph idx="1"/>
          </p:nvPr>
        </p:nvSpPr>
        <p:spPr/>
        <p:txBody>
          <a:bodyPr/>
          <a:lstStyle/>
          <a:p>
            <a:pPr>
              <a:buNone/>
            </a:pPr>
            <a:r>
              <a:rPr lang="en-US" b="1" dirty="0" smtClean="0"/>
              <a:t>307</a:t>
            </a:r>
            <a:r>
              <a:rPr lang="en-US" dirty="0" smtClean="0"/>
              <a:t>- Whoever, does any act under such circumstances that if he thereby </a:t>
            </a:r>
            <a:r>
              <a:rPr lang="en-US" b="1" dirty="0" smtClean="0"/>
              <a:t>caused the death </a:t>
            </a:r>
            <a:r>
              <a:rPr lang="en-US" dirty="0" smtClean="0"/>
              <a:t>he would be guilty of culpable homicide, and does by such act cause the death of a </a:t>
            </a:r>
            <a:r>
              <a:rPr lang="en-US" b="1" dirty="0" smtClean="0"/>
              <a:t>quick unborn child</a:t>
            </a:r>
            <a:r>
              <a:rPr lang="en-US" dirty="0" smtClean="0"/>
              <a:t>, shall be punished with imprisonment of either description for a term which may extend to ten years and shall also be liable to a fine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eriod"/>
            </a:pPr>
            <a:endParaRPr lang="en-US" dirty="0" smtClean="0"/>
          </a:p>
          <a:p>
            <a:pPr marL="514350" indent="-514350">
              <a:buAutoNum type="arabicPeriod"/>
            </a:pPr>
            <a:r>
              <a:rPr lang="en-US" dirty="0" smtClean="0"/>
              <a:t>Instrumental interference</a:t>
            </a:r>
          </a:p>
          <a:p>
            <a:pPr marL="514350" indent="-514350">
              <a:buFontTx/>
              <a:buChar char="-"/>
            </a:pPr>
            <a:r>
              <a:rPr lang="en-US" dirty="0" smtClean="0"/>
              <a:t>Usually consists of dilatation of the cervical canal</a:t>
            </a:r>
          </a:p>
          <a:p>
            <a:pPr marL="514350" indent="-514350">
              <a:buFontTx/>
              <a:buChar char="-"/>
            </a:pPr>
            <a:r>
              <a:rPr lang="en-US" dirty="0" smtClean="0"/>
              <a:t>From surgical dilators to metallic rods, cycle spokes and castor stumps</a:t>
            </a:r>
          </a:p>
          <a:p>
            <a:pPr marL="514350" indent="-514350">
              <a:buFontTx/>
              <a:buChar char="-"/>
            </a:pPr>
            <a:r>
              <a:rPr lang="en-US" dirty="0" smtClean="0"/>
              <a:t>Dangers of instrumentation are bleeding and infection</a:t>
            </a:r>
          </a:p>
          <a:p>
            <a:pPr marL="514350" indent="-514350">
              <a:buFontTx/>
              <a:buChar char="-"/>
            </a:pPr>
            <a:r>
              <a:rPr lang="en-US" dirty="0" smtClean="0"/>
              <a:t>Less common danger is cervical shock</a:t>
            </a:r>
            <a:endParaRPr lang="en-US" dirty="0"/>
          </a:p>
        </p:txBody>
      </p:sp>
      <p:pic>
        <p:nvPicPr>
          <p:cNvPr id="2050" name="Picture 2" descr="C:\Users\parani\Desktop\dilator-set-250x250.jpg"/>
          <p:cNvPicPr>
            <a:picLocks noChangeAspect="1" noChangeArrowheads="1"/>
          </p:cNvPicPr>
          <p:nvPr/>
        </p:nvPicPr>
        <p:blipFill>
          <a:blip r:embed="rId2"/>
          <a:srcRect/>
          <a:stretch>
            <a:fillRect/>
          </a:stretch>
        </p:blipFill>
        <p:spPr bwMode="auto">
          <a:xfrm>
            <a:off x="7239000" y="1295400"/>
            <a:ext cx="1676400" cy="1066800"/>
          </a:xfrm>
          <a:prstGeom prst="rect">
            <a:avLst/>
          </a:prstGeom>
          <a:noFill/>
        </p:spPr>
      </p:pic>
      <p:pic>
        <p:nvPicPr>
          <p:cNvPr id="2052" name="Picture 4" descr="C:\Users\parani\Desktop\images.jpg"/>
          <p:cNvPicPr>
            <a:picLocks noChangeAspect="1" noChangeArrowheads="1"/>
          </p:cNvPicPr>
          <p:nvPr/>
        </p:nvPicPr>
        <p:blipFill>
          <a:blip r:embed="rId3"/>
          <a:srcRect/>
          <a:stretch>
            <a:fillRect/>
          </a:stretch>
        </p:blipFill>
        <p:spPr bwMode="auto">
          <a:xfrm>
            <a:off x="0" y="990600"/>
            <a:ext cx="1371600" cy="12954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251192" cy="762000"/>
          </a:xfrm>
        </p:spPr>
        <p:txBody>
          <a:bodyPr/>
          <a:lstStyle/>
          <a:p>
            <a:r>
              <a:rPr lang="en-US" dirty="0" smtClean="0"/>
              <a:t>Dangers of criminal abortion</a:t>
            </a:r>
            <a:endParaRPr lang="en-US" dirty="0"/>
          </a:p>
        </p:txBody>
      </p:sp>
      <p:pic>
        <p:nvPicPr>
          <p:cNvPr id="2050" name="Picture 2" descr="F:\00.jpg"/>
          <p:cNvPicPr>
            <a:picLocks noGrp="1" noChangeAspect="1" noChangeArrowheads="1"/>
          </p:cNvPicPr>
          <p:nvPr>
            <p:ph idx="1"/>
          </p:nvPr>
        </p:nvPicPr>
        <p:blipFill>
          <a:blip r:embed="rId2"/>
          <a:srcRect/>
          <a:stretch>
            <a:fillRect/>
          </a:stretch>
        </p:blipFill>
        <p:spPr bwMode="auto">
          <a:xfrm>
            <a:off x="1676400" y="990600"/>
            <a:ext cx="7010400" cy="5867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complications and deaths</a:t>
            </a:r>
            <a:endParaRPr lang="en-US" dirty="0"/>
          </a:p>
        </p:txBody>
      </p:sp>
      <p:sp>
        <p:nvSpPr>
          <p:cNvPr id="3" name="Content Placeholder 2"/>
          <p:cNvSpPr>
            <a:spLocks noGrp="1"/>
          </p:cNvSpPr>
          <p:nvPr>
            <p:ph idx="1"/>
          </p:nvPr>
        </p:nvSpPr>
        <p:spPr/>
        <p:txBody>
          <a:bodyPr/>
          <a:lstStyle/>
          <a:p>
            <a:pPr>
              <a:buNone/>
            </a:pPr>
            <a:r>
              <a:rPr lang="en-US" dirty="0" smtClean="0"/>
              <a:t>1. Immediate- Vagal inhibition, complications of anaesthesiae</a:t>
            </a:r>
          </a:p>
          <a:p>
            <a:pPr>
              <a:buNone/>
            </a:pPr>
            <a:r>
              <a:rPr lang="en-US" dirty="0" smtClean="0"/>
              <a:t>2. Early- Air embolism, Amniotic fluid embolism, Haemorrhage</a:t>
            </a:r>
          </a:p>
          <a:p>
            <a:pPr>
              <a:buNone/>
            </a:pPr>
            <a:r>
              <a:rPr lang="en-US" dirty="0" smtClean="0"/>
              <a:t>3. Dealayed- shock, Renal failure, infections- due to injuries in the genital tract, uterus, other pelvic visecra, abdominal viscera and tetanus and gangrene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Amniotic fluid embolism</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Entry of amniotic fluid into the maternal circulation</a:t>
            </a:r>
          </a:p>
          <a:p>
            <a:pPr>
              <a:buFont typeface="Wingdings" pitchFamily="2" charset="2"/>
              <a:buChar char="§"/>
            </a:pPr>
            <a:r>
              <a:rPr lang="en-US" dirty="0" smtClean="0"/>
              <a:t>Amniotic fluid contains- fetal squames, lanugo, lipoid from the vernix, meconium and cells from chorion and amnion</a:t>
            </a:r>
          </a:p>
          <a:p>
            <a:pPr>
              <a:buFont typeface="Wingdings" pitchFamily="2" charset="2"/>
              <a:buChar char="§"/>
            </a:pPr>
            <a:r>
              <a:rPr lang="en-US" dirty="0" smtClean="0"/>
              <a:t>The solid elements are usually impacted in the lung capillaries</a:t>
            </a:r>
          </a:p>
          <a:p>
            <a:pPr>
              <a:buFont typeface="Wingdings" pitchFamily="2" charset="2"/>
              <a:buChar char="§"/>
            </a:pPr>
            <a:r>
              <a:rPr lang="en-US" dirty="0" smtClean="0"/>
              <a:t>The fluid is blamed for the allergic response that may cause such profound death</a:t>
            </a:r>
          </a:p>
          <a:p>
            <a:pPr>
              <a:buFont typeface="Wingdings" pitchFamily="2" charset="2"/>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Amniotic fluid embolism</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The diagnosis is histological and depends upon identifying the squames detached from the fetal epidermis in the capillaries of the lungs</a:t>
            </a:r>
          </a:p>
          <a:p>
            <a:pPr>
              <a:buFont typeface="Wingdings" pitchFamily="2" charset="2"/>
              <a:buChar char="§"/>
            </a:pPr>
            <a:r>
              <a:rPr lang="en-US" dirty="0" smtClean="0"/>
              <a:t>These can be seen in the ordinary H&amp; E staining but more visualised in special stains</a:t>
            </a:r>
          </a:p>
          <a:p>
            <a:pPr>
              <a:buFont typeface="Wingdings" pitchFamily="2" charset="2"/>
              <a:buChar char="§"/>
            </a:pPr>
            <a:r>
              <a:rPr lang="en-US" dirty="0" smtClean="0"/>
              <a:t>Immuno- histochemical techniques have also been used in lung sections to demonstrate human keratin</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User\Desktop\LUNG090.jpg"/>
          <p:cNvPicPr>
            <a:picLocks noGrp="1" noChangeAspect="1" noChangeArrowheads="1"/>
          </p:cNvPicPr>
          <p:nvPr>
            <p:ph idx="1"/>
          </p:nvPr>
        </p:nvPicPr>
        <p:blipFill>
          <a:blip r:embed="rId2"/>
          <a:srcRect/>
          <a:stretch>
            <a:fillRect/>
          </a:stretch>
        </p:blipFill>
        <p:spPr bwMode="auto">
          <a:xfrm>
            <a:off x="1676400" y="152400"/>
            <a:ext cx="6705600" cy="6477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327392" cy="1066800"/>
          </a:xfrm>
        </p:spPr>
        <p:txBody>
          <a:bodyPr>
            <a:normAutofit/>
          </a:bodyPr>
          <a:lstStyle/>
          <a:p>
            <a:r>
              <a:rPr lang="en-US" dirty="0" smtClean="0"/>
              <a:t>Methods of attempting abortion</a:t>
            </a:r>
            <a:endParaRPr lang="en-US" dirty="0"/>
          </a:p>
        </p:txBody>
      </p:sp>
      <p:pic>
        <p:nvPicPr>
          <p:cNvPr id="1026" name="Picture 2" descr="F:\003.jpg"/>
          <p:cNvPicPr>
            <a:picLocks noGrp="1" noChangeAspect="1" noChangeArrowheads="1"/>
          </p:cNvPicPr>
          <p:nvPr>
            <p:ph idx="1"/>
          </p:nvPr>
        </p:nvPicPr>
        <p:blipFill>
          <a:blip r:embed="rId2"/>
          <a:srcRect/>
          <a:stretch>
            <a:fillRect/>
          </a:stretch>
        </p:blipFill>
        <p:spPr bwMode="auto">
          <a:xfrm>
            <a:off x="1600200" y="838200"/>
            <a:ext cx="6324600" cy="5715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2. Syringe aspiration</a:t>
            </a:r>
          </a:p>
          <a:p>
            <a:pPr>
              <a:buNone/>
            </a:pPr>
            <a:endParaRPr lang="en-US" dirty="0" smtClean="0"/>
          </a:p>
          <a:p>
            <a:pPr>
              <a:buNone/>
            </a:pPr>
            <a:r>
              <a:rPr lang="en-US" dirty="0" smtClean="0"/>
              <a:t>-A large syringe (50 ml) attached to a catheter or length of plastic tubing can produce suction within the uterus sufficient to rupture the chorionic sac and precipitate abortion ( Karman cannula: 5 mm diameter)</a:t>
            </a:r>
          </a:p>
          <a:p>
            <a:pPr>
              <a:buNone/>
            </a:pPr>
            <a:r>
              <a:rPr lang="en-US" dirty="0" smtClean="0"/>
              <a:t>- Some products of conception may left behind that can form a focus for infection</a:t>
            </a:r>
          </a:p>
          <a:p>
            <a:pPr>
              <a:buNone/>
            </a:pPr>
            <a:endParaRPr lang="en-US" dirty="0" smtClean="0"/>
          </a:p>
          <a:p>
            <a:pPr>
              <a:buNone/>
            </a:pPr>
            <a:endParaRPr lang="en-US" dirty="0"/>
          </a:p>
        </p:txBody>
      </p:sp>
      <p:pic>
        <p:nvPicPr>
          <p:cNvPr id="3074" name="Picture 2" descr="C:\Users\parani\Desktop\download.jpg"/>
          <p:cNvPicPr>
            <a:picLocks noChangeAspect="1" noChangeArrowheads="1"/>
          </p:cNvPicPr>
          <p:nvPr/>
        </p:nvPicPr>
        <p:blipFill>
          <a:blip r:embed="rId2"/>
          <a:srcRect/>
          <a:stretch>
            <a:fillRect/>
          </a:stretch>
        </p:blipFill>
        <p:spPr bwMode="auto">
          <a:xfrm>
            <a:off x="7010400" y="685801"/>
            <a:ext cx="1914525" cy="1676400"/>
          </a:xfrm>
          <a:prstGeom prst="rect">
            <a:avLst/>
          </a:prstGeom>
          <a:noFill/>
        </p:spPr>
      </p:pic>
      <p:pic>
        <p:nvPicPr>
          <p:cNvPr id="3075" name="Picture 3" descr="C:\Users\parani\Desktop\images (3).jpg"/>
          <p:cNvPicPr>
            <a:picLocks noChangeAspect="1" noChangeArrowheads="1"/>
          </p:cNvPicPr>
          <p:nvPr/>
        </p:nvPicPr>
        <p:blipFill>
          <a:blip r:embed="rId3"/>
          <a:srcRect/>
          <a:stretch>
            <a:fillRect/>
          </a:stretch>
        </p:blipFill>
        <p:spPr bwMode="auto">
          <a:xfrm>
            <a:off x="0" y="5791200"/>
            <a:ext cx="1676400" cy="1066800"/>
          </a:xfrm>
          <a:prstGeom prst="rect">
            <a:avLst/>
          </a:prstGeom>
          <a:noFill/>
        </p:spPr>
      </p:pic>
      <p:pic>
        <p:nvPicPr>
          <p:cNvPr id="1026" name="Picture 2" descr="C:\Users\parani\Desktop\images (1).jpg"/>
          <p:cNvPicPr>
            <a:picLocks noChangeAspect="1" noChangeArrowheads="1"/>
          </p:cNvPicPr>
          <p:nvPr/>
        </p:nvPicPr>
        <p:blipFill>
          <a:blip r:embed="rId4"/>
          <a:srcRect/>
          <a:stretch>
            <a:fillRect/>
          </a:stretch>
        </p:blipFill>
        <p:spPr bwMode="auto">
          <a:xfrm>
            <a:off x="0" y="2286000"/>
            <a:ext cx="1523999" cy="12382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arani\Desktop\images.jpg"/>
          <p:cNvPicPr>
            <a:picLocks noGrp="1" noChangeAspect="1" noChangeArrowheads="1"/>
          </p:cNvPicPr>
          <p:nvPr>
            <p:ph idx="1"/>
          </p:nvPr>
        </p:nvPicPr>
        <p:blipFill>
          <a:blip r:embed="rId2"/>
          <a:srcRect/>
          <a:stretch>
            <a:fillRect/>
          </a:stretch>
        </p:blipFill>
        <p:spPr bwMode="auto">
          <a:xfrm>
            <a:off x="1219200" y="304800"/>
            <a:ext cx="6781800" cy="63246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p:txBody>
          <a:bodyPr/>
          <a:lstStyle/>
          <a:p>
            <a:pPr>
              <a:buNone/>
            </a:pPr>
            <a:r>
              <a:rPr lang="en-US" dirty="0" smtClean="0"/>
              <a:t>3. Physical violence</a:t>
            </a:r>
          </a:p>
          <a:p>
            <a:pPr>
              <a:buFontTx/>
              <a:buChar char="-"/>
            </a:pPr>
            <a:r>
              <a:rPr lang="en-US" dirty="0" smtClean="0"/>
              <a:t>Punching and kicking of the abdomen were most common</a:t>
            </a:r>
          </a:p>
          <a:p>
            <a:pPr>
              <a:buFontTx/>
              <a:buChar char="-"/>
            </a:pPr>
            <a:r>
              <a:rPr lang="en-US" dirty="0" smtClean="0"/>
              <a:t>Violent exercise- skipping, jumping, horse riding</a:t>
            </a:r>
          </a:p>
          <a:p>
            <a:pPr>
              <a:buNone/>
            </a:pPr>
            <a:endParaRPr lang="en-US" dirty="0" smtClean="0"/>
          </a:p>
          <a:p>
            <a:pPr>
              <a:buNone/>
            </a:pPr>
            <a:r>
              <a:rPr lang="en-US" dirty="0" smtClean="0"/>
              <a:t>*Death from rupture of spleen, liver or intestine</a:t>
            </a:r>
            <a:endParaRPr lang="en-US" dirty="0"/>
          </a:p>
        </p:txBody>
      </p:sp>
      <p:pic>
        <p:nvPicPr>
          <p:cNvPr id="2050" name="Picture 2" descr="C:\Users\parani\Desktop\images.png"/>
          <p:cNvPicPr>
            <a:picLocks noChangeAspect="1" noChangeArrowheads="1"/>
          </p:cNvPicPr>
          <p:nvPr/>
        </p:nvPicPr>
        <p:blipFill>
          <a:blip r:embed="rId2"/>
          <a:srcRect/>
          <a:stretch>
            <a:fillRect/>
          </a:stretch>
        </p:blipFill>
        <p:spPr bwMode="auto">
          <a:xfrm>
            <a:off x="152400" y="1905000"/>
            <a:ext cx="1552575" cy="29337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p:txBody>
          <a:bodyPr>
            <a:normAutofit/>
          </a:bodyPr>
          <a:lstStyle/>
          <a:p>
            <a:pPr>
              <a:buNone/>
            </a:pPr>
            <a:r>
              <a:rPr lang="en-US" dirty="0" smtClean="0"/>
              <a:t>4. Suction termination</a:t>
            </a:r>
          </a:p>
          <a:p>
            <a:pPr>
              <a:buFontTx/>
              <a:buChar char="-"/>
            </a:pPr>
            <a:r>
              <a:rPr lang="en-US" dirty="0" smtClean="0"/>
              <a:t>Useful up to 12 weeks </a:t>
            </a:r>
          </a:p>
          <a:p>
            <a:pPr>
              <a:buFontTx/>
              <a:buChar char="-"/>
            </a:pPr>
            <a:r>
              <a:rPr lang="en-US" dirty="0" smtClean="0"/>
              <a:t>A syringe with a metal rod or rigid plastic cannula is introduced to the uterine cavity through the cervix and suction applied through a vacuum source </a:t>
            </a:r>
          </a:p>
          <a:p>
            <a:pPr>
              <a:buFontTx/>
              <a:buChar char="-"/>
            </a:pPr>
            <a:r>
              <a:rPr lang="en-US" dirty="0" smtClean="0"/>
              <a:t>Infection, uterine perforation and haemorrhage are possible complications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parani\Desktop\images (1).jpg"/>
          <p:cNvPicPr>
            <a:picLocks noGrp="1" noChangeAspect="1" noChangeArrowheads="1"/>
          </p:cNvPicPr>
          <p:nvPr>
            <p:ph idx="1"/>
          </p:nvPr>
        </p:nvPicPr>
        <p:blipFill>
          <a:blip r:embed="rId2"/>
          <a:srcRect/>
          <a:stretch>
            <a:fillRect/>
          </a:stretch>
        </p:blipFill>
        <p:spPr bwMode="auto">
          <a:xfrm>
            <a:off x="228600" y="1447800"/>
            <a:ext cx="4495800" cy="4495800"/>
          </a:xfrm>
          <a:prstGeom prst="rect">
            <a:avLst/>
          </a:prstGeom>
          <a:noFill/>
        </p:spPr>
      </p:pic>
      <p:pic>
        <p:nvPicPr>
          <p:cNvPr id="5" name="Picture 4" descr="C:\Users\parani\Desktop\abortion_4.jpg"/>
          <p:cNvPicPr>
            <a:picLocks noChangeAspect="1" noChangeArrowheads="1"/>
          </p:cNvPicPr>
          <p:nvPr/>
        </p:nvPicPr>
        <p:blipFill>
          <a:blip r:embed="rId3"/>
          <a:srcRect/>
          <a:stretch>
            <a:fillRect/>
          </a:stretch>
        </p:blipFill>
        <p:spPr bwMode="auto">
          <a:xfrm>
            <a:off x="4648200" y="762000"/>
            <a:ext cx="4495800" cy="5486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a:xfrm>
            <a:off x="304800" y="1600200"/>
            <a:ext cx="8382000" cy="5105400"/>
          </a:xfrm>
        </p:spPr>
        <p:txBody>
          <a:bodyPr>
            <a:normAutofit/>
          </a:bodyPr>
          <a:lstStyle/>
          <a:p>
            <a:pPr>
              <a:buNone/>
            </a:pPr>
            <a:r>
              <a:rPr lang="en-US" dirty="0" smtClean="0"/>
              <a:t>5. Drugs and Chemicals</a:t>
            </a:r>
          </a:p>
          <a:p>
            <a:pPr>
              <a:buFontTx/>
              <a:buChar char="-"/>
            </a:pPr>
            <a:r>
              <a:rPr lang="en-US" sz="2800" dirty="0" smtClean="0"/>
              <a:t>A wide variety of substances applied locally or taken by mouth</a:t>
            </a:r>
          </a:p>
          <a:p>
            <a:pPr>
              <a:buFontTx/>
              <a:buChar char="-"/>
            </a:pPr>
            <a:r>
              <a:rPr lang="en-US" sz="2800" dirty="0" smtClean="0"/>
              <a:t> Pituitrin and prostaglandin. Prostaglandin induce strong uterine contractions</a:t>
            </a:r>
          </a:p>
          <a:p>
            <a:pPr>
              <a:buFontTx/>
              <a:buChar char="-"/>
            </a:pPr>
            <a:r>
              <a:rPr lang="en-US" sz="2800" dirty="0" smtClean="0"/>
              <a:t>Ergot, Lead &amp; quinine. They have a contractile effect on the uterine smooth muscle</a:t>
            </a:r>
          </a:p>
          <a:p>
            <a:pPr>
              <a:buFontTx/>
              <a:buChar char="-"/>
            </a:pPr>
            <a:r>
              <a:rPr lang="en-US" sz="2800" dirty="0" smtClean="0"/>
              <a:t>Vegetable compounds like raw pine apple and papaw</a:t>
            </a:r>
          </a:p>
          <a:p>
            <a:pPr>
              <a:buFontTx/>
              <a:buChar char="-"/>
            </a:pPr>
            <a:r>
              <a:rPr lang="en-US" sz="2800" dirty="0" smtClean="0"/>
              <a:t>Purgatives</a:t>
            </a:r>
          </a:p>
          <a:p>
            <a:pPr>
              <a:buFontTx/>
              <a:buChar char="-"/>
            </a:pPr>
            <a:endParaRPr lang="en-US" dirty="0" smtClean="0"/>
          </a:p>
          <a:p>
            <a:pPr>
              <a:buFontTx/>
              <a:buChar char="-"/>
            </a:pPr>
            <a:endParaRPr lang="en-US" dirty="0" smtClean="0"/>
          </a:p>
          <a:p>
            <a:pPr>
              <a:buFontTx/>
              <a:buChar char="-"/>
            </a:pPr>
            <a:endParaRPr lang="en-US" dirty="0"/>
          </a:p>
        </p:txBody>
      </p:sp>
      <p:pic>
        <p:nvPicPr>
          <p:cNvPr id="8194" name="Picture 2" descr="C:\Users\parani\Desktop\210px-Medievalpreg.jpg"/>
          <p:cNvPicPr>
            <a:picLocks noChangeAspect="1" noChangeArrowheads="1"/>
          </p:cNvPicPr>
          <p:nvPr/>
        </p:nvPicPr>
        <p:blipFill>
          <a:blip r:embed="rId2"/>
          <a:srcRect/>
          <a:stretch>
            <a:fillRect/>
          </a:stretch>
        </p:blipFill>
        <p:spPr bwMode="auto">
          <a:xfrm>
            <a:off x="7086600" y="838201"/>
            <a:ext cx="1905000" cy="1295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a:xfrm>
            <a:off x="1143000" y="1447800"/>
            <a:ext cx="7790688" cy="5257800"/>
          </a:xfrm>
        </p:spPr>
        <p:txBody>
          <a:bodyPr>
            <a:normAutofit/>
          </a:bodyPr>
          <a:lstStyle/>
          <a:p>
            <a:pPr>
              <a:buNone/>
            </a:pPr>
            <a:r>
              <a:rPr lang="en-US" dirty="0" smtClean="0"/>
              <a:t>6. Higginson’s syringe </a:t>
            </a:r>
          </a:p>
          <a:p>
            <a:pPr>
              <a:buFont typeface="Wingdings" pitchFamily="2" charset="2"/>
              <a:buChar char="§"/>
            </a:pPr>
            <a:r>
              <a:rPr lang="en-US" dirty="0" smtClean="0"/>
              <a:t>The syringe was used to inject fluid into the uterus to separate the membranes from the decidua.</a:t>
            </a:r>
          </a:p>
          <a:p>
            <a:pPr>
              <a:buFont typeface="Wingdings" pitchFamily="2" charset="2"/>
              <a:buChar char="§"/>
            </a:pPr>
            <a:r>
              <a:rPr lang="en-US" dirty="0" smtClean="0"/>
              <a:t>Death- Air and fluid is pumped into the placental bed and enter the venous circulation causing deaths due to air and fluid embolism </a:t>
            </a:r>
          </a:p>
          <a:p>
            <a:pPr>
              <a:buFont typeface="Wingdings" pitchFamily="2" charset="2"/>
              <a:buChar char="§"/>
            </a:pPr>
            <a:endParaRPr lang="en-US" dirty="0" smtClean="0"/>
          </a:p>
          <a:p>
            <a:pPr>
              <a:buFont typeface="Wingdings" pitchFamily="2" charset="2"/>
              <a:buChar char="§"/>
            </a:pPr>
            <a:endParaRPr lang="en-US" dirty="0"/>
          </a:p>
        </p:txBody>
      </p:sp>
      <p:pic>
        <p:nvPicPr>
          <p:cNvPr id="6146" name="Picture 2" descr="C:\Users\parani\Desktop\images.jpg"/>
          <p:cNvPicPr>
            <a:picLocks noChangeAspect="1" noChangeArrowheads="1"/>
          </p:cNvPicPr>
          <p:nvPr/>
        </p:nvPicPr>
        <p:blipFill>
          <a:blip r:embed="rId2"/>
          <a:srcRect/>
          <a:stretch>
            <a:fillRect/>
          </a:stretch>
        </p:blipFill>
        <p:spPr bwMode="auto">
          <a:xfrm>
            <a:off x="4572000" y="5181600"/>
            <a:ext cx="2419350" cy="14478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used for criminal abortions and complications</a:t>
            </a:r>
            <a:endParaRPr lang="en-US" dirty="0"/>
          </a:p>
        </p:txBody>
      </p:sp>
      <p:sp>
        <p:nvSpPr>
          <p:cNvPr id="3" name="Content Placeholder 2"/>
          <p:cNvSpPr>
            <a:spLocks noGrp="1"/>
          </p:cNvSpPr>
          <p:nvPr>
            <p:ph idx="1"/>
          </p:nvPr>
        </p:nvSpPr>
        <p:spPr/>
        <p:txBody>
          <a:bodyPr/>
          <a:lstStyle/>
          <a:p>
            <a:pPr>
              <a:buNone/>
            </a:pPr>
            <a:r>
              <a:rPr lang="en-US" dirty="0" smtClean="0"/>
              <a:t>7. Local interference</a:t>
            </a:r>
          </a:p>
          <a:p>
            <a:pPr>
              <a:buNone/>
            </a:pPr>
            <a:r>
              <a:rPr lang="en-US" dirty="0" smtClean="0"/>
              <a:t>Application of chemicals to the upper vagina, cervix or the inner uterine wall</a:t>
            </a:r>
          </a:p>
          <a:p>
            <a:pPr>
              <a:buNone/>
            </a:pPr>
            <a:r>
              <a:rPr lang="en-US" dirty="0" smtClean="0"/>
              <a:t>Eg: Pottasium permanganate- May cause local burns and death by manganate absorption</a:t>
            </a:r>
          </a:p>
          <a:p>
            <a:pPr>
              <a:buNone/>
            </a:pPr>
            <a:r>
              <a:rPr lang="en-US" dirty="0" smtClean="0"/>
              <a:t>Utus paste- soap, thymol</a:t>
            </a:r>
          </a:p>
          <a:p>
            <a:pPr>
              <a:buNone/>
            </a:pPr>
            <a:r>
              <a:rPr lang="en-US" dirty="0" smtClean="0"/>
              <a:t>			  - KI</a:t>
            </a:r>
            <a:endParaRPr lang="en-US" dirty="0"/>
          </a:p>
        </p:txBody>
      </p:sp>
      <p:pic>
        <p:nvPicPr>
          <p:cNvPr id="4098" name="Picture 2" descr="C:\Users\parani\Desktop\Potassium-permanganate-sample.jpg"/>
          <p:cNvPicPr>
            <a:picLocks noChangeAspect="1" noChangeArrowheads="1"/>
          </p:cNvPicPr>
          <p:nvPr/>
        </p:nvPicPr>
        <p:blipFill>
          <a:blip r:embed="rId2" cstate="print"/>
          <a:srcRect/>
          <a:stretch>
            <a:fillRect/>
          </a:stretch>
        </p:blipFill>
        <p:spPr bwMode="auto">
          <a:xfrm>
            <a:off x="6096000" y="4419600"/>
            <a:ext cx="3048000" cy="22860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unnamed (1).jpg"/>
          <p:cNvPicPr>
            <a:picLocks noGrp="1" noChangeAspect="1" noChangeArrowheads="1"/>
          </p:cNvPicPr>
          <p:nvPr>
            <p:ph idx="1"/>
          </p:nvPr>
        </p:nvPicPr>
        <p:blipFill>
          <a:blip r:embed="rId2"/>
          <a:srcRect/>
          <a:stretch>
            <a:fillRect/>
          </a:stretch>
        </p:blipFill>
        <p:spPr bwMode="auto">
          <a:xfrm>
            <a:off x="1447800" y="304800"/>
            <a:ext cx="7010400" cy="5791200"/>
          </a:xfrm>
          <a:prstGeom prst="rect">
            <a:avLst/>
          </a:prstGeom>
          <a:noFill/>
        </p:spPr>
      </p:pic>
      <p:sp>
        <p:nvSpPr>
          <p:cNvPr id="3" name="Rectangle 2"/>
          <p:cNvSpPr/>
          <p:nvPr/>
        </p:nvSpPr>
        <p:spPr>
          <a:xfrm>
            <a:off x="4267200" y="5181600"/>
            <a:ext cx="3200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Burns from a hot water bottle</a:t>
            </a: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and investigation of a clinical case of suspected criminal abortion</a:t>
            </a:r>
            <a:endParaRPr lang="en-US" dirty="0"/>
          </a:p>
        </p:txBody>
      </p:sp>
      <p:sp>
        <p:nvSpPr>
          <p:cNvPr id="3" name="Content Placeholder 2"/>
          <p:cNvSpPr>
            <a:spLocks noGrp="1"/>
          </p:cNvSpPr>
          <p:nvPr>
            <p:ph idx="1"/>
          </p:nvPr>
        </p:nvSpPr>
        <p:spPr>
          <a:xfrm>
            <a:off x="1295400" y="2057400"/>
            <a:ext cx="7638288" cy="4191000"/>
          </a:xfrm>
        </p:spPr>
        <p:txBody>
          <a:bodyPr>
            <a:normAutofit fontScale="92500" lnSpcReduction="10000"/>
          </a:bodyPr>
          <a:lstStyle/>
          <a:p>
            <a:pPr>
              <a:buFont typeface="Wingdings" pitchFamily="2" charset="2"/>
              <a:buChar char="§"/>
            </a:pPr>
            <a:r>
              <a:rPr lang="en-US" dirty="0" smtClean="0"/>
              <a:t>MLEF/ Magistrate order</a:t>
            </a:r>
          </a:p>
          <a:p>
            <a:pPr>
              <a:buFont typeface="Wingdings" pitchFamily="2" charset="2"/>
              <a:buChar char="§"/>
            </a:pPr>
            <a:r>
              <a:rPr lang="en-US" dirty="0" smtClean="0"/>
              <a:t>Consent</a:t>
            </a:r>
          </a:p>
          <a:p>
            <a:pPr>
              <a:buFont typeface="Wingdings" pitchFamily="2" charset="2"/>
              <a:buChar char="§"/>
            </a:pPr>
            <a:r>
              <a:rPr lang="en-US" dirty="0" smtClean="0"/>
              <a:t>History</a:t>
            </a:r>
          </a:p>
          <a:p>
            <a:pPr>
              <a:buFont typeface="Wingdings" pitchFamily="2" charset="2"/>
              <a:buChar char="§"/>
            </a:pPr>
            <a:r>
              <a:rPr lang="en-US" dirty="0" smtClean="0"/>
              <a:t>External examination- General, Specific</a:t>
            </a:r>
          </a:p>
          <a:p>
            <a:pPr>
              <a:buFont typeface="Wingdings" pitchFamily="2" charset="2"/>
              <a:buChar char="§"/>
            </a:pPr>
            <a:r>
              <a:rPr lang="en-US" dirty="0" smtClean="0"/>
              <a:t>Genital examination</a:t>
            </a:r>
          </a:p>
          <a:p>
            <a:pPr>
              <a:buFont typeface="Wingdings" pitchFamily="2" charset="2"/>
              <a:buChar char="§"/>
            </a:pPr>
            <a:r>
              <a:rPr lang="en-US" dirty="0" smtClean="0"/>
              <a:t>Investigations- Urine for HCG, USS abdomen</a:t>
            </a:r>
          </a:p>
          <a:p>
            <a:pPr>
              <a:buFont typeface="Wingdings" pitchFamily="2" charset="2"/>
              <a:buChar char="§"/>
            </a:pPr>
            <a:r>
              <a:rPr lang="en-US" dirty="0" smtClean="0"/>
              <a:t>Referrals- Gynaecologist, Psychiatrist</a:t>
            </a:r>
          </a:p>
          <a:p>
            <a:pPr>
              <a:buFont typeface="Wingdings" pitchFamily="2" charset="2"/>
              <a:buChar char="§"/>
            </a:pPr>
            <a:r>
              <a:rPr lang="en-US" dirty="0" smtClean="0"/>
              <a:t>Documentation</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of pregnancy</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Amenorrhoea</a:t>
            </a:r>
          </a:p>
          <a:p>
            <a:pPr>
              <a:buFont typeface="Wingdings" pitchFamily="2" charset="2"/>
              <a:buChar char="§"/>
            </a:pPr>
            <a:r>
              <a:rPr lang="en-US" dirty="0" smtClean="0"/>
              <a:t>Breast tenderness</a:t>
            </a:r>
          </a:p>
          <a:p>
            <a:pPr>
              <a:buFont typeface="Wingdings" pitchFamily="2" charset="2"/>
              <a:buChar char="§"/>
            </a:pPr>
            <a:r>
              <a:rPr lang="en-US" dirty="0" smtClean="0"/>
              <a:t>Frequency of micturition</a:t>
            </a:r>
          </a:p>
          <a:p>
            <a:pPr>
              <a:buFont typeface="Wingdings" pitchFamily="2" charset="2"/>
              <a:buChar char="§"/>
            </a:pPr>
            <a:r>
              <a:rPr lang="en-US" dirty="0" smtClean="0"/>
              <a:t>Nausea or vomiting</a:t>
            </a:r>
          </a:p>
          <a:p>
            <a:pPr>
              <a:buFont typeface="Wingdings" pitchFamily="2" charset="2"/>
              <a:buChar char="§"/>
            </a:pPr>
            <a:r>
              <a:rPr lang="en-US" dirty="0" smtClean="0"/>
              <a:t>Leucorrhoea</a:t>
            </a:r>
          </a:p>
          <a:p>
            <a:pPr>
              <a:buFont typeface="Wingdings" pitchFamily="2" charset="2"/>
              <a:buChar char="§"/>
            </a:pPr>
            <a:r>
              <a:rPr lang="en-US" dirty="0" smtClean="0"/>
              <a:t>Discoloration of vaginal walls, softening of the cervix, Hegar’s sign, breast and nipple changes, radiological evidence of fetal parts, biological urine tests</a:t>
            </a:r>
            <a:endParaRPr lang="en-US" dirty="0"/>
          </a:p>
        </p:txBody>
      </p:sp>
      <p:pic>
        <p:nvPicPr>
          <p:cNvPr id="1026" name="Picture 2" descr="C:\Users\parani\Desktop\Figure_3_1_Hegars_sign_250.jpg"/>
          <p:cNvPicPr>
            <a:picLocks noChangeAspect="1" noChangeArrowheads="1"/>
          </p:cNvPicPr>
          <p:nvPr/>
        </p:nvPicPr>
        <p:blipFill>
          <a:blip r:embed="rId2"/>
          <a:srcRect/>
          <a:stretch>
            <a:fillRect/>
          </a:stretch>
        </p:blipFill>
        <p:spPr bwMode="auto">
          <a:xfrm>
            <a:off x="6019800" y="838200"/>
            <a:ext cx="3124199" cy="27432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 of recent delivery</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
            </a:pPr>
            <a:r>
              <a:rPr lang="en-US" dirty="0" smtClean="0"/>
              <a:t>Uterus palpable above the pubis- till 10- 14 days</a:t>
            </a:r>
          </a:p>
          <a:p>
            <a:pPr>
              <a:buFont typeface="Wingdings" pitchFamily="2" charset="2"/>
              <a:buChar char="§"/>
            </a:pPr>
            <a:r>
              <a:rPr lang="en-US" dirty="0" smtClean="0"/>
              <a:t>Dilatation and laxity of the vaginal orifice</a:t>
            </a:r>
          </a:p>
          <a:p>
            <a:pPr>
              <a:buFont typeface="Wingdings" pitchFamily="2" charset="2"/>
              <a:buChar char="§"/>
            </a:pPr>
            <a:r>
              <a:rPr lang="en-US" dirty="0" smtClean="0"/>
              <a:t>Discharge of lochia-blood stained for 7 days and brownish for another week</a:t>
            </a:r>
          </a:p>
          <a:p>
            <a:pPr>
              <a:buFont typeface="Wingdings" pitchFamily="2" charset="2"/>
              <a:buChar char="§"/>
            </a:pPr>
            <a:r>
              <a:rPr lang="en-US" dirty="0" smtClean="0"/>
              <a:t>Swelling and tension of the breasts with expressible milk after 3 days</a:t>
            </a:r>
          </a:p>
          <a:p>
            <a:pPr>
              <a:buFont typeface="Wingdings" pitchFamily="2" charset="2"/>
              <a:buChar char="§"/>
            </a:pPr>
            <a:r>
              <a:rPr lang="en-US" dirty="0" smtClean="0"/>
              <a:t>Pigmentation of areola</a:t>
            </a:r>
          </a:p>
          <a:p>
            <a:pPr>
              <a:buFont typeface="Wingdings" pitchFamily="2" charset="2"/>
              <a:buChar char="§"/>
            </a:pPr>
            <a:r>
              <a:rPr lang="en-US" dirty="0" smtClean="0"/>
              <a:t>Striae garvidarum of the abdomen </a:t>
            </a:r>
          </a:p>
          <a:p>
            <a:pPr>
              <a:buFont typeface="Wingdings" pitchFamily="2" charset="2"/>
              <a:buChar char="§"/>
            </a:pPr>
            <a:r>
              <a:rPr lang="en-US" dirty="0" smtClean="0"/>
              <a:t>Softening and wide patency of the cervix</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At the end of this lecture the student is expected to know</a:t>
            </a:r>
          </a:p>
          <a:p>
            <a:pPr marL="514350" indent="-514350">
              <a:buAutoNum type="alphaLcPeriod"/>
            </a:pPr>
            <a:r>
              <a:rPr lang="en-US" dirty="0" smtClean="0"/>
              <a:t>The definitions of different types of abortions</a:t>
            </a:r>
          </a:p>
          <a:p>
            <a:pPr marL="514350" indent="-514350">
              <a:buAutoNum type="alphaLcPeriod"/>
            </a:pPr>
            <a:r>
              <a:rPr lang="en-US" dirty="0" smtClean="0"/>
              <a:t>Laws related to abortion in Sri Lanka</a:t>
            </a:r>
          </a:p>
          <a:p>
            <a:pPr marL="514350" indent="-514350">
              <a:buAutoNum type="alphaLcPeriod"/>
            </a:pPr>
            <a:r>
              <a:rPr lang="en-US" dirty="0" smtClean="0"/>
              <a:t>Methods used for criminal abortions</a:t>
            </a:r>
          </a:p>
          <a:p>
            <a:pPr marL="514350" indent="-514350">
              <a:buAutoNum type="alphaLcPeriod"/>
            </a:pPr>
            <a:r>
              <a:rPr lang="en-US" dirty="0" smtClean="0"/>
              <a:t>Common complications following a criminal abortion</a:t>
            </a:r>
          </a:p>
          <a:p>
            <a:pPr marL="514350" indent="-514350">
              <a:buAutoNum type="alphaLcPeriod"/>
            </a:pPr>
            <a:r>
              <a:rPr lang="en-US" dirty="0" smtClean="0"/>
              <a:t>Diagnosis  and investigation of a criminal abortion</a:t>
            </a:r>
          </a:p>
          <a:p>
            <a:pPr marL="514350" indent="-514350">
              <a:buAutoNum type="alphaLcPeriod"/>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of abortion in living</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dirty="0" smtClean="0"/>
              <a:t>If the examination of person closer to the time of criminal abortion then more signs could be visualized.  Also depends on the duration of pregnancy</a:t>
            </a:r>
          </a:p>
          <a:p>
            <a:pPr marL="514350" indent="-514350">
              <a:buAutoNum type="arabicPeriod"/>
            </a:pPr>
            <a:r>
              <a:rPr lang="en-US" dirty="0" smtClean="0"/>
              <a:t>PV bleeding</a:t>
            </a:r>
          </a:p>
          <a:p>
            <a:pPr marL="514350" indent="-514350">
              <a:buAutoNum type="arabicPeriod"/>
            </a:pPr>
            <a:r>
              <a:rPr lang="en-US" dirty="0" smtClean="0"/>
              <a:t>Breast changes of pregnancy – more marked in the first pregnancy</a:t>
            </a:r>
          </a:p>
          <a:p>
            <a:pPr marL="514350" indent="-514350">
              <a:buAutoNum type="arabicPeriod"/>
            </a:pPr>
            <a:r>
              <a:rPr lang="en-US" dirty="0" smtClean="0"/>
              <a:t>Enlarged uterus, softened cervix</a:t>
            </a:r>
          </a:p>
          <a:p>
            <a:pPr marL="514350" indent="-514350">
              <a:buAutoNum type="arabicPeriod"/>
            </a:pPr>
            <a:r>
              <a:rPr lang="en-US" dirty="0" smtClean="0"/>
              <a:t>Offensive vaginal discharge, signs of peritonitis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Evidence of abortion in living</a:t>
            </a:r>
            <a:endParaRPr lang="en-US" dirty="0"/>
          </a:p>
        </p:txBody>
      </p:sp>
      <p:sp>
        <p:nvSpPr>
          <p:cNvPr id="3" name="Content Placeholder 2"/>
          <p:cNvSpPr>
            <a:spLocks noGrp="1"/>
          </p:cNvSpPr>
          <p:nvPr>
            <p:ph idx="1"/>
          </p:nvPr>
        </p:nvSpPr>
        <p:spPr/>
        <p:txBody>
          <a:bodyPr/>
          <a:lstStyle/>
          <a:p>
            <a:pPr>
              <a:buNone/>
            </a:pPr>
            <a:r>
              <a:rPr lang="en-US" dirty="0" smtClean="0"/>
              <a:t>Examination of genitalia- vaginal lacerations, abrasions, perforations, cervical lacerations, injuries due to instruments on the cervix – it could be surgical or following criminal abortion</a:t>
            </a:r>
            <a:endParaRPr lang="en-US" dirty="0"/>
          </a:p>
        </p:txBody>
      </p:sp>
      <p:pic>
        <p:nvPicPr>
          <p:cNvPr id="9219" name="Picture 3" descr="C:\Users\parani\Desktop\Vulsellum-Forceps.jpg"/>
          <p:cNvPicPr>
            <a:picLocks noChangeAspect="1" noChangeArrowheads="1"/>
          </p:cNvPicPr>
          <p:nvPr/>
        </p:nvPicPr>
        <p:blipFill>
          <a:blip r:embed="rId2"/>
          <a:srcRect/>
          <a:stretch>
            <a:fillRect/>
          </a:stretch>
        </p:blipFill>
        <p:spPr bwMode="auto">
          <a:xfrm>
            <a:off x="990600" y="4114800"/>
            <a:ext cx="2743200" cy="2438400"/>
          </a:xfrm>
          <a:prstGeom prst="rect">
            <a:avLst/>
          </a:prstGeom>
          <a:noFill/>
        </p:spPr>
      </p:pic>
      <p:pic>
        <p:nvPicPr>
          <p:cNvPr id="9220" name="Picture 4" descr="C:\Users\parani\Desktop\dilator-sets-250x250.jpg"/>
          <p:cNvPicPr>
            <a:picLocks noChangeAspect="1" noChangeArrowheads="1"/>
          </p:cNvPicPr>
          <p:nvPr/>
        </p:nvPicPr>
        <p:blipFill>
          <a:blip r:embed="rId3"/>
          <a:srcRect/>
          <a:stretch>
            <a:fillRect/>
          </a:stretch>
        </p:blipFill>
        <p:spPr bwMode="auto">
          <a:xfrm>
            <a:off x="3810000" y="4267200"/>
            <a:ext cx="2819400" cy="2362200"/>
          </a:xfrm>
          <a:prstGeom prst="rect">
            <a:avLst/>
          </a:prstGeom>
          <a:noFill/>
        </p:spPr>
      </p:pic>
      <p:pic>
        <p:nvPicPr>
          <p:cNvPr id="6" name="Picture 2" descr="C:\Users\parani\Desktop\download.jpg"/>
          <p:cNvPicPr>
            <a:picLocks noChangeAspect="1" noChangeArrowheads="1"/>
          </p:cNvPicPr>
          <p:nvPr/>
        </p:nvPicPr>
        <p:blipFill>
          <a:blip r:embed="rId4"/>
          <a:srcRect/>
          <a:stretch>
            <a:fillRect/>
          </a:stretch>
        </p:blipFill>
        <p:spPr bwMode="auto">
          <a:xfrm>
            <a:off x="6705600" y="4495800"/>
            <a:ext cx="2286000" cy="184785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Difficulties in establishing criminal abortion in the living</a:t>
            </a:r>
            <a:endParaRPr lang="en-US" dirty="0"/>
          </a:p>
        </p:txBody>
      </p:sp>
      <p:sp>
        <p:nvSpPr>
          <p:cNvPr id="3" name="Content Placeholder 2"/>
          <p:cNvSpPr>
            <a:spLocks noGrp="1"/>
          </p:cNvSpPr>
          <p:nvPr>
            <p:ph idx="1"/>
          </p:nvPr>
        </p:nvSpPr>
        <p:spPr>
          <a:xfrm>
            <a:off x="228600" y="1600200"/>
            <a:ext cx="8458200" cy="5257800"/>
          </a:xfrm>
        </p:spPr>
        <p:txBody>
          <a:bodyPr>
            <a:normAutofit fontScale="85000" lnSpcReduction="20000"/>
          </a:bodyPr>
          <a:lstStyle/>
          <a:p>
            <a:pPr>
              <a:buFont typeface="Wingdings" pitchFamily="2" charset="2"/>
              <a:buChar char="§"/>
            </a:pPr>
            <a:r>
              <a:rPr lang="en-US" dirty="0" smtClean="0"/>
              <a:t>History is often less informative</a:t>
            </a:r>
          </a:p>
          <a:p>
            <a:pPr>
              <a:buFont typeface="Wingdings" pitchFamily="2" charset="2"/>
              <a:buChar char="§"/>
            </a:pPr>
            <a:r>
              <a:rPr lang="en-US" dirty="0" smtClean="0"/>
              <a:t>Lack of cooperation from the patient</a:t>
            </a:r>
          </a:p>
          <a:p>
            <a:pPr>
              <a:buFont typeface="Wingdings" pitchFamily="2" charset="2"/>
              <a:buChar char="§"/>
            </a:pPr>
            <a:r>
              <a:rPr lang="en-US" dirty="0" smtClean="0"/>
              <a:t>Signs of pregnancy may be minimal in the early stages of pregnancy</a:t>
            </a:r>
          </a:p>
          <a:p>
            <a:pPr>
              <a:buFont typeface="Wingdings" pitchFamily="2" charset="2"/>
              <a:buChar char="§"/>
            </a:pPr>
            <a:r>
              <a:rPr lang="en-US" dirty="0" smtClean="0"/>
              <a:t>If the criminal abortion performed by skillful person minimal or no complications ( no injuries in the genital tract)</a:t>
            </a:r>
          </a:p>
          <a:p>
            <a:pPr>
              <a:buFont typeface="Wingdings" pitchFamily="2" charset="2"/>
              <a:buChar char="§"/>
            </a:pPr>
            <a:r>
              <a:rPr lang="en-US" dirty="0" smtClean="0"/>
              <a:t>The place where it is done is cleaned and cleared</a:t>
            </a:r>
          </a:p>
          <a:p>
            <a:pPr>
              <a:buFont typeface="Wingdings" pitchFamily="2" charset="2"/>
              <a:buChar char="§"/>
            </a:pPr>
            <a:r>
              <a:rPr lang="en-US" dirty="0" smtClean="0"/>
              <a:t>Signs of local interference or instrumentation may get masked by surgical procedures</a:t>
            </a:r>
          </a:p>
          <a:p>
            <a:pPr>
              <a:buFont typeface="Wingdings" pitchFamily="2" charset="2"/>
              <a:buChar char="§"/>
            </a:pPr>
            <a:r>
              <a:rPr lang="en-US" dirty="0" smtClean="0"/>
              <a:t>Delay in presentation following criminal abortion (findings of pregnancy and recent delivery will disappear with time)</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Duties of a Medical officer</a:t>
            </a:r>
            <a:endParaRPr lang="en-US" dirty="0"/>
          </a:p>
        </p:txBody>
      </p:sp>
      <p:sp>
        <p:nvSpPr>
          <p:cNvPr id="3" name="Content Placeholder 2"/>
          <p:cNvSpPr>
            <a:spLocks noGrp="1"/>
          </p:cNvSpPr>
          <p:nvPr>
            <p:ph idx="1"/>
          </p:nvPr>
        </p:nvSpPr>
        <p:spPr>
          <a:xfrm>
            <a:off x="1219200" y="1143000"/>
            <a:ext cx="7714488" cy="5715000"/>
          </a:xfrm>
        </p:spPr>
        <p:txBody>
          <a:bodyPr>
            <a:noAutofit/>
          </a:bodyPr>
          <a:lstStyle/>
          <a:p>
            <a:pPr>
              <a:buFont typeface="Wingdings" pitchFamily="2" charset="2"/>
              <a:buChar char="q"/>
            </a:pPr>
            <a:r>
              <a:rPr lang="en-US" sz="2000" dirty="0" smtClean="0">
                <a:latin typeface="Times New Roman" pitchFamily="18" charset="0"/>
              </a:rPr>
              <a:t>History, examination, investigation and management of the patient</a:t>
            </a:r>
          </a:p>
          <a:p>
            <a:pPr>
              <a:buNone/>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Document the injuries and the general condition of the patient</a:t>
            </a:r>
          </a:p>
          <a:p>
            <a:pPr>
              <a:buNone/>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 Collection of specimens – all foreign bodies and products of conception</a:t>
            </a:r>
          </a:p>
          <a:p>
            <a:pPr>
              <a:buFont typeface="Wingdings" pitchFamily="2" charset="2"/>
              <a:buChar char="q"/>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 Inform the police and the JMO</a:t>
            </a:r>
          </a:p>
          <a:p>
            <a:pPr>
              <a:buNone/>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 If MLEF is issued discharge only after seen by the JMO/MO- Medico legal</a:t>
            </a:r>
          </a:p>
          <a:p>
            <a:pPr>
              <a:buFont typeface="Wingdings" pitchFamily="2" charset="2"/>
              <a:buChar char="q"/>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 If the condition is bad arrange a dying declaration</a:t>
            </a:r>
          </a:p>
          <a:p>
            <a:pPr>
              <a:buNone/>
            </a:pPr>
            <a:endParaRPr lang="en-US" sz="2000" dirty="0" smtClean="0">
              <a:latin typeface="Times New Roman" pitchFamily="18" charset="0"/>
            </a:endParaRPr>
          </a:p>
          <a:p>
            <a:pPr>
              <a:buFont typeface="Wingdings" pitchFamily="2" charset="2"/>
              <a:buChar char="q"/>
            </a:pPr>
            <a:r>
              <a:rPr lang="en-US" sz="2000" dirty="0" smtClean="0">
                <a:latin typeface="Times New Roman" pitchFamily="18" charset="0"/>
              </a:rPr>
              <a:t> If death takes place request for an inquest</a:t>
            </a:r>
          </a:p>
          <a:p>
            <a:pPr>
              <a:buNone/>
            </a:pPr>
            <a:endParaRPr lang="en-US" sz="2000" dirty="0" smtClean="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Duties of a Medical officer</a:t>
            </a:r>
            <a:endParaRPr lang="en-US" dirty="0"/>
          </a:p>
        </p:txBody>
      </p:sp>
      <p:sp>
        <p:nvSpPr>
          <p:cNvPr id="3" name="Content Placeholder 2"/>
          <p:cNvSpPr>
            <a:spLocks noGrp="1"/>
          </p:cNvSpPr>
          <p:nvPr>
            <p:ph idx="1"/>
          </p:nvPr>
        </p:nvSpPr>
        <p:spPr/>
        <p:txBody>
          <a:bodyPr>
            <a:normAutofit/>
          </a:bodyPr>
          <a:lstStyle/>
          <a:p>
            <a:pPr>
              <a:buNone/>
            </a:pPr>
            <a:r>
              <a:rPr lang="en-US" u="sng" dirty="0" smtClean="0"/>
              <a:t>Ethical aspects</a:t>
            </a:r>
          </a:p>
          <a:p>
            <a:pPr>
              <a:buFont typeface="Wingdings" pitchFamily="2" charset="2"/>
              <a:buChar char="§"/>
            </a:pPr>
            <a:r>
              <a:rPr lang="en-US" dirty="0" smtClean="0"/>
              <a:t>Obtain informed written consent for surgical procedures and genital examination</a:t>
            </a:r>
          </a:p>
          <a:p>
            <a:pPr lvl="0">
              <a:buFont typeface="Wingdings" pitchFamily="2" charset="2"/>
              <a:buChar char="§"/>
            </a:pPr>
            <a:r>
              <a:rPr lang="en-US" dirty="0" smtClean="0"/>
              <a:t>Uphold professional secrecy- No information about a patient’s condition should be divulged  to others without permission from the patient or his next of kin when the patient is incompetent.</a:t>
            </a:r>
          </a:p>
          <a:p>
            <a:pPr>
              <a:buFont typeface="Wingdings" pitchFamily="2" charset="2"/>
              <a:buChar char="§"/>
            </a:pPr>
            <a:endParaRPr lang="en-US" dirty="0" smtClean="0"/>
          </a:p>
          <a:p>
            <a:pPr>
              <a:buNone/>
            </a:pPr>
            <a:endParaRPr lang="en-US" dirty="0" smtClean="0"/>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and investigation of a death following criminal abortion</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Important issues to be addressed</a:t>
            </a:r>
          </a:p>
          <a:p>
            <a:pPr marL="514350" indent="-514350">
              <a:buAutoNum type="arabicPeriod"/>
            </a:pPr>
            <a:r>
              <a:rPr lang="en-US" dirty="0" smtClean="0"/>
              <a:t>Establish a pregnancy</a:t>
            </a:r>
          </a:p>
          <a:p>
            <a:pPr marL="514350" indent="-514350">
              <a:buAutoNum type="arabicPeriod"/>
            </a:pPr>
            <a:r>
              <a:rPr lang="en-US" dirty="0" smtClean="0"/>
              <a:t>Period of gestation</a:t>
            </a:r>
          </a:p>
          <a:p>
            <a:pPr marL="514350" indent="-514350">
              <a:buAutoNum type="arabicPeriod"/>
            </a:pPr>
            <a:r>
              <a:rPr lang="en-US" dirty="0" smtClean="0"/>
              <a:t>Abortion taken place or not</a:t>
            </a:r>
          </a:p>
          <a:p>
            <a:pPr marL="514350" indent="-514350">
              <a:buAutoNum type="arabicPeriod"/>
            </a:pPr>
            <a:r>
              <a:rPr lang="en-US" dirty="0" smtClean="0"/>
              <a:t>Whether induced or not</a:t>
            </a:r>
          </a:p>
          <a:p>
            <a:pPr marL="514350" indent="-514350">
              <a:buAutoNum type="arabicPeriod"/>
            </a:pPr>
            <a:r>
              <a:rPr lang="en-US" dirty="0" smtClean="0"/>
              <a:t>If induced the method used</a:t>
            </a:r>
          </a:p>
          <a:p>
            <a:pPr marL="514350" indent="-514350">
              <a:buAutoNum type="arabicPeriod"/>
            </a:pPr>
            <a:r>
              <a:rPr lang="en-US" dirty="0" smtClean="0"/>
              <a:t>Determine the cause of death</a:t>
            </a:r>
          </a:p>
          <a:p>
            <a:pPr marL="514350" indent="-514350">
              <a:buAutoNum type="arabicPeriod"/>
            </a:pPr>
            <a:r>
              <a:rPr lang="en-US" dirty="0" smtClean="0"/>
              <a:t>Whether the cause of death has any causal link with the method used for abortion</a:t>
            </a:r>
          </a:p>
          <a:p>
            <a:pPr marL="514350" indent="-514350">
              <a:buAutoNum type="arabicPeriod"/>
            </a:pPr>
            <a:endParaRPr lang="en-US" dirty="0" smtClean="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Autopsy in abortion deaths</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History</a:t>
            </a:r>
          </a:p>
          <a:p>
            <a:pPr>
              <a:buFont typeface="Wingdings" pitchFamily="2" charset="2"/>
              <a:buChar char="§"/>
            </a:pPr>
            <a:r>
              <a:rPr lang="en-US" dirty="0" smtClean="0"/>
              <a:t>Visit to the scene</a:t>
            </a:r>
          </a:p>
          <a:p>
            <a:pPr>
              <a:buFont typeface="Wingdings" pitchFamily="2" charset="2"/>
              <a:buChar char="§"/>
            </a:pPr>
            <a:r>
              <a:rPr lang="en-US" dirty="0" smtClean="0"/>
              <a:t>Identification</a:t>
            </a:r>
          </a:p>
          <a:p>
            <a:pPr>
              <a:buFont typeface="Wingdings" pitchFamily="2" charset="2"/>
              <a:buChar char="§"/>
            </a:pPr>
            <a:r>
              <a:rPr lang="en-US" dirty="0" smtClean="0"/>
              <a:t>Preliminary procedures</a:t>
            </a:r>
          </a:p>
          <a:p>
            <a:pPr>
              <a:buFont typeface="Wingdings" pitchFamily="2" charset="2"/>
              <a:buChar char="§"/>
            </a:pPr>
            <a:r>
              <a:rPr lang="en-US" dirty="0" smtClean="0"/>
              <a:t>Clothing</a:t>
            </a:r>
          </a:p>
          <a:p>
            <a:pPr>
              <a:buFont typeface="Wingdings" pitchFamily="2" charset="2"/>
              <a:buChar char="§"/>
            </a:pPr>
            <a:r>
              <a:rPr lang="en-US" dirty="0" smtClean="0"/>
              <a:t>General external examination</a:t>
            </a:r>
          </a:p>
          <a:p>
            <a:pPr>
              <a:buFont typeface="Wingdings" pitchFamily="2" charset="2"/>
              <a:buChar char="§"/>
            </a:pPr>
            <a:r>
              <a:rPr lang="en-US" dirty="0" smtClean="0"/>
              <a:t>Specific external examination</a:t>
            </a:r>
          </a:p>
          <a:p>
            <a:pPr>
              <a:buFont typeface="Wingdings" pitchFamily="2" charset="2"/>
              <a:buChar char="§"/>
            </a:pPr>
            <a:r>
              <a:rPr lang="en-US" dirty="0" smtClean="0"/>
              <a:t>Internal examination</a:t>
            </a:r>
          </a:p>
          <a:p>
            <a:pPr>
              <a:buFont typeface="Wingdings" pitchFamily="2" charset="2"/>
              <a:buChar char="§"/>
            </a:pPr>
            <a:r>
              <a:rPr lang="en-US" dirty="0" smtClean="0"/>
              <a:t>Laboratory investigation</a:t>
            </a:r>
          </a:p>
          <a:p>
            <a:pPr>
              <a:buFont typeface="Wingdings" pitchFamily="2" charset="2"/>
              <a:buChar char="§"/>
            </a:pPr>
            <a:r>
              <a:rPr lang="en-US" dirty="0" smtClean="0"/>
              <a:t>Documentation</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Married/ Unmarried/Pregnant out of wedlock</a:t>
            </a:r>
          </a:p>
          <a:p>
            <a:pPr>
              <a:buFont typeface="Wingdings" pitchFamily="2" charset="2"/>
              <a:buChar char="§"/>
            </a:pPr>
            <a:r>
              <a:rPr lang="en-US" dirty="0" smtClean="0"/>
              <a:t>Period of Amenorrhea, Abdominal pain, bleeding per vaginum</a:t>
            </a:r>
          </a:p>
          <a:p>
            <a:pPr>
              <a:buFont typeface="Wingdings" pitchFamily="2" charset="2"/>
              <a:buChar char="§"/>
            </a:pPr>
            <a:r>
              <a:rPr lang="en-US" dirty="0" smtClean="0"/>
              <a:t>Reason for abortion</a:t>
            </a:r>
          </a:p>
          <a:p>
            <a:pPr>
              <a:buFont typeface="Wingdings" pitchFamily="2" charset="2"/>
              <a:buChar char="§"/>
            </a:pPr>
            <a:r>
              <a:rPr lang="en-US" dirty="0" smtClean="0"/>
              <a:t>Done with consent or not</a:t>
            </a:r>
          </a:p>
          <a:p>
            <a:pPr>
              <a:buFont typeface="Wingdings" pitchFamily="2" charset="2"/>
              <a:buChar char="§"/>
            </a:pPr>
            <a:r>
              <a:rPr lang="en-US" dirty="0" smtClean="0"/>
              <a:t>Identity of the person and place</a:t>
            </a:r>
          </a:p>
          <a:p>
            <a:pPr>
              <a:buFont typeface="Wingdings" pitchFamily="2" charset="2"/>
              <a:buChar char="§"/>
            </a:pPr>
            <a:r>
              <a:rPr lang="en-US" dirty="0" smtClean="0"/>
              <a:t>Medicines/Injections given</a:t>
            </a:r>
          </a:p>
          <a:p>
            <a:pPr>
              <a:buFont typeface="Wingdings" pitchFamily="2" charset="2"/>
              <a:buChar char="§"/>
            </a:pPr>
            <a:r>
              <a:rPr lang="en-US" dirty="0" smtClean="0"/>
              <a:t>Methods used</a:t>
            </a:r>
          </a:p>
          <a:p>
            <a:pPr>
              <a:buFont typeface="Wingdings" pitchFamily="2" charset="2"/>
              <a:buChar char="§"/>
            </a:pPr>
            <a:r>
              <a:rPr lang="en-US" dirty="0" smtClean="0"/>
              <a:t>Events after abortion- clots, passage of foetal products, fever, discharge</a:t>
            </a:r>
          </a:p>
          <a:p>
            <a:pPr>
              <a:buFont typeface="Wingdings" pitchFamily="2" charset="2"/>
              <a:buChar cha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 to the Scene</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Recover medicines and instruments used for the abortion</a:t>
            </a:r>
          </a:p>
          <a:p>
            <a:pPr>
              <a:buFont typeface="Wingdings" pitchFamily="2" charset="2"/>
              <a:buChar char="§"/>
            </a:pPr>
            <a:r>
              <a:rPr lang="en-US" dirty="0" smtClean="0"/>
              <a:t>Recover trace material such as shaved pubic hair, blood stained cloths and sanitary towels</a:t>
            </a:r>
          </a:p>
          <a:p>
            <a:pPr>
              <a:buFont typeface="Wingdings" pitchFamily="2" charset="2"/>
              <a:buChar char="§"/>
            </a:pPr>
            <a:r>
              <a:rPr lang="en-US" dirty="0" smtClean="0"/>
              <a:t>Recover foetus or foetal products</a:t>
            </a:r>
          </a:p>
          <a:p>
            <a:pPr>
              <a:buFont typeface="Wingdings" pitchFamily="2" charset="2"/>
              <a:buChar char="§"/>
            </a:pPr>
            <a:r>
              <a:rPr lang="en-US" dirty="0" smtClean="0"/>
              <a:t>Rarely the body of the dead woman</a:t>
            </a:r>
            <a:endParaRPr lang="en-US" dirty="0"/>
          </a:p>
        </p:txBody>
      </p:sp>
      <p:pic>
        <p:nvPicPr>
          <p:cNvPr id="10242" name="Picture 2" descr="C:\Users\parani\Desktop\-8901a65d2a8f86db.jpg"/>
          <p:cNvPicPr>
            <a:picLocks noChangeAspect="1" noChangeArrowheads="1"/>
          </p:cNvPicPr>
          <p:nvPr/>
        </p:nvPicPr>
        <p:blipFill>
          <a:blip r:embed="rId2"/>
          <a:srcRect/>
          <a:stretch>
            <a:fillRect/>
          </a:stretch>
        </p:blipFill>
        <p:spPr bwMode="auto">
          <a:xfrm>
            <a:off x="6705600" y="5105400"/>
            <a:ext cx="2133600" cy="1752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Usually not a problem</a:t>
            </a:r>
          </a:p>
          <a:p>
            <a:pPr>
              <a:buFont typeface="Wingdings" pitchFamily="2" charset="2"/>
              <a:buChar char="§"/>
            </a:pPr>
            <a:endParaRPr lang="en-US" dirty="0" smtClean="0"/>
          </a:p>
          <a:p>
            <a:pPr>
              <a:buFont typeface="Wingdings" pitchFamily="2" charset="2"/>
              <a:buChar char="§"/>
            </a:pPr>
            <a:r>
              <a:rPr lang="en-US" dirty="0" smtClean="0"/>
              <a:t>But there can be instances where a false history or false identification may be provided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Abortion</a:t>
            </a:r>
            <a:endParaRPr lang="en-US" dirty="0"/>
          </a:p>
        </p:txBody>
      </p:sp>
      <p:sp>
        <p:nvSpPr>
          <p:cNvPr id="3" name="Content Placeholder 2"/>
          <p:cNvSpPr>
            <a:spLocks noGrp="1"/>
          </p:cNvSpPr>
          <p:nvPr>
            <p:ph idx="1"/>
          </p:nvPr>
        </p:nvSpPr>
        <p:spPr/>
        <p:txBody>
          <a:bodyPr>
            <a:normAutofit/>
          </a:bodyPr>
          <a:lstStyle/>
          <a:p>
            <a:pPr>
              <a:buNone/>
            </a:pPr>
            <a:r>
              <a:rPr lang="en-US" sz="3600" dirty="0" smtClean="0"/>
              <a:t>Forensic pathological interest in pregnancy revolves almost exclusively around </a:t>
            </a:r>
            <a:r>
              <a:rPr lang="en-US" sz="3600" u="sng" dirty="0" smtClean="0"/>
              <a:t>deaths associated with abortion either criminal or legally induced</a:t>
            </a:r>
            <a:endParaRPr lang="en-US" sz="3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procedures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Photography- signs of pregnancy, criminal intervention, injuries</a:t>
            </a:r>
          </a:p>
          <a:p>
            <a:pPr>
              <a:buFont typeface="Wingdings" pitchFamily="2" charset="2"/>
              <a:buChar char="§"/>
            </a:pPr>
            <a:r>
              <a:rPr lang="en-US" dirty="0" smtClean="0"/>
              <a:t>X-rays‘ – Preautopsy radiology of the chest and abdomen for air embolism</a:t>
            </a:r>
          </a:p>
          <a:p>
            <a:pPr>
              <a:buFont typeface="Wingdings" pitchFamily="2" charset="2"/>
              <a:buChar char="§"/>
            </a:pPr>
            <a:r>
              <a:rPr lang="en-US" dirty="0" smtClean="0"/>
              <a:t>USS scan – diagnosis of pregnancy and abortion</a:t>
            </a:r>
          </a:p>
          <a:p>
            <a:pPr>
              <a:buFont typeface="Wingdings" pitchFamily="2" charset="2"/>
              <a:buChar char="§"/>
            </a:pPr>
            <a:r>
              <a:rPr lang="en-US" dirty="0" smtClean="0"/>
              <a:t>Trace material- chemicals , foreign bodies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Clothing</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Identification</a:t>
            </a:r>
          </a:p>
          <a:p>
            <a:pPr>
              <a:buFont typeface="Wingdings" pitchFamily="2" charset="2"/>
              <a:buChar char="§"/>
            </a:pPr>
            <a:endParaRPr lang="en-US" dirty="0" smtClean="0"/>
          </a:p>
          <a:p>
            <a:pPr>
              <a:buFont typeface="Wingdings" pitchFamily="2" charset="2"/>
              <a:buChar char="§"/>
            </a:pPr>
            <a:r>
              <a:rPr lang="en-US" dirty="0" smtClean="0"/>
              <a:t>Proof of evidence such as haemorrhage</a:t>
            </a:r>
          </a:p>
          <a:p>
            <a:pPr>
              <a:buFont typeface="Wingdings" pitchFamily="2" charset="2"/>
              <a:buChar char="§"/>
            </a:pPr>
            <a:endParaRPr lang="en-US" dirty="0" smtClean="0"/>
          </a:p>
          <a:p>
            <a:pPr>
              <a:buFont typeface="Wingdings" pitchFamily="2" charset="2"/>
              <a:buChar char="§"/>
            </a:pPr>
            <a:r>
              <a:rPr lang="en-US" dirty="0" smtClean="0"/>
              <a:t>Trace evidence</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external examination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Abnormal colouration of the skin</a:t>
            </a:r>
          </a:p>
          <a:p>
            <a:pPr>
              <a:buFont typeface="Wingdings" pitchFamily="2" charset="2"/>
              <a:buChar char="§"/>
            </a:pPr>
            <a:r>
              <a:rPr lang="en-US" dirty="0" smtClean="0"/>
              <a:t>Signs and duration of pregnancy</a:t>
            </a:r>
          </a:p>
          <a:p>
            <a:pPr>
              <a:buFont typeface="Wingdings" pitchFamily="2" charset="2"/>
              <a:buChar char="§"/>
            </a:pPr>
            <a:r>
              <a:rPr lang="en-US" dirty="0" smtClean="0"/>
              <a:t>Signs of injury</a:t>
            </a:r>
          </a:p>
          <a:p>
            <a:pPr>
              <a:buFont typeface="Wingdings" pitchFamily="2" charset="2"/>
              <a:buChar char="§"/>
            </a:pPr>
            <a:r>
              <a:rPr lang="en-US" dirty="0" smtClean="0"/>
              <a:t>Vagina- signs of current or recent pregnancy, signs of attempted or successful recent abortion, swabs for culture, fluid for chemicals</a:t>
            </a:r>
          </a:p>
          <a:p>
            <a:pPr>
              <a:buFont typeface="Wingdings" pitchFamily="2" charset="2"/>
              <a:buChar char="§"/>
            </a:pPr>
            <a:endParaRPr lang="en-US" dirty="0" smtClean="0"/>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examination</a:t>
            </a:r>
            <a:endParaRPr lang="en-US" dirty="0"/>
          </a:p>
        </p:txBody>
      </p:sp>
      <p:sp>
        <p:nvSpPr>
          <p:cNvPr id="3" name="Content Placeholder 2"/>
          <p:cNvSpPr>
            <a:spLocks noGrp="1"/>
          </p:cNvSpPr>
          <p:nvPr>
            <p:ph idx="1"/>
          </p:nvPr>
        </p:nvSpPr>
        <p:spPr/>
        <p:txBody>
          <a:bodyPr/>
          <a:lstStyle/>
          <a:p>
            <a:r>
              <a:rPr lang="en-US" dirty="0" smtClean="0"/>
              <a:t>A special pelvic dissection is performed in suspected cases of criminal abortions</a:t>
            </a:r>
          </a:p>
          <a:p>
            <a:r>
              <a:rPr lang="en-US" dirty="0" smtClean="0"/>
              <a:t>Exclude natural causes for spontaneous abortions- diabetes, heart disease</a:t>
            </a:r>
          </a:p>
          <a:p>
            <a:r>
              <a:rPr lang="en-US" dirty="0" smtClean="0"/>
              <a:t>Cause of death- Haemorrhage, Septicaemia,renal failure etc</a:t>
            </a:r>
          </a:p>
          <a:p>
            <a:r>
              <a:rPr lang="en-US" dirty="0" smtClean="0"/>
              <a:t>Examination of the uterus</a:t>
            </a:r>
          </a:p>
          <a:p>
            <a:r>
              <a:rPr lang="en-US" dirty="0" smtClean="0"/>
              <a:t>Examiantion of the genital passages</a:t>
            </a:r>
            <a:endParaRPr lang="en-US" dirty="0"/>
          </a:p>
        </p:txBody>
      </p:sp>
      <p:pic>
        <p:nvPicPr>
          <p:cNvPr id="11269" name="Picture 5" descr="C:\Users\parani\Desktop\Autopsy appearance of a septic uterus.png"/>
          <p:cNvPicPr>
            <a:picLocks noChangeAspect="1" noChangeArrowheads="1"/>
          </p:cNvPicPr>
          <p:nvPr/>
        </p:nvPicPr>
        <p:blipFill>
          <a:blip r:embed="rId2"/>
          <a:srcRect/>
          <a:stretch>
            <a:fillRect/>
          </a:stretch>
        </p:blipFill>
        <p:spPr bwMode="auto">
          <a:xfrm>
            <a:off x="6957391" y="3429000"/>
            <a:ext cx="2186609" cy="152399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 of the uterus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Colour, size, texture</a:t>
            </a:r>
          </a:p>
          <a:p>
            <a:pPr>
              <a:buFont typeface="Wingdings" pitchFamily="2" charset="2"/>
              <a:buChar char="§"/>
            </a:pPr>
            <a:r>
              <a:rPr lang="en-US" dirty="0" smtClean="0"/>
              <a:t>State of the interior- necrosis, sepsis</a:t>
            </a:r>
          </a:p>
          <a:p>
            <a:pPr>
              <a:buFont typeface="Wingdings" pitchFamily="2" charset="2"/>
              <a:buChar char="§"/>
            </a:pPr>
            <a:r>
              <a:rPr lang="en-US" dirty="0" smtClean="0"/>
              <a:t>If the chorionic sac present – integrity, attachment to the decidua</a:t>
            </a:r>
          </a:p>
          <a:p>
            <a:pPr>
              <a:buFont typeface="Wingdings" pitchFamily="2" charset="2"/>
              <a:buChar char="§"/>
            </a:pPr>
            <a:r>
              <a:rPr lang="en-US" dirty="0" smtClean="0"/>
              <a:t>Foetus present or not</a:t>
            </a:r>
          </a:p>
          <a:p>
            <a:pPr>
              <a:buFont typeface="Wingdings" pitchFamily="2" charset="2"/>
              <a:buChar char="§"/>
            </a:pPr>
            <a:r>
              <a:rPr lang="en-US" dirty="0" smtClean="0"/>
              <a:t>Products of conception, placental bed, tubes, ovaries- presence of corpus luteum</a:t>
            </a:r>
          </a:p>
          <a:p>
            <a:pPr>
              <a:buFont typeface="Wingdings" pitchFamily="2" charset="2"/>
              <a:buChar char="§"/>
            </a:pPr>
            <a:r>
              <a:rPr lang="en-US" dirty="0" smtClean="0"/>
              <a:t>Evidence of abortion – injuries to uterus</a:t>
            </a:r>
          </a:p>
          <a:p>
            <a:pPr>
              <a:buFont typeface="Wingdings" pitchFamily="2" charset="2"/>
              <a:buChar char="§"/>
            </a:pPr>
            <a:r>
              <a:rPr lang="en-US" dirty="0" smtClean="0"/>
              <a:t>Histological samples</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unnamed (2).jpg"/>
          <p:cNvPicPr>
            <a:picLocks noGrp="1" noChangeAspect="1" noChangeArrowheads="1"/>
          </p:cNvPicPr>
          <p:nvPr>
            <p:ph idx="1"/>
          </p:nvPr>
        </p:nvPicPr>
        <p:blipFill>
          <a:blip r:embed="rId2"/>
          <a:srcRect/>
          <a:stretch>
            <a:fillRect/>
          </a:stretch>
        </p:blipFill>
        <p:spPr bwMode="auto">
          <a:xfrm>
            <a:off x="1524000" y="304800"/>
            <a:ext cx="6553200" cy="6248400"/>
          </a:xfrm>
          <a:prstGeom prst="rect">
            <a:avLst/>
          </a:prstGeom>
          <a:noFill/>
        </p:spPr>
      </p:pic>
      <p:sp>
        <p:nvSpPr>
          <p:cNvPr id="3" name="Rectangle 2"/>
          <p:cNvSpPr/>
          <p:nvPr/>
        </p:nvSpPr>
        <p:spPr>
          <a:xfrm>
            <a:off x="4267200" y="5715000"/>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Septic necrotic uterus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Examination of the genital passages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Abrasions, bruises, lacerations and any foreign material are noted in the vagina</a:t>
            </a:r>
          </a:p>
          <a:p>
            <a:pPr>
              <a:buFont typeface="Wingdings" pitchFamily="2" charset="2"/>
              <a:buChar char="§"/>
            </a:pPr>
            <a:r>
              <a:rPr lang="en-US" dirty="0" smtClean="0"/>
              <a:t>Samples kept for chemical and microbiological analysis</a:t>
            </a:r>
          </a:p>
          <a:p>
            <a:pPr>
              <a:buFont typeface="Wingdings" pitchFamily="2" charset="2"/>
              <a:buChar char="§"/>
            </a:pPr>
            <a:r>
              <a:rPr lang="en-US" dirty="0" smtClean="0"/>
              <a:t>Cervix- instrument marks such as forceps and volsellum teeth</a:t>
            </a:r>
          </a:p>
          <a:p>
            <a:pPr>
              <a:buFont typeface="Wingdings" pitchFamily="2" charset="2"/>
              <a:buChar char="§"/>
            </a:pPr>
            <a:r>
              <a:rPr lang="en-US" dirty="0" smtClean="0"/>
              <a:t>State of dilatation of the cervical canal</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nnamed.jpg"/>
          <p:cNvPicPr>
            <a:picLocks noGrp="1" noChangeAspect="1" noChangeArrowheads="1"/>
          </p:cNvPicPr>
          <p:nvPr>
            <p:ph idx="1"/>
          </p:nvPr>
        </p:nvPicPr>
        <p:blipFill>
          <a:blip r:embed="rId2"/>
          <a:srcRect/>
          <a:stretch>
            <a:fillRect/>
          </a:stretch>
        </p:blipFill>
        <p:spPr bwMode="auto">
          <a:xfrm>
            <a:off x="1447800" y="228600"/>
            <a:ext cx="6857999" cy="6248400"/>
          </a:xfrm>
          <a:prstGeom prst="rect">
            <a:avLst/>
          </a:prstGeom>
          <a:noFill/>
        </p:spPr>
      </p:pic>
      <p:sp>
        <p:nvSpPr>
          <p:cNvPr id="3" name="Rectangle 2"/>
          <p:cNvSpPr/>
          <p:nvPr/>
        </p:nvSpPr>
        <p:spPr>
          <a:xfrm>
            <a:off x="4495800" y="5410200"/>
            <a:ext cx="3505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Ruptured tube in ectopic pregnancy</a:t>
            </a:r>
            <a:endParaRPr 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04.jpg"/>
          <p:cNvPicPr>
            <a:picLocks noGrp="1" noChangeAspect="1" noChangeArrowheads="1"/>
          </p:cNvPicPr>
          <p:nvPr>
            <p:ph idx="1"/>
          </p:nvPr>
        </p:nvPicPr>
        <p:blipFill>
          <a:blip r:embed="rId2"/>
          <a:srcRect/>
          <a:stretch>
            <a:fillRect/>
          </a:stretch>
        </p:blipFill>
        <p:spPr bwMode="auto">
          <a:xfrm>
            <a:off x="1752600" y="609600"/>
            <a:ext cx="6324600" cy="5638799"/>
          </a:xfrm>
          <a:prstGeom prst="rect">
            <a:avLst/>
          </a:prstGeom>
          <a:noFill/>
        </p:spPr>
      </p:pic>
      <p:sp>
        <p:nvSpPr>
          <p:cNvPr id="4" name="Rectangle 3"/>
          <p:cNvSpPr/>
          <p:nvPr/>
        </p:nvSpPr>
        <p:spPr>
          <a:xfrm>
            <a:off x="4419600" y="5105400"/>
            <a:ext cx="3581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Placenta  and fetus in the abdominal cavity </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pelvic dissection</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
            </a:pPr>
            <a:r>
              <a:rPr lang="en-US" dirty="0" smtClean="0"/>
              <a:t>The pelvic organs should be removed enbloc</a:t>
            </a:r>
          </a:p>
          <a:p>
            <a:pPr>
              <a:buFont typeface="Wingdings" pitchFamily="2" charset="2"/>
              <a:buChar char="§"/>
            </a:pPr>
            <a:r>
              <a:rPr lang="en-US" dirty="0" smtClean="0"/>
              <a:t>The lower end of the abdominal incision is carried around each side of the labia and into the cleft of the buttocks to include the anus.</a:t>
            </a:r>
          </a:p>
          <a:p>
            <a:pPr>
              <a:buFont typeface="Wingdings" pitchFamily="2" charset="2"/>
              <a:buChar char="§"/>
            </a:pPr>
            <a:r>
              <a:rPr lang="en-US" dirty="0" smtClean="0"/>
              <a:t>The dissection is taken along  the superior pubic rami which are carefully sawn through a few centimeters laterally to the symphysis on each side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Abortion- The term abortion is used when the contents of a gravid uterus is expelled before 28 weeks</a:t>
            </a:r>
          </a:p>
          <a:p>
            <a:pPr>
              <a:buNone/>
            </a:pPr>
            <a:r>
              <a:rPr lang="en-US" dirty="0" smtClean="0"/>
              <a:t>After this it may be considered as a premature</a:t>
            </a:r>
          </a:p>
          <a:p>
            <a:pPr>
              <a:buNone/>
            </a:pPr>
            <a:r>
              <a:rPr lang="en-US" dirty="0" smtClean="0"/>
              <a:t> labour.  The term miscarriage is an older synonym for abortion</a:t>
            </a:r>
          </a:p>
          <a:p>
            <a:pPr>
              <a:buNone/>
            </a:pPr>
            <a:endParaRPr lang="en-US" dirty="0" smtClean="0"/>
          </a:p>
          <a:p>
            <a:pPr>
              <a:buNone/>
            </a:pPr>
            <a:r>
              <a:rPr lang="en-US" dirty="0" smtClean="0"/>
              <a:t>Induced Abortion</a:t>
            </a:r>
          </a:p>
          <a:p>
            <a:pPr>
              <a:buNone/>
            </a:pPr>
            <a:r>
              <a:rPr lang="en-US" dirty="0" smtClean="0"/>
              <a:t> 1. Legalized abortion</a:t>
            </a:r>
          </a:p>
          <a:p>
            <a:pPr marL="596646" indent="-514350">
              <a:buAutoNum type="alphaLcPeriod"/>
            </a:pPr>
            <a:r>
              <a:rPr lang="en-US" dirty="0" smtClean="0"/>
              <a:t>Medical purposes (therapeutic abortion)</a:t>
            </a:r>
          </a:p>
          <a:p>
            <a:pPr marL="596646" indent="-514350">
              <a:buAutoNum type="alphaLcPeriod"/>
            </a:pPr>
            <a:r>
              <a:rPr lang="en-US" dirty="0" smtClean="0"/>
              <a:t>Non medical purposes (legal abortions)</a:t>
            </a:r>
          </a:p>
          <a:p>
            <a:pPr>
              <a:buNone/>
            </a:pPr>
            <a:r>
              <a:rPr lang="en-US" dirty="0" smtClean="0"/>
              <a:t>2. Illegal abortions- contravening the laws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pelvic dissection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
            </a:pPr>
            <a:r>
              <a:rPr lang="en-US" dirty="0" smtClean="0"/>
              <a:t>The central block of bone is removed and the perineal incision dissected deeply</a:t>
            </a:r>
          </a:p>
          <a:p>
            <a:pPr>
              <a:buFont typeface="Wingdings" pitchFamily="2" charset="2"/>
              <a:buChar char="§"/>
            </a:pPr>
            <a:r>
              <a:rPr lang="en-US" dirty="0" smtClean="0"/>
              <a:t>Cut the peritoneum along the pelvic brim</a:t>
            </a:r>
          </a:p>
          <a:p>
            <a:pPr>
              <a:buFont typeface="Wingdings" pitchFamily="2" charset="2"/>
              <a:buChar char="§"/>
            </a:pPr>
            <a:r>
              <a:rPr lang="en-US" dirty="0" smtClean="0"/>
              <a:t>The vagina, rectum, anus, uterus, tubes and ovaries can be lifted out in continuity and removed for detailed dissection</a:t>
            </a:r>
          </a:p>
          <a:p>
            <a:pPr>
              <a:buFont typeface="Wingdings" pitchFamily="2" charset="2"/>
              <a:buChar char="§"/>
            </a:pPr>
            <a:r>
              <a:rPr lang="en-US" dirty="0" smtClean="0"/>
              <a:t>Examine all organs externally before dissection</a:t>
            </a:r>
          </a:p>
          <a:p>
            <a:pPr>
              <a:buFont typeface="Wingdings" pitchFamily="2" charset="2"/>
              <a:buChar char="§"/>
            </a:pPr>
            <a:r>
              <a:rPr lang="en-US" dirty="0" smtClean="0"/>
              <a:t>The vagina is carefully opened along one side</a:t>
            </a:r>
          </a:p>
          <a:p>
            <a:pPr>
              <a:buFont typeface="Wingdings" pitchFamily="2" charset="2"/>
              <a:buChar char="§"/>
            </a:pPr>
            <a:r>
              <a:rPr lang="en-US" dirty="0" smtClean="0"/>
              <a:t>Similarly the uterus is also opened carefully along one side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investigations</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Toxicology- chemicals from vagina etc</a:t>
            </a:r>
          </a:p>
          <a:p>
            <a:pPr>
              <a:buNone/>
            </a:pPr>
            <a:endParaRPr lang="en-US" dirty="0" smtClean="0"/>
          </a:p>
          <a:p>
            <a:pPr>
              <a:buFont typeface="Wingdings" pitchFamily="2" charset="2"/>
              <a:buChar char="§"/>
            </a:pPr>
            <a:r>
              <a:rPr lang="en-US" dirty="0" smtClean="0"/>
              <a:t>Histopathology- diagnosis of pregnancy</a:t>
            </a:r>
          </a:p>
          <a:p>
            <a:pPr>
              <a:buNone/>
            </a:pPr>
            <a:endParaRPr lang="en-US" dirty="0" smtClean="0"/>
          </a:p>
          <a:p>
            <a:pPr>
              <a:buFont typeface="Wingdings" pitchFamily="2" charset="2"/>
              <a:buChar char="§"/>
            </a:pPr>
            <a:r>
              <a:rPr lang="en-US" dirty="0" smtClean="0"/>
              <a:t>Serology (DNA)- linking the fetus with mother</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Pregnancy and period of gestation</a:t>
            </a:r>
          </a:p>
          <a:p>
            <a:pPr>
              <a:buFont typeface="Wingdings" pitchFamily="2" charset="2"/>
              <a:buChar char="§"/>
            </a:pPr>
            <a:r>
              <a:rPr lang="en-US" dirty="0" smtClean="0"/>
              <a:t>Evidence of abortion</a:t>
            </a:r>
          </a:p>
          <a:p>
            <a:pPr>
              <a:buFont typeface="Wingdings" pitchFamily="2" charset="2"/>
              <a:buChar char="§"/>
            </a:pPr>
            <a:r>
              <a:rPr lang="en-US" dirty="0" smtClean="0"/>
              <a:t>Evidence of induced abortion</a:t>
            </a:r>
          </a:p>
          <a:p>
            <a:pPr>
              <a:buFont typeface="Wingdings" pitchFamily="2" charset="2"/>
              <a:buChar char="§"/>
            </a:pPr>
            <a:r>
              <a:rPr lang="en-US" dirty="0" smtClean="0"/>
              <a:t>Method used</a:t>
            </a:r>
          </a:p>
          <a:p>
            <a:pPr>
              <a:buFont typeface="Wingdings" pitchFamily="2" charset="2"/>
              <a:buChar char="§"/>
            </a:pPr>
            <a:r>
              <a:rPr lang="en-US" dirty="0" smtClean="0"/>
              <a:t>Sequelae- recovery, complications or death (cause of death)</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514350" indent="-514350">
              <a:buNone/>
            </a:pPr>
            <a:r>
              <a:rPr lang="en-US" sz="2400" dirty="0" smtClean="0"/>
              <a:t>1.  Lecture notes in Forensic Medicine- Volume 1Dr LBL de Alwis</a:t>
            </a:r>
          </a:p>
          <a:p>
            <a:pPr marL="514350" indent="-514350">
              <a:buNone/>
            </a:pPr>
            <a:r>
              <a:rPr lang="en-US" sz="2400" dirty="0" smtClean="0"/>
              <a:t>2. Knight’s Forensic Pathology 4</a:t>
            </a:r>
            <a:r>
              <a:rPr lang="en-US" sz="2400" baseline="30000" dirty="0" smtClean="0"/>
              <a:t>th</a:t>
            </a:r>
            <a:r>
              <a:rPr lang="en-US" sz="2400" dirty="0" smtClean="0"/>
              <a:t>  edition</a:t>
            </a:r>
          </a:p>
          <a:p>
            <a:pPr marL="514350" indent="-514350">
              <a:buNone/>
            </a:pPr>
            <a:r>
              <a:rPr lang="en-US" sz="2400" dirty="0" smtClean="0"/>
              <a:t>3. A maternal death due to illegal abortion  - case report (Perera WNS, ParanitharanP)</a:t>
            </a:r>
            <a:r>
              <a:rPr lang="en-US" sz="2400" i="1" dirty="0" smtClean="0"/>
              <a:t>Sri Lanka Journal of forensic medicine science and law (available in the internet)</a:t>
            </a:r>
          </a:p>
          <a:p>
            <a:pPr marL="514350" indent="-514350">
              <a:buNone/>
            </a:pPr>
            <a:r>
              <a:rPr lang="en-US" sz="2400" dirty="0" smtClean="0"/>
              <a:t>4.</a:t>
            </a:r>
            <a:r>
              <a:rPr lang="en-US" sz="2400" i="1" dirty="0" smtClean="0"/>
              <a:t> </a:t>
            </a:r>
            <a:r>
              <a:rPr lang="en-US" sz="2400" dirty="0" smtClean="0"/>
              <a:t>Penal Code. Legislative enactments, Government of Ceylon. 1970</a:t>
            </a:r>
          </a:p>
          <a:p>
            <a:pPr marL="514350" indent="-514350">
              <a:buNone/>
            </a:pPr>
            <a:r>
              <a:rPr lang="en-US" sz="2400" dirty="0" smtClean="0"/>
              <a:t>5.  Legal aspects of medical practice. Bernard knight. 5</a:t>
            </a:r>
            <a:r>
              <a:rPr lang="en-US" sz="2400" baseline="30000" dirty="0" smtClean="0"/>
              <a:t>th</a:t>
            </a:r>
            <a:r>
              <a:rPr lang="en-US" sz="2400" dirty="0" smtClean="0"/>
              <a:t> edition</a:t>
            </a:r>
          </a:p>
          <a:p>
            <a:pPr marL="514350" indent="-514350">
              <a:buNone/>
            </a:pPr>
            <a:endParaRPr lang="en-US" sz="2400" dirty="0" smtClean="0"/>
          </a:p>
          <a:p>
            <a:pPr marL="514350" indent="-514350">
              <a:buNone/>
            </a:pPr>
            <a:endParaRPr lang="en-US" sz="2400"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arani\Desktop\download.jpg"/>
          <p:cNvPicPr>
            <a:picLocks noGrp="1" noChangeAspect="1" noChangeArrowheads="1"/>
          </p:cNvPicPr>
          <p:nvPr>
            <p:ph idx="1"/>
          </p:nvPr>
        </p:nvPicPr>
        <p:blipFill>
          <a:blip r:embed="rId2"/>
          <a:srcRect/>
          <a:stretch>
            <a:fillRect/>
          </a:stretch>
        </p:blipFill>
        <p:spPr bwMode="auto">
          <a:xfrm>
            <a:off x="533400" y="381000"/>
            <a:ext cx="8077200" cy="5943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Spontaneous abortion- </a:t>
            </a:r>
            <a:r>
              <a:rPr lang="en-US" dirty="0" smtClean="0"/>
              <a:t>due to natural causes such as hypertension, pelvic disease, nephritis, uterine abnormalities,  malformations of the zygote etc. Most of the time no specific cause is identified</a:t>
            </a:r>
            <a:endParaRPr lang="en-US" b="1" dirty="0" smtClean="0"/>
          </a:p>
          <a:p>
            <a:pPr>
              <a:buNone/>
            </a:pPr>
            <a:r>
              <a:rPr lang="en-US" b="1" dirty="0" smtClean="0"/>
              <a:t>Therapeutic abortion- </a:t>
            </a:r>
            <a:r>
              <a:rPr lang="en-US" dirty="0" smtClean="0"/>
              <a:t>In Sri Lanka it is an abortion carried out in good faith to save the life of the woman as the continuation of the pregnancy will result in the death of the woman</a:t>
            </a:r>
          </a:p>
          <a:p>
            <a:pPr>
              <a:buNone/>
            </a:pPr>
            <a:r>
              <a:rPr lang="en-US" dirty="0" smtClean="0"/>
              <a:t> </a:t>
            </a:r>
            <a:r>
              <a:rPr lang="en-US" b="1" dirty="0" smtClean="0"/>
              <a:t>Criminal Abortion</a:t>
            </a:r>
            <a:r>
              <a:rPr lang="en-US" dirty="0" smtClean="0"/>
              <a:t>- In Sri Lanka it is an abortion carried out where the reason for carrying out the abortion is other than to save the life of the woman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Laws relating to abortions in Sri Lanka</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They are described under sections 303 to 307 of the Penal Code</a:t>
            </a:r>
          </a:p>
          <a:p>
            <a:pPr>
              <a:buNone/>
            </a:pPr>
            <a:r>
              <a:rPr lang="en-US" b="1" dirty="0" smtClean="0"/>
              <a:t>303</a:t>
            </a:r>
            <a:r>
              <a:rPr lang="en-US" dirty="0" smtClean="0"/>
              <a:t>- Whoever </a:t>
            </a:r>
            <a:r>
              <a:rPr lang="en-US" b="1" dirty="0" smtClean="0"/>
              <a:t>voluntarily</a:t>
            </a:r>
            <a:r>
              <a:rPr lang="en-US" dirty="0" smtClean="0"/>
              <a:t> causes a woman with child to miscarry shall, if such miscarriage be not caused in good faith for the purpose of </a:t>
            </a:r>
            <a:r>
              <a:rPr lang="en-US" b="1" dirty="0" smtClean="0"/>
              <a:t>saving the life of the woman</a:t>
            </a:r>
            <a:r>
              <a:rPr lang="en-US" dirty="0" smtClean="0"/>
              <a:t>, be punished with imprisonment of either description for a term which may extend to </a:t>
            </a:r>
            <a:r>
              <a:rPr lang="en-US" b="1" dirty="0" smtClean="0"/>
              <a:t>three years </a:t>
            </a:r>
            <a:r>
              <a:rPr lang="en-US" dirty="0" smtClean="0"/>
              <a:t>or with fine or both; and if the woman be quick with the child shall be punished with imprisonment of either description for a term which may extend to </a:t>
            </a:r>
            <a:r>
              <a:rPr lang="en-US" b="1" dirty="0" smtClean="0"/>
              <a:t>seven years</a:t>
            </a:r>
            <a:r>
              <a:rPr lang="en-US" dirty="0" smtClean="0"/>
              <a:t>, and shall also be liable to fine.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Laws relating to abortions in Sri Lanka</a:t>
            </a:r>
            <a:endParaRPr lang="en-US" dirty="0"/>
          </a:p>
        </p:txBody>
      </p:sp>
      <p:sp>
        <p:nvSpPr>
          <p:cNvPr id="3" name="Content Placeholder 2"/>
          <p:cNvSpPr>
            <a:spLocks noGrp="1"/>
          </p:cNvSpPr>
          <p:nvPr>
            <p:ph idx="1"/>
          </p:nvPr>
        </p:nvSpPr>
        <p:spPr/>
        <p:txBody>
          <a:bodyPr/>
          <a:lstStyle/>
          <a:p>
            <a:pPr>
              <a:buNone/>
            </a:pPr>
            <a:r>
              <a:rPr lang="en-US" b="1" dirty="0" smtClean="0"/>
              <a:t>304</a:t>
            </a:r>
            <a:r>
              <a:rPr lang="en-US" dirty="0" smtClean="0"/>
              <a:t>- whoever commits the offence defined in the last preceding section </a:t>
            </a:r>
            <a:r>
              <a:rPr lang="en-US" b="1" dirty="0" smtClean="0"/>
              <a:t>without the consent of the woman</a:t>
            </a:r>
            <a:r>
              <a:rPr lang="en-US" dirty="0" smtClean="0"/>
              <a:t>, whether the woman is </a:t>
            </a:r>
            <a:r>
              <a:rPr lang="en-US" b="1" dirty="0" smtClean="0"/>
              <a:t>quick with the child or not</a:t>
            </a:r>
            <a:r>
              <a:rPr lang="en-US" dirty="0" smtClean="0"/>
              <a:t>, shall be punished with imprisonment of either description for a term which may extend to </a:t>
            </a:r>
            <a:r>
              <a:rPr lang="en-US" b="1" dirty="0" smtClean="0"/>
              <a:t>twenty years</a:t>
            </a:r>
            <a:r>
              <a:rPr lang="en-US" dirty="0" smtClean="0"/>
              <a:t>, and shall also liable to a fine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Laws relating to abortions in Sri Lanka</a:t>
            </a:r>
            <a:endParaRPr lang="en-US" dirty="0"/>
          </a:p>
        </p:txBody>
      </p:sp>
      <p:sp>
        <p:nvSpPr>
          <p:cNvPr id="3" name="Content Placeholder 2"/>
          <p:cNvSpPr>
            <a:spLocks noGrp="1"/>
          </p:cNvSpPr>
          <p:nvPr>
            <p:ph idx="1"/>
          </p:nvPr>
        </p:nvSpPr>
        <p:spPr/>
        <p:txBody>
          <a:bodyPr/>
          <a:lstStyle/>
          <a:p>
            <a:pPr>
              <a:buNone/>
            </a:pPr>
            <a:r>
              <a:rPr lang="en-US" b="1" dirty="0" smtClean="0"/>
              <a:t>305</a:t>
            </a:r>
            <a:r>
              <a:rPr lang="en-US" dirty="0" smtClean="0"/>
              <a:t>- Whoever with </a:t>
            </a:r>
            <a:r>
              <a:rPr lang="en-US" b="1" dirty="0" smtClean="0"/>
              <a:t>intent to cause the miscarriage of a woman </a:t>
            </a:r>
            <a:r>
              <a:rPr lang="en-US" dirty="0" smtClean="0"/>
              <a:t>with child, does any act which causes the </a:t>
            </a:r>
            <a:r>
              <a:rPr lang="en-US" b="1" dirty="0" smtClean="0"/>
              <a:t>death of such woman</a:t>
            </a:r>
            <a:r>
              <a:rPr lang="en-US" dirty="0" smtClean="0"/>
              <a:t>, shall be punished with imprisonment of either description for a term which may extend to </a:t>
            </a:r>
            <a:r>
              <a:rPr lang="en-US" b="1" dirty="0" smtClean="0"/>
              <a:t>twenty years</a:t>
            </a:r>
            <a:r>
              <a:rPr lang="en-US" dirty="0" smtClean="0"/>
              <a:t>, and shall also liable to a fine.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1092</TotalTime>
  <Words>2286</Words>
  <Application>Microsoft Office PowerPoint</Application>
  <PresentationFormat>On-screen Show (4:3)</PresentationFormat>
  <Paragraphs>257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Solstice</vt:lpstr>
      <vt:lpstr>Abortion</vt:lpstr>
      <vt:lpstr>Slide 2</vt:lpstr>
      <vt:lpstr>Objectives</vt:lpstr>
      <vt:lpstr>Abortion</vt:lpstr>
      <vt:lpstr>Definitions</vt:lpstr>
      <vt:lpstr>Definitions</vt:lpstr>
      <vt:lpstr>Laws relating to abortions in Sri Lanka</vt:lpstr>
      <vt:lpstr>Laws relating to abortions in Sri Lanka</vt:lpstr>
      <vt:lpstr>Laws relating to abortions in Sri Lanka</vt:lpstr>
      <vt:lpstr>Laws relating to abortions in Sri Lanka</vt:lpstr>
      <vt:lpstr>Laws relating to abortions in Sri Lanka</vt:lpstr>
      <vt:lpstr>Methods used for criminal abortions and complications</vt:lpstr>
      <vt:lpstr>Dangers of criminal abortion</vt:lpstr>
      <vt:lpstr>Common complications and deaths</vt:lpstr>
      <vt:lpstr>Amniotic fluid embolism</vt:lpstr>
      <vt:lpstr>Amniotic fluid embolism</vt:lpstr>
      <vt:lpstr>Slide 17</vt:lpstr>
      <vt:lpstr>Methods of attempting abortion</vt:lpstr>
      <vt:lpstr>Methods used for criminal abortions and complications</vt:lpstr>
      <vt:lpstr>Methods used for criminal abortions and complications</vt:lpstr>
      <vt:lpstr>Methods used for criminal abortions and complications</vt:lpstr>
      <vt:lpstr>Slide 22</vt:lpstr>
      <vt:lpstr>Methods used for criminal abortions and complications</vt:lpstr>
      <vt:lpstr>Methods used for criminal abortions and complications</vt:lpstr>
      <vt:lpstr>Methods used for criminal abortions and complications</vt:lpstr>
      <vt:lpstr>Slide 26</vt:lpstr>
      <vt:lpstr>Diagnosis and investigation of a clinical case of suspected criminal abortion</vt:lpstr>
      <vt:lpstr>Signs of pregnancy</vt:lpstr>
      <vt:lpstr>Proof of recent delivery</vt:lpstr>
      <vt:lpstr>Evidence of abortion in living</vt:lpstr>
      <vt:lpstr>Evidence of abortion in living</vt:lpstr>
      <vt:lpstr>Difficulties in establishing criminal abortion in the living</vt:lpstr>
      <vt:lpstr>Duties of a Medical officer</vt:lpstr>
      <vt:lpstr>Duties of a Medical officer</vt:lpstr>
      <vt:lpstr>Diagnosis and investigation of a death following criminal abortion</vt:lpstr>
      <vt:lpstr>Autopsy in abortion deaths</vt:lpstr>
      <vt:lpstr>History</vt:lpstr>
      <vt:lpstr>Visit to the Scene</vt:lpstr>
      <vt:lpstr>Identification</vt:lpstr>
      <vt:lpstr>Preliminary procedures</vt:lpstr>
      <vt:lpstr>Clothing</vt:lpstr>
      <vt:lpstr>Specific external examination</vt:lpstr>
      <vt:lpstr>Internal examination</vt:lpstr>
      <vt:lpstr>Examination of the uterus</vt:lpstr>
      <vt:lpstr>Slide 45</vt:lpstr>
      <vt:lpstr>Examination of the genital passages</vt:lpstr>
      <vt:lpstr>Slide 47</vt:lpstr>
      <vt:lpstr>Slide 48</vt:lpstr>
      <vt:lpstr>Special pelvic dissection</vt:lpstr>
      <vt:lpstr>Special pelvic dissection</vt:lpstr>
      <vt:lpstr>Laboratory investigations</vt:lpstr>
      <vt:lpstr>Documentation</vt:lpstr>
      <vt:lpstr>Reference</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Abortion</dc:title>
  <dc:creator>Dr. P Parani tharan</dc:creator>
  <cp:lastModifiedBy>parani</cp:lastModifiedBy>
  <cp:revision>309</cp:revision>
  <dcterms:created xsi:type="dcterms:W3CDTF">2006-08-16T00:00:00Z</dcterms:created>
  <dcterms:modified xsi:type="dcterms:W3CDTF">2016-02-26T05:35:40Z</dcterms:modified>
</cp:coreProperties>
</file>