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8" r:id="rId20"/>
    <p:sldId id="281" r:id="rId21"/>
    <p:sldId id="279" r:id="rId22"/>
    <p:sldId id="276" r:id="rId23"/>
    <p:sldId id="280" r:id="rId24"/>
    <p:sldId id="282" r:id="rId25"/>
    <p:sldId id="302" r:id="rId26"/>
    <p:sldId id="284" r:id="rId27"/>
    <p:sldId id="285" r:id="rId28"/>
    <p:sldId id="286" r:id="rId29"/>
    <p:sldId id="287" r:id="rId30"/>
    <p:sldId id="288" r:id="rId31"/>
    <p:sldId id="289" r:id="rId32"/>
    <p:sldId id="301" r:id="rId33"/>
    <p:sldId id="291" r:id="rId34"/>
    <p:sldId id="292" r:id="rId35"/>
    <p:sldId id="293" r:id="rId36"/>
    <p:sldId id="294" r:id="rId37"/>
    <p:sldId id="305" r:id="rId38"/>
    <p:sldId id="295" r:id="rId39"/>
    <p:sldId id="297" r:id="rId40"/>
    <p:sldId id="296" r:id="rId41"/>
    <p:sldId id="300" r:id="rId42"/>
    <p:sldId id="298" r:id="rId43"/>
    <p:sldId id="303" r:id="rId44"/>
    <p:sldId id="299" r:id="rId45"/>
    <p:sldId id="304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200F5-6FCE-4C3B-A13A-A59092EB76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2233F-A43A-4CA4-A926-2722ACE1562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Paracetamol</a:t>
          </a:r>
          <a:endParaRPr lang="en-US" dirty="0"/>
        </a:p>
      </dgm:t>
    </dgm:pt>
    <dgm:pt modelId="{8A67938E-0D56-4C1C-852A-C71321B29CF9}" type="parTrans" cxnId="{03FE46BD-AF95-402C-8303-5D396AA73353}">
      <dgm:prSet/>
      <dgm:spPr/>
      <dgm:t>
        <a:bodyPr/>
        <a:lstStyle/>
        <a:p>
          <a:endParaRPr lang="en-US"/>
        </a:p>
      </dgm:t>
    </dgm:pt>
    <dgm:pt modelId="{9B2356A6-BDFF-4F1A-BF23-68B60967593B}" type="sibTrans" cxnId="{03FE46BD-AF95-402C-8303-5D396AA73353}">
      <dgm:prSet/>
      <dgm:spPr/>
      <dgm:t>
        <a:bodyPr/>
        <a:lstStyle/>
        <a:p>
          <a:endParaRPr lang="en-US"/>
        </a:p>
      </dgm:t>
    </dgm:pt>
    <dgm:pt modelId="{87864199-8DB5-4539-86F4-616FCCD21BE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Glucouronide</a:t>
          </a:r>
          <a:r>
            <a:rPr lang="en-US" dirty="0" smtClean="0"/>
            <a:t> and sulphate </a:t>
          </a:r>
          <a:endParaRPr lang="en-US" dirty="0"/>
        </a:p>
      </dgm:t>
    </dgm:pt>
    <dgm:pt modelId="{2335DBAD-AC84-4DD5-9DCC-CDB5CEEB0138}" type="parTrans" cxnId="{FCEB67F9-F289-4FDA-8E3E-296123B4D59C}">
      <dgm:prSet/>
      <dgm:spPr/>
      <dgm:t>
        <a:bodyPr/>
        <a:lstStyle/>
        <a:p>
          <a:endParaRPr lang="en-US"/>
        </a:p>
      </dgm:t>
    </dgm:pt>
    <dgm:pt modelId="{9CC82FC2-3D0B-4A54-A390-F654B2CD672F}" type="sibTrans" cxnId="{FCEB67F9-F289-4FDA-8E3E-296123B4D59C}">
      <dgm:prSet/>
      <dgm:spPr/>
      <dgm:t>
        <a:bodyPr/>
        <a:lstStyle/>
        <a:p>
          <a:endParaRPr lang="en-US"/>
        </a:p>
      </dgm:t>
    </dgm:pt>
    <dgm:pt modelId="{B8A7ACFC-8FAD-476B-8D11-43B6FE527365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en-US" dirty="0" smtClean="0"/>
            <a:t>Excreted unchanged </a:t>
          </a:r>
          <a:endParaRPr lang="en-US" dirty="0"/>
        </a:p>
      </dgm:t>
    </dgm:pt>
    <dgm:pt modelId="{B5730AAB-B346-4D00-848D-B629A0AAF873}" type="parTrans" cxnId="{9B5EF3BC-73C7-4391-BE63-35FC452A97CE}">
      <dgm:prSet/>
      <dgm:spPr/>
      <dgm:t>
        <a:bodyPr/>
        <a:lstStyle/>
        <a:p>
          <a:endParaRPr lang="en-US"/>
        </a:p>
      </dgm:t>
    </dgm:pt>
    <dgm:pt modelId="{EC7706C7-6147-48F1-B728-79B6256C18B1}" type="sibTrans" cxnId="{9B5EF3BC-73C7-4391-BE63-35FC452A97CE}">
      <dgm:prSet/>
      <dgm:spPr/>
      <dgm:t>
        <a:bodyPr/>
        <a:lstStyle/>
        <a:p>
          <a:endParaRPr lang="en-US"/>
        </a:p>
      </dgm:t>
    </dgm:pt>
    <dgm:pt modelId="{2B143D69-3348-4A67-806E-9A9A16DB1732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300" dirty="0" smtClean="0"/>
            <a:t>NAPQI</a:t>
          </a:r>
        </a:p>
        <a:p>
          <a:r>
            <a:rPr lang="en-US" sz="1800" dirty="0" smtClean="0"/>
            <a:t>TOXIC</a:t>
          </a:r>
          <a:endParaRPr lang="en-US" sz="1800" dirty="0"/>
        </a:p>
      </dgm:t>
    </dgm:pt>
    <dgm:pt modelId="{095AF215-3810-4FBB-BA53-A1D285E5D4D6}" type="parTrans" cxnId="{402901DD-F718-451E-86FC-3773FC63FBA3}">
      <dgm:prSet/>
      <dgm:spPr/>
      <dgm:t>
        <a:bodyPr/>
        <a:lstStyle/>
        <a:p>
          <a:endParaRPr lang="en-US"/>
        </a:p>
      </dgm:t>
    </dgm:pt>
    <dgm:pt modelId="{50B52480-5468-4C66-9CAE-48647CE4A481}" type="sibTrans" cxnId="{402901DD-F718-451E-86FC-3773FC63FBA3}">
      <dgm:prSet/>
      <dgm:spPr/>
      <dgm:t>
        <a:bodyPr/>
        <a:lstStyle/>
        <a:p>
          <a:endParaRPr lang="en-US"/>
        </a:p>
      </dgm:t>
    </dgm:pt>
    <dgm:pt modelId="{DC74E6C0-77EE-4B65-9DEF-392EF1CA5BB2}" type="pres">
      <dgm:prSet presAssocID="{E6B200F5-6FCE-4C3B-A13A-A59092EB76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43471-8657-4888-A15D-EB25612B2801}" type="pres">
      <dgm:prSet presAssocID="{C3E2233F-A43A-4CA4-A926-2722ACE1562D}" presName="centerShape" presStyleLbl="node0" presStyleIdx="0" presStyleCnt="1" custAng="0" custScaleX="215543" custLinFactNeighborX="-1774" custLinFactNeighborY="-1069"/>
      <dgm:spPr/>
      <dgm:t>
        <a:bodyPr/>
        <a:lstStyle/>
        <a:p>
          <a:endParaRPr lang="en-US"/>
        </a:p>
      </dgm:t>
    </dgm:pt>
    <dgm:pt modelId="{444BC6F3-DD3A-428A-8AB6-96FD002B7485}" type="pres">
      <dgm:prSet presAssocID="{2335DBAD-AC84-4DD5-9DCC-CDB5CEEB0138}" presName="Name9" presStyleLbl="parChTrans1D2" presStyleIdx="0" presStyleCnt="3"/>
      <dgm:spPr/>
      <dgm:t>
        <a:bodyPr/>
        <a:lstStyle/>
        <a:p>
          <a:endParaRPr lang="en-US"/>
        </a:p>
      </dgm:t>
    </dgm:pt>
    <dgm:pt modelId="{B7FEE47D-9295-488B-8096-B392188960D0}" type="pres">
      <dgm:prSet presAssocID="{2335DBAD-AC84-4DD5-9DCC-CDB5CEEB013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F267BDE-7B63-4B8B-8BCD-A2CFFAE844B1}" type="pres">
      <dgm:prSet presAssocID="{87864199-8DB5-4539-86F4-616FCCD21BE9}" presName="node" presStyleLbl="node1" presStyleIdx="0" presStyleCnt="3" custScaleX="215544" custScaleY="69908" custRadScaleRad="219406" custRadScaleInc="-2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540F7-F324-40A4-8D57-402CB68A002D}" type="pres">
      <dgm:prSet presAssocID="{B5730AAB-B346-4D00-848D-B629A0AAF87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55232A8-87E6-4730-8D4C-54455F729E07}" type="pres">
      <dgm:prSet presAssocID="{B5730AAB-B346-4D00-848D-B629A0AAF87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28282B6-8E4E-41C9-B66E-47A7DE6A260A}" type="pres">
      <dgm:prSet presAssocID="{B8A7ACFC-8FAD-476B-8D11-43B6FE527365}" presName="node" presStyleLbl="node1" presStyleIdx="1" presStyleCnt="3" custRadScaleRad="167862" custRadScaleInc="6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02BBC-533D-4F52-9ECB-56FAFFDBEF62}" type="pres">
      <dgm:prSet presAssocID="{095AF215-3810-4FBB-BA53-A1D285E5D4D6}" presName="Name9" presStyleLbl="parChTrans1D2" presStyleIdx="2" presStyleCnt="3"/>
      <dgm:spPr/>
      <dgm:t>
        <a:bodyPr/>
        <a:lstStyle/>
        <a:p>
          <a:endParaRPr lang="en-US"/>
        </a:p>
      </dgm:t>
    </dgm:pt>
    <dgm:pt modelId="{8937F959-8AD6-43C8-A275-4C39E244154A}" type="pres">
      <dgm:prSet presAssocID="{095AF215-3810-4FBB-BA53-A1D285E5D4D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4128CC1-180D-4E8B-9B03-6859BE4021CF}" type="pres">
      <dgm:prSet presAssocID="{2B143D69-3348-4A67-806E-9A9A16DB1732}" presName="node" presStyleLbl="node1" presStyleIdx="2" presStyleCnt="3" custScaleX="90045" custScaleY="77104" custRadScaleRad="204253" custRadScaleInc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B67F9-F289-4FDA-8E3E-296123B4D59C}" srcId="{C3E2233F-A43A-4CA4-A926-2722ACE1562D}" destId="{87864199-8DB5-4539-86F4-616FCCD21BE9}" srcOrd="0" destOrd="0" parTransId="{2335DBAD-AC84-4DD5-9DCC-CDB5CEEB0138}" sibTransId="{9CC82FC2-3D0B-4A54-A390-F654B2CD672F}"/>
    <dgm:cxn modelId="{F4B169DF-D4EF-4790-8711-65CD7E0C2517}" type="presOf" srcId="{87864199-8DB5-4539-86F4-616FCCD21BE9}" destId="{0F267BDE-7B63-4B8B-8BCD-A2CFFAE844B1}" srcOrd="0" destOrd="0" presId="urn:microsoft.com/office/officeart/2005/8/layout/radial1"/>
    <dgm:cxn modelId="{907FF341-CDBE-467A-B337-5064231ED2FC}" type="presOf" srcId="{C3E2233F-A43A-4CA4-A926-2722ACE1562D}" destId="{A6B43471-8657-4888-A15D-EB25612B2801}" srcOrd="0" destOrd="0" presId="urn:microsoft.com/office/officeart/2005/8/layout/radial1"/>
    <dgm:cxn modelId="{03FE46BD-AF95-402C-8303-5D396AA73353}" srcId="{E6B200F5-6FCE-4C3B-A13A-A59092EB7681}" destId="{C3E2233F-A43A-4CA4-A926-2722ACE1562D}" srcOrd="0" destOrd="0" parTransId="{8A67938E-0D56-4C1C-852A-C71321B29CF9}" sibTransId="{9B2356A6-BDFF-4F1A-BF23-68B60967593B}"/>
    <dgm:cxn modelId="{77FD8089-3371-4049-BBA2-E779014FA730}" type="presOf" srcId="{2335DBAD-AC84-4DD5-9DCC-CDB5CEEB0138}" destId="{444BC6F3-DD3A-428A-8AB6-96FD002B7485}" srcOrd="0" destOrd="0" presId="urn:microsoft.com/office/officeart/2005/8/layout/radial1"/>
    <dgm:cxn modelId="{5856C418-4951-4C68-BBFC-F0FBD0352148}" type="presOf" srcId="{2335DBAD-AC84-4DD5-9DCC-CDB5CEEB0138}" destId="{B7FEE47D-9295-488B-8096-B392188960D0}" srcOrd="1" destOrd="0" presId="urn:microsoft.com/office/officeart/2005/8/layout/radial1"/>
    <dgm:cxn modelId="{5862839E-D83A-431D-8845-3FCCA94B0161}" type="presOf" srcId="{095AF215-3810-4FBB-BA53-A1D285E5D4D6}" destId="{46702BBC-533D-4F52-9ECB-56FAFFDBEF62}" srcOrd="0" destOrd="0" presId="urn:microsoft.com/office/officeart/2005/8/layout/radial1"/>
    <dgm:cxn modelId="{70EA8253-A490-4CC8-95E6-B12A13BE608C}" type="presOf" srcId="{B5730AAB-B346-4D00-848D-B629A0AAF873}" destId="{081540F7-F324-40A4-8D57-402CB68A002D}" srcOrd="0" destOrd="0" presId="urn:microsoft.com/office/officeart/2005/8/layout/radial1"/>
    <dgm:cxn modelId="{9B5EF3BC-73C7-4391-BE63-35FC452A97CE}" srcId="{C3E2233F-A43A-4CA4-A926-2722ACE1562D}" destId="{B8A7ACFC-8FAD-476B-8D11-43B6FE527365}" srcOrd="1" destOrd="0" parTransId="{B5730AAB-B346-4D00-848D-B629A0AAF873}" sibTransId="{EC7706C7-6147-48F1-B728-79B6256C18B1}"/>
    <dgm:cxn modelId="{38C67BC0-60E4-4CA3-858E-4A6716337C68}" type="presOf" srcId="{2B143D69-3348-4A67-806E-9A9A16DB1732}" destId="{34128CC1-180D-4E8B-9B03-6859BE4021CF}" srcOrd="0" destOrd="0" presId="urn:microsoft.com/office/officeart/2005/8/layout/radial1"/>
    <dgm:cxn modelId="{7C798E92-C00D-4FD6-ACF8-5FED0017FC23}" type="presOf" srcId="{B5730AAB-B346-4D00-848D-B629A0AAF873}" destId="{855232A8-87E6-4730-8D4C-54455F729E07}" srcOrd="1" destOrd="0" presId="urn:microsoft.com/office/officeart/2005/8/layout/radial1"/>
    <dgm:cxn modelId="{40CD1B72-D455-4B71-B862-1AB0279BCECD}" type="presOf" srcId="{E6B200F5-6FCE-4C3B-A13A-A59092EB7681}" destId="{DC74E6C0-77EE-4B65-9DEF-392EF1CA5BB2}" srcOrd="0" destOrd="0" presId="urn:microsoft.com/office/officeart/2005/8/layout/radial1"/>
    <dgm:cxn modelId="{B3D4297E-3034-4F60-A8D5-AAF5945327BA}" type="presOf" srcId="{B8A7ACFC-8FAD-476B-8D11-43B6FE527365}" destId="{328282B6-8E4E-41C9-B66E-47A7DE6A260A}" srcOrd="0" destOrd="0" presId="urn:microsoft.com/office/officeart/2005/8/layout/radial1"/>
    <dgm:cxn modelId="{402901DD-F718-451E-86FC-3773FC63FBA3}" srcId="{C3E2233F-A43A-4CA4-A926-2722ACE1562D}" destId="{2B143D69-3348-4A67-806E-9A9A16DB1732}" srcOrd="2" destOrd="0" parTransId="{095AF215-3810-4FBB-BA53-A1D285E5D4D6}" sibTransId="{50B52480-5468-4C66-9CAE-48647CE4A481}"/>
    <dgm:cxn modelId="{2F02874E-69AB-4DC0-848E-160225708BD0}" type="presOf" srcId="{095AF215-3810-4FBB-BA53-A1D285E5D4D6}" destId="{8937F959-8AD6-43C8-A275-4C39E244154A}" srcOrd="1" destOrd="0" presId="urn:microsoft.com/office/officeart/2005/8/layout/radial1"/>
    <dgm:cxn modelId="{9892CC02-DE34-421D-A7D7-02715D392DD6}" type="presParOf" srcId="{DC74E6C0-77EE-4B65-9DEF-392EF1CA5BB2}" destId="{A6B43471-8657-4888-A15D-EB25612B2801}" srcOrd="0" destOrd="0" presId="urn:microsoft.com/office/officeart/2005/8/layout/radial1"/>
    <dgm:cxn modelId="{F861F0E1-4902-41C6-AB2A-84E5A575E1C2}" type="presParOf" srcId="{DC74E6C0-77EE-4B65-9DEF-392EF1CA5BB2}" destId="{444BC6F3-DD3A-428A-8AB6-96FD002B7485}" srcOrd="1" destOrd="0" presId="urn:microsoft.com/office/officeart/2005/8/layout/radial1"/>
    <dgm:cxn modelId="{1582831D-7E10-46FF-9743-01905A1F4738}" type="presParOf" srcId="{444BC6F3-DD3A-428A-8AB6-96FD002B7485}" destId="{B7FEE47D-9295-488B-8096-B392188960D0}" srcOrd="0" destOrd="0" presId="urn:microsoft.com/office/officeart/2005/8/layout/radial1"/>
    <dgm:cxn modelId="{A796BC30-FCFC-4543-91D8-875AB0D51008}" type="presParOf" srcId="{DC74E6C0-77EE-4B65-9DEF-392EF1CA5BB2}" destId="{0F267BDE-7B63-4B8B-8BCD-A2CFFAE844B1}" srcOrd="2" destOrd="0" presId="urn:microsoft.com/office/officeart/2005/8/layout/radial1"/>
    <dgm:cxn modelId="{327DF004-C175-4F5C-9853-577536562D97}" type="presParOf" srcId="{DC74E6C0-77EE-4B65-9DEF-392EF1CA5BB2}" destId="{081540F7-F324-40A4-8D57-402CB68A002D}" srcOrd="3" destOrd="0" presId="urn:microsoft.com/office/officeart/2005/8/layout/radial1"/>
    <dgm:cxn modelId="{52BEDDD4-1232-4559-BC0E-FC91247C1AB8}" type="presParOf" srcId="{081540F7-F324-40A4-8D57-402CB68A002D}" destId="{855232A8-87E6-4730-8D4C-54455F729E07}" srcOrd="0" destOrd="0" presId="urn:microsoft.com/office/officeart/2005/8/layout/radial1"/>
    <dgm:cxn modelId="{96F69551-9FCC-4373-9990-C14590AB449C}" type="presParOf" srcId="{DC74E6C0-77EE-4B65-9DEF-392EF1CA5BB2}" destId="{328282B6-8E4E-41C9-B66E-47A7DE6A260A}" srcOrd="4" destOrd="0" presId="urn:microsoft.com/office/officeart/2005/8/layout/radial1"/>
    <dgm:cxn modelId="{08C2D063-1A6A-4FC7-8396-EA80665FEB04}" type="presParOf" srcId="{DC74E6C0-77EE-4B65-9DEF-392EF1CA5BB2}" destId="{46702BBC-533D-4F52-9ECB-56FAFFDBEF62}" srcOrd="5" destOrd="0" presId="urn:microsoft.com/office/officeart/2005/8/layout/radial1"/>
    <dgm:cxn modelId="{21D57174-A24B-47C0-820A-B636CB6D2A66}" type="presParOf" srcId="{46702BBC-533D-4F52-9ECB-56FAFFDBEF62}" destId="{8937F959-8AD6-43C8-A275-4C39E244154A}" srcOrd="0" destOrd="0" presId="urn:microsoft.com/office/officeart/2005/8/layout/radial1"/>
    <dgm:cxn modelId="{65BD1CFC-E0D3-4D16-A3FD-67EC37D8380E}" type="presParOf" srcId="{DC74E6C0-77EE-4B65-9DEF-392EF1CA5BB2}" destId="{34128CC1-180D-4E8B-9B03-6859BE4021CF}" srcOrd="6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200F5-6FCE-4C3B-A13A-A59092EB76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2233F-A43A-4CA4-A926-2722ACE1562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Paracetamol</a:t>
          </a:r>
          <a:endParaRPr lang="en-US" dirty="0"/>
        </a:p>
      </dgm:t>
    </dgm:pt>
    <dgm:pt modelId="{8A67938E-0D56-4C1C-852A-C71321B29CF9}" type="parTrans" cxnId="{03FE46BD-AF95-402C-8303-5D396AA73353}">
      <dgm:prSet/>
      <dgm:spPr/>
      <dgm:t>
        <a:bodyPr/>
        <a:lstStyle/>
        <a:p>
          <a:endParaRPr lang="en-US"/>
        </a:p>
      </dgm:t>
    </dgm:pt>
    <dgm:pt modelId="{9B2356A6-BDFF-4F1A-BF23-68B60967593B}" type="sibTrans" cxnId="{03FE46BD-AF95-402C-8303-5D396AA73353}">
      <dgm:prSet/>
      <dgm:spPr/>
      <dgm:t>
        <a:bodyPr/>
        <a:lstStyle/>
        <a:p>
          <a:endParaRPr lang="en-US"/>
        </a:p>
      </dgm:t>
    </dgm:pt>
    <dgm:pt modelId="{87864199-8DB5-4539-86F4-616FCCD21BE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Glucouronide</a:t>
          </a:r>
          <a:r>
            <a:rPr lang="en-US" dirty="0" smtClean="0"/>
            <a:t> and sulphate </a:t>
          </a:r>
          <a:endParaRPr lang="en-US" dirty="0"/>
        </a:p>
      </dgm:t>
    </dgm:pt>
    <dgm:pt modelId="{2335DBAD-AC84-4DD5-9DCC-CDB5CEEB0138}" type="parTrans" cxnId="{FCEB67F9-F289-4FDA-8E3E-296123B4D59C}">
      <dgm:prSet/>
      <dgm:spPr/>
      <dgm:t>
        <a:bodyPr/>
        <a:lstStyle/>
        <a:p>
          <a:endParaRPr lang="en-US"/>
        </a:p>
      </dgm:t>
    </dgm:pt>
    <dgm:pt modelId="{9CC82FC2-3D0B-4A54-A390-F654B2CD672F}" type="sibTrans" cxnId="{FCEB67F9-F289-4FDA-8E3E-296123B4D59C}">
      <dgm:prSet/>
      <dgm:spPr/>
      <dgm:t>
        <a:bodyPr/>
        <a:lstStyle/>
        <a:p>
          <a:endParaRPr lang="en-US"/>
        </a:p>
      </dgm:t>
    </dgm:pt>
    <dgm:pt modelId="{B8A7ACFC-8FAD-476B-8D11-43B6FE527365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Excreted unchanged  -----RENAL FAILURE  </a:t>
          </a:r>
          <a:endParaRPr lang="en-US" dirty="0">
            <a:solidFill>
              <a:srgbClr val="FF0000"/>
            </a:solidFill>
          </a:endParaRPr>
        </a:p>
      </dgm:t>
    </dgm:pt>
    <dgm:pt modelId="{B5730AAB-B346-4D00-848D-B629A0AAF873}" type="parTrans" cxnId="{9B5EF3BC-73C7-4391-BE63-35FC452A97CE}">
      <dgm:prSet/>
      <dgm:spPr/>
      <dgm:t>
        <a:bodyPr/>
        <a:lstStyle/>
        <a:p>
          <a:endParaRPr lang="en-US"/>
        </a:p>
      </dgm:t>
    </dgm:pt>
    <dgm:pt modelId="{EC7706C7-6147-48F1-B728-79B6256C18B1}" type="sibTrans" cxnId="{9B5EF3BC-73C7-4391-BE63-35FC452A97CE}">
      <dgm:prSet/>
      <dgm:spPr/>
      <dgm:t>
        <a:bodyPr/>
        <a:lstStyle/>
        <a:p>
          <a:endParaRPr lang="en-US"/>
        </a:p>
      </dgm:t>
    </dgm:pt>
    <dgm:pt modelId="{2B143D69-3348-4A67-806E-9A9A16DB1732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300" dirty="0" smtClean="0"/>
            <a:t>NAPQI</a:t>
          </a:r>
        </a:p>
        <a:p>
          <a:r>
            <a:rPr lang="en-US" sz="1800" dirty="0" smtClean="0"/>
            <a:t>TOXIC</a:t>
          </a:r>
          <a:endParaRPr lang="en-US" sz="1800" dirty="0"/>
        </a:p>
      </dgm:t>
    </dgm:pt>
    <dgm:pt modelId="{095AF215-3810-4FBB-BA53-A1D285E5D4D6}" type="parTrans" cxnId="{402901DD-F718-451E-86FC-3773FC63FBA3}">
      <dgm:prSet/>
      <dgm:spPr/>
      <dgm:t>
        <a:bodyPr/>
        <a:lstStyle/>
        <a:p>
          <a:endParaRPr lang="en-US"/>
        </a:p>
      </dgm:t>
    </dgm:pt>
    <dgm:pt modelId="{50B52480-5468-4C66-9CAE-48647CE4A481}" type="sibTrans" cxnId="{402901DD-F718-451E-86FC-3773FC63FBA3}">
      <dgm:prSet/>
      <dgm:spPr/>
      <dgm:t>
        <a:bodyPr/>
        <a:lstStyle/>
        <a:p>
          <a:endParaRPr lang="en-US"/>
        </a:p>
      </dgm:t>
    </dgm:pt>
    <dgm:pt modelId="{DC74E6C0-77EE-4B65-9DEF-392EF1CA5BB2}" type="pres">
      <dgm:prSet presAssocID="{E6B200F5-6FCE-4C3B-A13A-A59092EB76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43471-8657-4888-A15D-EB25612B2801}" type="pres">
      <dgm:prSet presAssocID="{C3E2233F-A43A-4CA4-A926-2722ACE1562D}" presName="centerShape" presStyleLbl="node0" presStyleIdx="0" presStyleCnt="1" custAng="0" custScaleX="215543" custLinFactNeighborX="-1774" custLinFactNeighborY="-1069"/>
      <dgm:spPr/>
      <dgm:t>
        <a:bodyPr/>
        <a:lstStyle/>
        <a:p>
          <a:endParaRPr lang="en-US"/>
        </a:p>
      </dgm:t>
    </dgm:pt>
    <dgm:pt modelId="{444BC6F3-DD3A-428A-8AB6-96FD002B7485}" type="pres">
      <dgm:prSet presAssocID="{2335DBAD-AC84-4DD5-9DCC-CDB5CEEB0138}" presName="Name9" presStyleLbl="parChTrans1D2" presStyleIdx="0" presStyleCnt="3"/>
      <dgm:spPr/>
      <dgm:t>
        <a:bodyPr/>
        <a:lstStyle/>
        <a:p>
          <a:endParaRPr lang="en-US"/>
        </a:p>
      </dgm:t>
    </dgm:pt>
    <dgm:pt modelId="{B7FEE47D-9295-488B-8096-B392188960D0}" type="pres">
      <dgm:prSet presAssocID="{2335DBAD-AC84-4DD5-9DCC-CDB5CEEB013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F267BDE-7B63-4B8B-8BCD-A2CFFAE844B1}" type="pres">
      <dgm:prSet presAssocID="{87864199-8DB5-4539-86F4-616FCCD21BE9}" presName="node" presStyleLbl="node1" presStyleIdx="0" presStyleCnt="3" custScaleX="215544" custScaleY="69908" custRadScaleRad="219406" custRadScaleInc="-2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540F7-F324-40A4-8D57-402CB68A002D}" type="pres">
      <dgm:prSet presAssocID="{B5730AAB-B346-4D00-848D-B629A0AAF87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55232A8-87E6-4730-8D4C-54455F729E07}" type="pres">
      <dgm:prSet presAssocID="{B5730AAB-B346-4D00-848D-B629A0AAF87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28282B6-8E4E-41C9-B66E-47A7DE6A260A}" type="pres">
      <dgm:prSet presAssocID="{B8A7ACFC-8FAD-476B-8D11-43B6FE527365}" presName="node" presStyleLbl="node1" presStyleIdx="1" presStyleCnt="3" custRadScaleRad="136921" custRadScaleInc="-38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02BBC-533D-4F52-9ECB-56FAFFDBEF62}" type="pres">
      <dgm:prSet presAssocID="{095AF215-3810-4FBB-BA53-A1D285E5D4D6}" presName="Name9" presStyleLbl="parChTrans1D2" presStyleIdx="2" presStyleCnt="3"/>
      <dgm:spPr/>
      <dgm:t>
        <a:bodyPr/>
        <a:lstStyle/>
        <a:p>
          <a:endParaRPr lang="en-US"/>
        </a:p>
      </dgm:t>
    </dgm:pt>
    <dgm:pt modelId="{8937F959-8AD6-43C8-A275-4C39E244154A}" type="pres">
      <dgm:prSet presAssocID="{095AF215-3810-4FBB-BA53-A1D285E5D4D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4128CC1-180D-4E8B-9B03-6859BE4021CF}" type="pres">
      <dgm:prSet presAssocID="{2B143D69-3348-4A67-806E-9A9A16DB1732}" presName="node" presStyleLbl="node1" presStyleIdx="2" presStyleCnt="3" custScaleX="90045" custScaleY="77104" custRadScaleRad="204253" custRadScaleInc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B67F9-F289-4FDA-8E3E-296123B4D59C}" srcId="{C3E2233F-A43A-4CA4-A926-2722ACE1562D}" destId="{87864199-8DB5-4539-86F4-616FCCD21BE9}" srcOrd="0" destOrd="0" parTransId="{2335DBAD-AC84-4DD5-9DCC-CDB5CEEB0138}" sibTransId="{9CC82FC2-3D0B-4A54-A390-F654B2CD672F}"/>
    <dgm:cxn modelId="{03FE46BD-AF95-402C-8303-5D396AA73353}" srcId="{E6B200F5-6FCE-4C3B-A13A-A59092EB7681}" destId="{C3E2233F-A43A-4CA4-A926-2722ACE1562D}" srcOrd="0" destOrd="0" parTransId="{8A67938E-0D56-4C1C-852A-C71321B29CF9}" sibTransId="{9B2356A6-BDFF-4F1A-BF23-68B60967593B}"/>
    <dgm:cxn modelId="{8937C6E8-D1C5-470E-96CB-27BC5B9CD133}" type="presOf" srcId="{B8A7ACFC-8FAD-476B-8D11-43B6FE527365}" destId="{328282B6-8E4E-41C9-B66E-47A7DE6A260A}" srcOrd="0" destOrd="0" presId="urn:microsoft.com/office/officeart/2005/8/layout/radial1"/>
    <dgm:cxn modelId="{A1FCA6FD-D881-40ED-A819-9A6C024DE51E}" type="presOf" srcId="{C3E2233F-A43A-4CA4-A926-2722ACE1562D}" destId="{A6B43471-8657-4888-A15D-EB25612B2801}" srcOrd="0" destOrd="0" presId="urn:microsoft.com/office/officeart/2005/8/layout/radial1"/>
    <dgm:cxn modelId="{98024461-38AD-4B9D-87C7-0E7369DC1BA7}" type="presOf" srcId="{2335DBAD-AC84-4DD5-9DCC-CDB5CEEB0138}" destId="{B7FEE47D-9295-488B-8096-B392188960D0}" srcOrd="1" destOrd="0" presId="urn:microsoft.com/office/officeart/2005/8/layout/radial1"/>
    <dgm:cxn modelId="{A227CD31-1272-4513-97CB-1EA28B8BDF65}" type="presOf" srcId="{095AF215-3810-4FBB-BA53-A1D285E5D4D6}" destId="{46702BBC-533D-4F52-9ECB-56FAFFDBEF62}" srcOrd="0" destOrd="0" presId="urn:microsoft.com/office/officeart/2005/8/layout/radial1"/>
    <dgm:cxn modelId="{610E1CEE-F97D-444C-BD58-452D3B110C7D}" type="presOf" srcId="{B5730AAB-B346-4D00-848D-B629A0AAF873}" destId="{855232A8-87E6-4730-8D4C-54455F729E07}" srcOrd="1" destOrd="0" presId="urn:microsoft.com/office/officeart/2005/8/layout/radial1"/>
    <dgm:cxn modelId="{B85F2EEA-487C-495A-B746-F054529EBABA}" type="presOf" srcId="{E6B200F5-6FCE-4C3B-A13A-A59092EB7681}" destId="{DC74E6C0-77EE-4B65-9DEF-392EF1CA5BB2}" srcOrd="0" destOrd="0" presId="urn:microsoft.com/office/officeart/2005/8/layout/radial1"/>
    <dgm:cxn modelId="{7EFABA21-AE03-41B7-B0CA-A7B3F4862C2D}" type="presOf" srcId="{2B143D69-3348-4A67-806E-9A9A16DB1732}" destId="{34128CC1-180D-4E8B-9B03-6859BE4021CF}" srcOrd="0" destOrd="0" presId="urn:microsoft.com/office/officeart/2005/8/layout/radial1"/>
    <dgm:cxn modelId="{5ABF133C-D2FC-4685-B6DE-167AF551F1D2}" type="presOf" srcId="{095AF215-3810-4FBB-BA53-A1D285E5D4D6}" destId="{8937F959-8AD6-43C8-A275-4C39E244154A}" srcOrd="1" destOrd="0" presId="urn:microsoft.com/office/officeart/2005/8/layout/radial1"/>
    <dgm:cxn modelId="{9B5EF3BC-73C7-4391-BE63-35FC452A97CE}" srcId="{C3E2233F-A43A-4CA4-A926-2722ACE1562D}" destId="{B8A7ACFC-8FAD-476B-8D11-43B6FE527365}" srcOrd="1" destOrd="0" parTransId="{B5730AAB-B346-4D00-848D-B629A0AAF873}" sibTransId="{EC7706C7-6147-48F1-B728-79B6256C18B1}"/>
    <dgm:cxn modelId="{E8285244-513B-4863-9011-830C657316BE}" type="presOf" srcId="{2335DBAD-AC84-4DD5-9DCC-CDB5CEEB0138}" destId="{444BC6F3-DD3A-428A-8AB6-96FD002B7485}" srcOrd="0" destOrd="0" presId="urn:microsoft.com/office/officeart/2005/8/layout/radial1"/>
    <dgm:cxn modelId="{4E69409C-BEF3-4677-AF94-0D5B2D00E489}" type="presOf" srcId="{B5730AAB-B346-4D00-848D-B629A0AAF873}" destId="{081540F7-F324-40A4-8D57-402CB68A002D}" srcOrd="0" destOrd="0" presId="urn:microsoft.com/office/officeart/2005/8/layout/radial1"/>
    <dgm:cxn modelId="{BF28CADE-48AB-4D47-9B59-124A3F907BBB}" type="presOf" srcId="{87864199-8DB5-4539-86F4-616FCCD21BE9}" destId="{0F267BDE-7B63-4B8B-8BCD-A2CFFAE844B1}" srcOrd="0" destOrd="0" presId="urn:microsoft.com/office/officeart/2005/8/layout/radial1"/>
    <dgm:cxn modelId="{402901DD-F718-451E-86FC-3773FC63FBA3}" srcId="{C3E2233F-A43A-4CA4-A926-2722ACE1562D}" destId="{2B143D69-3348-4A67-806E-9A9A16DB1732}" srcOrd="2" destOrd="0" parTransId="{095AF215-3810-4FBB-BA53-A1D285E5D4D6}" sibTransId="{50B52480-5468-4C66-9CAE-48647CE4A481}"/>
    <dgm:cxn modelId="{90258BCF-5BE6-455A-A183-EC9A2B777CDB}" type="presParOf" srcId="{DC74E6C0-77EE-4B65-9DEF-392EF1CA5BB2}" destId="{A6B43471-8657-4888-A15D-EB25612B2801}" srcOrd="0" destOrd="0" presId="urn:microsoft.com/office/officeart/2005/8/layout/radial1"/>
    <dgm:cxn modelId="{F6BFB16E-3C15-494A-9EDE-563D448C9EC4}" type="presParOf" srcId="{DC74E6C0-77EE-4B65-9DEF-392EF1CA5BB2}" destId="{444BC6F3-DD3A-428A-8AB6-96FD002B7485}" srcOrd="1" destOrd="0" presId="urn:microsoft.com/office/officeart/2005/8/layout/radial1"/>
    <dgm:cxn modelId="{11DF6ECF-52CB-4520-A707-E102A902A8BB}" type="presParOf" srcId="{444BC6F3-DD3A-428A-8AB6-96FD002B7485}" destId="{B7FEE47D-9295-488B-8096-B392188960D0}" srcOrd="0" destOrd="0" presId="urn:microsoft.com/office/officeart/2005/8/layout/radial1"/>
    <dgm:cxn modelId="{CA3348F5-1BD5-40C2-AEC3-6ACFEF9181BF}" type="presParOf" srcId="{DC74E6C0-77EE-4B65-9DEF-392EF1CA5BB2}" destId="{0F267BDE-7B63-4B8B-8BCD-A2CFFAE844B1}" srcOrd="2" destOrd="0" presId="urn:microsoft.com/office/officeart/2005/8/layout/radial1"/>
    <dgm:cxn modelId="{958AD5A2-322A-4828-ABD2-CA65B4F9E967}" type="presParOf" srcId="{DC74E6C0-77EE-4B65-9DEF-392EF1CA5BB2}" destId="{081540F7-F324-40A4-8D57-402CB68A002D}" srcOrd="3" destOrd="0" presId="urn:microsoft.com/office/officeart/2005/8/layout/radial1"/>
    <dgm:cxn modelId="{120A8464-7DBE-4D59-AA6F-0B90EA67CC20}" type="presParOf" srcId="{081540F7-F324-40A4-8D57-402CB68A002D}" destId="{855232A8-87E6-4730-8D4C-54455F729E07}" srcOrd="0" destOrd="0" presId="urn:microsoft.com/office/officeart/2005/8/layout/radial1"/>
    <dgm:cxn modelId="{B5ECC127-BF2E-44C5-A56E-F57BAB195BFC}" type="presParOf" srcId="{DC74E6C0-77EE-4B65-9DEF-392EF1CA5BB2}" destId="{328282B6-8E4E-41C9-B66E-47A7DE6A260A}" srcOrd="4" destOrd="0" presId="urn:microsoft.com/office/officeart/2005/8/layout/radial1"/>
    <dgm:cxn modelId="{BB046E5D-7194-4103-A0F3-F6FA41E30E0D}" type="presParOf" srcId="{DC74E6C0-77EE-4B65-9DEF-392EF1CA5BB2}" destId="{46702BBC-533D-4F52-9ECB-56FAFFDBEF62}" srcOrd="5" destOrd="0" presId="urn:microsoft.com/office/officeart/2005/8/layout/radial1"/>
    <dgm:cxn modelId="{CF372C97-B693-44A4-A7BA-A0FF8C9A7F65}" type="presParOf" srcId="{46702BBC-533D-4F52-9ECB-56FAFFDBEF62}" destId="{8937F959-8AD6-43C8-A275-4C39E244154A}" srcOrd="0" destOrd="0" presId="urn:microsoft.com/office/officeart/2005/8/layout/radial1"/>
    <dgm:cxn modelId="{34C34F44-D205-429B-9A4D-B9EA2CA67691}" type="presParOf" srcId="{DC74E6C0-77EE-4B65-9DEF-392EF1CA5BB2}" destId="{34128CC1-180D-4E8B-9B03-6859BE4021CF}" srcOrd="6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200F5-6FCE-4C3B-A13A-A59092EB7681}" type="doc">
      <dgm:prSet loTypeId="urn:microsoft.com/office/officeart/2005/8/layout/radial1" loCatId="cycle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3E2233F-A43A-4CA4-A926-2722ACE1562D}">
      <dgm:prSet phldrT="[Text]"/>
      <dgm:spPr>
        <a:solidFill>
          <a:schemeClr val="accent2">
            <a:lumMod val="25000"/>
          </a:scheme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Paracetamol</a:t>
          </a:r>
          <a:endParaRPr lang="en-US" dirty="0">
            <a:solidFill>
              <a:srgbClr val="FF0000"/>
            </a:solidFill>
          </a:endParaRPr>
        </a:p>
      </dgm:t>
    </dgm:pt>
    <dgm:pt modelId="{8A67938E-0D56-4C1C-852A-C71321B29CF9}" type="parTrans" cxnId="{03FE46BD-AF95-402C-8303-5D396AA73353}">
      <dgm:prSet/>
      <dgm:spPr/>
      <dgm:t>
        <a:bodyPr/>
        <a:lstStyle/>
        <a:p>
          <a:endParaRPr lang="en-US"/>
        </a:p>
      </dgm:t>
    </dgm:pt>
    <dgm:pt modelId="{9B2356A6-BDFF-4F1A-BF23-68B60967593B}" type="sibTrans" cxnId="{03FE46BD-AF95-402C-8303-5D396AA73353}">
      <dgm:prSet/>
      <dgm:spPr/>
      <dgm:t>
        <a:bodyPr/>
        <a:lstStyle/>
        <a:p>
          <a:endParaRPr lang="en-US"/>
        </a:p>
      </dgm:t>
    </dgm:pt>
    <dgm:pt modelId="{87864199-8DB5-4539-86F4-616FCCD21BE9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Glucouronide</a:t>
          </a:r>
          <a:r>
            <a: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 and sulphate </a:t>
          </a:r>
          <a:endParaRPr lang="en-US" sz="1600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335DBAD-AC84-4DD5-9DCC-CDB5CEEB0138}" type="parTrans" cxnId="{FCEB67F9-F289-4FDA-8E3E-296123B4D59C}">
      <dgm:prSet/>
      <dgm:spPr/>
      <dgm:t>
        <a:bodyPr/>
        <a:lstStyle/>
        <a:p>
          <a:endParaRPr lang="en-US"/>
        </a:p>
      </dgm:t>
    </dgm:pt>
    <dgm:pt modelId="{9CC82FC2-3D0B-4A54-A390-F654B2CD672F}" type="sibTrans" cxnId="{FCEB67F9-F289-4FDA-8E3E-296123B4D59C}">
      <dgm:prSet/>
      <dgm:spPr/>
      <dgm:t>
        <a:bodyPr/>
        <a:lstStyle/>
        <a:p>
          <a:endParaRPr lang="en-US"/>
        </a:p>
      </dgm:t>
    </dgm:pt>
    <dgm:pt modelId="{2B143D69-3348-4A67-806E-9A9A16DB173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300" dirty="0" smtClean="0"/>
            <a:t>NAPQI</a:t>
          </a:r>
        </a:p>
        <a:p>
          <a:r>
            <a:rPr lang="en-US" sz="1800" dirty="0" smtClean="0"/>
            <a:t>TOXIC</a:t>
          </a:r>
          <a:endParaRPr lang="en-US" sz="1800" dirty="0"/>
        </a:p>
      </dgm:t>
    </dgm:pt>
    <dgm:pt modelId="{095AF215-3810-4FBB-BA53-A1D285E5D4D6}" type="parTrans" cxnId="{402901DD-F718-451E-86FC-3773FC63FBA3}">
      <dgm:prSet/>
      <dgm:spPr/>
      <dgm:t>
        <a:bodyPr/>
        <a:lstStyle/>
        <a:p>
          <a:endParaRPr lang="en-US"/>
        </a:p>
      </dgm:t>
    </dgm:pt>
    <dgm:pt modelId="{50B52480-5468-4C66-9CAE-48647CE4A481}" type="sibTrans" cxnId="{402901DD-F718-451E-86FC-3773FC63FBA3}">
      <dgm:prSet/>
      <dgm:spPr/>
      <dgm:t>
        <a:bodyPr/>
        <a:lstStyle/>
        <a:p>
          <a:endParaRPr lang="en-US"/>
        </a:p>
      </dgm:t>
    </dgm:pt>
    <dgm:pt modelId="{B8A7ACFC-8FAD-476B-8D11-43B6FE527365}">
      <dgm:prSet phldrT="[Text]"/>
      <dgm:spPr/>
      <dgm:t>
        <a:bodyPr/>
        <a:lstStyle/>
        <a:p>
          <a:r>
            <a:rPr lang="en-US" dirty="0" smtClean="0"/>
            <a:t>Excreted unchanged </a:t>
          </a:r>
          <a:endParaRPr lang="en-US" dirty="0"/>
        </a:p>
      </dgm:t>
    </dgm:pt>
    <dgm:pt modelId="{EC7706C7-6147-48F1-B728-79B6256C18B1}" type="sibTrans" cxnId="{9B5EF3BC-73C7-4391-BE63-35FC452A97CE}">
      <dgm:prSet/>
      <dgm:spPr/>
      <dgm:t>
        <a:bodyPr/>
        <a:lstStyle/>
        <a:p>
          <a:endParaRPr lang="en-US"/>
        </a:p>
      </dgm:t>
    </dgm:pt>
    <dgm:pt modelId="{B5730AAB-B346-4D00-848D-B629A0AAF873}" type="parTrans" cxnId="{9B5EF3BC-73C7-4391-BE63-35FC452A97CE}">
      <dgm:prSet/>
      <dgm:spPr/>
      <dgm:t>
        <a:bodyPr/>
        <a:lstStyle/>
        <a:p>
          <a:endParaRPr lang="en-US"/>
        </a:p>
      </dgm:t>
    </dgm:pt>
    <dgm:pt modelId="{DC74E6C0-77EE-4B65-9DEF-392EF1CA5BB2}" type="pres">
      <dgm:prSet presAssocID="{E6B200F5-6FCE-4C3B-A13A-A59092EB76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43471-8657-4888-A15D-EB25612B2801}" type="pres">
      <dgm:prSet presAssocID="{C3E2233F-A43A-4CA4-A926-2722ACE1562D}" presName="centerShape" presStyleLbl="node0" presStyleIdx="0" presStyleCnt="1" custAng="0" custScaleX="215543" custLinFactNeighborX="-1774" custLinFactNeighborY="-1069"/>
      <dgm:spPr/>
      <dgm:t>
        <a:bodyPr/>
        <a:lstStyle/>
        <a:p>
          <a:endParaRPr lang="en-US"/>
        </a:p>
      </dgm:t>
    </dgm:pt>
    <dgm:pt modelId="{444BC6F3-DD3A-428A-8AB6-96FD002B7485}" type="pres">
      <dgm:prSet presAssocID="{2335DBAD-AC84-4DD5-9DCC-CDB5CEEB0138}" presName="Name9" presStyleLbl="parChTrans1D2" presStyleIdx="0" presStyleCnt="3"/>
      <dgm:spPr/>
      <dgm:t>
        <a:bodyPr/>
        <a:lstStyle/>
        <a:p>
          <a:endParaRPr lang="en-US"/>
        </a:p>
      </dgm:t>
    </dgm:pt>
    <dgm:pt modelId="{B7FEE47D-9295-488B-8096-B392188960D0}" type="pres">
      <dgm:prSet presAssocID="{2335DBAD-AC84-4DD5-9DCC-CDB5CEEB013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F267BDE-7B63-4B8B-8BCD-A2CFFAE844B1}" type="pres">
      <dgm:prSet presAssocID="{87864199-8DB5-4539-86F4-616FCCD21BE9}" presName="node" presStyleLbl="node1" presStyleIdx="0" presStyleCnt="3" custScaleX="325778" custScaleY="82352" custRadScaleRad="109181" custRadScaleInc="-9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540F7-F324-40A4-8D57-402CB68A002D}" type="pres">
      <dgm:prSet presAssocID="{B5730AAB-B346-4D00-848D-B629A0AAF87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55232A8-87E6-4730-8D4C-54455F729E07}" type="pres">
      <dgm:prSet presAssocID="{B5730AAB-B346-4D00-848D-B629A0AAF87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28282B6-8E4E-41C9-B66E-47A7DE6A260A}" type="pres">
      <dgm:prSet presAssocID="{B8A7ACFC-8FAD-476B-8D11-43B6FE527365}" presName="node" presStyleLbl="node1" presStyleIdx="1" presStyleCnt="3" custScaleX="127512" custScaleY="39853" custRadScaleRad="134952" custRadScaleInc="-2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02BBC-533D-4F52-9ECB-56FAFFDBEF62}" type="pres">
      <dgm:prSet presAssocID="{095AF215-3810-4FBB-BA53-A1D285E5D4D6}" presName="Name9" presStyleLbl="parChTrans1D2" presStyleIdx="2" presStyleCnt="3"/>
      <dgm:spPr/>
      <dgm:t>
        <a:bodyPr/>
        <a:lstStyle/>
        <a:p>
          <a:endParaRPr lang="en-US"/>
        </a:p>
      </dgm:t>
    </dgm:pt>
    <dgm:pt modelId="{8937F959-8AD6-43C8-A275-4C39E244154A}" type="pres">
      <dgm:prSet presAssocID="{095AF215-3810-4FBB-BA53-A1D285E5D4D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4128CC1-180D-4E8B-9B03-6859BE4021CF}" type="pres">
      <dgm:prSet presAssocID="{2B143D69-3348-4A67-806E-9A9A16DB1732}" presName="node" presStyleLbl="node1" presStyleIdx="2" presStyleCnt="3" custScaleX="203856" custScaleY="77104" custRadScaleRad="204253" custRadScaleInc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A3B9E-257E-43A8-A344-BD4A148D9AB2}" type="presOf" srcId="{2B143D69-3348-4A67-806E-9A9A16DB1732}" destId="{34128CC1-180D-4E8B-9B03-6859BE4021CF}" srcOrd="0" destOrd="0" presId="urn:microsoft.com/office/officeart/2005/8/layout/radial1"/>
    <dgm:cxn modelId="{FCEB67F9-F289-4FDA-8E3E-296123B4D59C}" srcId="{C3E2233F-A43A-4CA4-A926-2722ACE1562D}" destId="{87864199-8DB5-4539-86F4-616FCCD21BE9}" srcOrd="0" destOrd="0" parTransId="{2335DBAD-AC84-4DD5-9DCC-CDB5CEEB0138}" sibTransId="{9CC82FC2-3D0B-4A54-A390-F654B2CD672F}"/>
    <dgm:cxn modelId="{5E9DD22C-9097-478F-9314-F5078364B489}" type="presOf" srcId="{87864199-8DB5-4539-86F4-616FCCD21BE9}" destId="{0F267BDE-7B63-4B8B-8BCD-A2CFFAE844B1}" srcOrd="0" destOrd="0" presId="urn:microsoft.com/office/officeart/2005/8/layout/radial1"/>
    <dgm:cxn modelId="{AFF116C5-A1AC-406B-A455-E7A8518C6A95}" type="presOf" srcId="{C3E2233F-A43A-4CA4-A926-2722ACE1562D}" destId="{A6B43471-8657-4888-A15D-EB25612B2801}" srcOrd="0" destOrd="0" presId="urn:microsoft.com/office/officeart/2005/8/layout/radial1"/>
    <dgm:cxn modelId="{03FE46BD-AF95-402C-8303-5D396AA73353}" srcId="{E6B200F5-6FCE-4C3B-A13A-A59092EB7681}" destId="{C3E2233F-A43A-4CA4-A926-2722ACE1562D}" srcOrd="0" destOrd="0" parTransId="{8A67938E-0D56-4C1C-852A-C71321B29CF9}" sibTransId="{9B2356A6-BDFF-4F1A-BF23-68B60967593B}"/>
    <dgm:cxn modelId="{9C6AFAD1-055D-49D5-942C-6E302797E10E}" type="presOf" srcId="{2335DBAD-AC84-4DD5-9DCC-CDB5CEEB0138}" destId="{444BC6F3-DD3A-428A-8AB6-96FD002B7485}" srcOrd="0" destOrd="0" presId="urn:microsoft.com/office/officeart/2005/8/layout/radial1"/>
    <dgm:cxn modelId="{BF7C37AC-B0BB-4765-9A43-25FD2B270ED2}" type="presOf" srcId="{B8A7ACFC-8FAD-476B-8D11-43B6FE527365}" destId="{328282B6-8E4E-41C9-B66E-47A7DE6A260A}" srcOrd="0" destOrd="0" presId="urn:microsoft.com/office/officeart/2005/8/layout/radial1"/>
    <dgm:cxn modelId="{71C9541C-E387-4381-A9E4-8FDBD36AC04A}" type="presOf" srcId="{2335DBAD-AC84-4DD5-9DCC-CDB5CEEB0138}" destId="{B7FEE47D-9295-488B-8096-B392188960D0}" srcOrd="1" destOrd="0" presId="urn:microsoft.com/office/officeart/2005/8/layout/radial1"/>
    <dgm:cxn modelId="{EABDB6FF-5CEE-48D1-AF44-E3936BF3B947}" type="presOf" srcId="{B5730AAB-B346-4D00-848D-B629A0AAF873}" destId="{081540F7-F324-40A4-8D57-402CB68A002D}" srcOrd="0" destOrd="0" presId="urn:microsoft.com/office/officeart/2005/8/layout/radial1"/>
    <dgm:cxn modelId="{89EE85D4-83E7-4772-BCDC-211CFFF72A3A}" type="presOf" srcId="{095AF215-3810-4FBB-BA53-A1D285E5D4D6}" destId="{46702BBC-533D-4F52-9ECB-56FAFFDBEF62}" srcOrd="0" destOrd="0" presId="urn:microsoft.com/office/officeart/2005/8/layout/radial1"/>
    <dgm:cxn modelId="{AEA0E2D4-E47E-4C25-B052-7716F69FEC59}" type="presOf" srcId="{095AF215-3810-4FBB-BA53-A1D285E5D4D6}" destId="{8937F959-8AD6-43C8-A275-4C39E244154A}" srcOrd="1" destOrd="0" presId="urn:microsoft.com/office/officeart/2005/8/layout/radial1"/>
    <dgm:cxn modelId="{0808F250-0BFB-4EE1-8BAE-E456A74A8543}" type="presOf" srcId="{E6B200F5-6FCE-4C3B-A13A-A59092EB7681}" destId="{DC74E6C0-77EE-4B65-9DEF-392EF1CA5BB2}" srcOrd="0" destOrd="0" presId="urn:microsoft.com/office/officeart/2005/8/layout/radial1"/>
    <dgm:cxn modelId="{9B5EF3BC-73C7-4391-BE63-35FC452A97CE}" srcId="{C3E2233F-A43A-4CA4-A926-2722ACE1562D}" destId="{B8A7ACFC-8FAD-476B-8D11-43B6FE527365}" srcOrd="1" destOrd="0" parTransId="{B5730AAB-B346-4D00-848D-B629A0AAF873}" sibTransId="{EC7706C7-6147-48F1-B728-79B6256C18B1}"/>
    <dgm:cxn modelId="{8F2C2A8D-921D-42AF-A983-19C2DECEF6ED}" type="presOf" srcId="{B5730AAB-B346-4D00-848D-B629A0AAF873}" destId="{855232A8-87E6-4730-8D4C-54455F729E07}" srcOrd="1" destOrd="0" presId="urn:microsoft.com/office/officeart/2005/8/layout/radial1"/>
    <dgm:cxn modelId="{402901DD-F718-451E-86FC-3773FC63FBA3}" srcId="{C3E2233F-A43A-4CA4-A926-2722ACE1562D}" destId="{2B143D69-3348-4A67-806E-9A9A16DB1732}" srcOrd="2" destOrd="0" parTransId="{095AF215-3810-4FBB-BA53-A1D285E5D4D6}" sibTransId="{50B52480-5468-4C66-9CAE-48647CE4A481}"/>
    <dgm:cxn modelId="{C0CC801A-3D6D-4E42-9F45-B50749A02B23}" type="presParOf" srcId="{DC74E6C0-77EE-4B65-9DEF-392EF1CA5BB2}" destId="{A6B43471-8657-4888-A15D-EB25612B2801}" srcOrd="0" destOrd="0" presId="urn:microsoft.com/office/officeart/2005/8/layout/radial1"/>
    <dgm:cxn modelId="{A573E536-3C3B-4D0F-A897-D61B278FDA55}" type="presParOf" srcId="{DC74E6C0-77EE-4B65-9DEF-392EF1CA5BB2}" destId="{444BC6F3-DD3A-428A-8AB6-96FD002B7485}" srcOrd="1" destOrd="0" presId="urn:microsoft.com/office/officeart/2005/8/layout/radial1"/>
    <dgm:cxn modelId="{702DDEC9-E969-477C-8204-9003E037B030}" type="presParOf" srcId="{444BC6F3-DD3A-428A-8AB6-96FD002B7485}" destId="{B7FEE47D-9295-488B-8096-B392188960D0}" srcOrd="0" destOrd="0" presId="urn:microsoft.com/office/officeart/2005/8/layout/radial1"/>
    <dgm:cxn modelId="{BD2FD0F3-25F5-47C9-90D8-8D62EA0BDED6}" type="presParOf" srcId="{DC74E6C0-77EE-4B65-9DEF-392EF1CA5BB2}" destId="{0F267BDE-7B63-4B8B-8BCD-A2CFFAE844B1}" srcOrd="2" destOrd="0" presId="urn:microsoft.com/office/officeart/2005/8/layout/radial1"/>
    <dgm:cxn modelId="{2F0F2553-8B50-4CBB-AB5C-BA83247658B4}" type="presParOf" srcId="{DC74E6C0-77EE-4B65-9DEF-392EF1CA5BB2}" destId="{081540F7-F324-40A4-8D57-402CB68A002D}" srcOrd="3" destOrd="0" presId="urn:microsoft.com/office/officeart/2005/8/layout/radial1"/>
    <dgm:cxn modelId="{BB896E6D-D3C9-4D92-956E-85026184D611}" type="presParOf" srcId="{081540F7-F324-40A4-8D57-402CB68A002D}" destId="{855232A8-87E6-4730-8D4C-54455F729E07}" srcOrd="0" destOrd="0" presId="urn:microsoft.com/office/officeart/2005/8/layout/radial1"/>
    <dgm:cxn modelId="{8666F879-4C12-4824-8799-DD04C486D2D1}" type="presParOf" srcId="{DC74E6C0-77EE-4B65-9DEF-392EF1CA5BB2}" destId="{328282B6-8E4E-41C9-B66E-47A7DE6A260A}" srcOrd="4" destOrd="0" presId="urn:microsoft.com/office/officeart/2005/8/layout/radial1"/>
    <dgm:cxn modelId="{A88E77FC-C6EF-4822-93CC-9D52E6AE2E97}" type="presParOf" srcId="{DC74E6C0-77EE-4B65-9DEF-392EF1CA5BB2}" destId="{46702BBC-533D-4F52-9ECB-56FAFFDBEF62}" srcOrd="5" destOrd="0" presId="urn:microsoft.com/office/officeart/2005/8/layout/radial1"/>
    <dgm:cxn modelId="{4781029F-E661-41C9-A13F-0A66C6F86542}" type="presParOf" srcId="{46702BBC-533D-4F52-9ECB-56FAFFDBEF62}" destId="{8937F959-8AD6-43C8-A275-4C39E244154A}" srcOrd="0" destOrd="0" presId="urn:microsoft.com/office/officeart/2005/8/layout/radial1"/>
    <dgm:cxn modelId="{ABD14877-9411-4115-B2C0-C71234B5DFF5}" type="presParOf" srcId="{DC74E6C0-77EE-4B65-9DEF-392EF1CA5BB2}" destId="{34128CC1-180D-4E8B-9B03-6859BE4021CF}" srcOrd="6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8ED8F-70AD-475E-92EC-7D4196D0CE8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50A0-CE73-4828-8417-A52F34B1C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Upto</a:t>
            </a:r>
            <a:r>
              <a:rPr lang="en-US" dirty="0" smtClean="0"/>
              <a:t> 4 h if</a:t>
            </a:r>
            <a:r>
              <a:rPr lang="en-US" baseline="0" dirty="0" smtClean="0"/>
              <a:t> taken sustained release preparation -</a:t>
            </a:r>
            <a:r>
              <a:rPr lang="en-US" baseline="0" dirty="0" err="1" smtClean="0"/>
              <a:t>theophillin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50A0-CE73-4828-8417-A52F34B1CA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50A0-CE73-4828-8417-A52F34B1CA7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Repeated</a:t>
            </a:r>
            <a:r>
              <a:rPr lang="en-US" baseline="0" dirty="0" smtClean="0"/>
              <a:t> doses during more than 8h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50A0-CE73-4828-8417-A52F34B1CA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50A0-CE73-4828-8417-A52F34B1CA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B893-1740-4B50-94CD-DCCF239000B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3F52-3553-4FD3-B4F1-579B6B1E7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Therapeutic Drugs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Dr.Nathasha</a:t>
            </a:r>
            <a:r>
              <a:rPr lang="en-US" dirty="0" smtClean="0"/>
              <a:t>  Luke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Principals of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Resuscitation and assessment </a:t>
            </a:r>
          </a:p>
          <a:p>
            <a:r>
              <a:rPr lang="en-US" dirty="0" smtClean="0"/>
              <a:t>Specific measures </a:t>
            </a:r>
          </a:p>
          <a:p>
            <a:r>
              <a:rPr lang="en-US" dirty="0" smtClean="0"/>
              <a:t>Anticipate and manage complications</a:t>
            </a:r>
          </a:p>
          <a:p>
            <a:r>
              <a:rPr lang="en-US" dirty="0" smtClean="0"/>
              <a:t>Psychiatric assessment /support</a:t>
            </a:r>
          </a:p>
          <a:p>
            <a:r>
              <a:rPr lang="en-US" dirty="0" smtClean="0"/>
              <a:t>Medico legal duties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Majority will not need specific interventions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Management- Resuscitation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Airway </a:t>
            </a:r>
          </a:p>
          <a:p>
            <a:r>
              <a:rPr lang="en-US" dirty="0" smtClean="0"/>
              <a:t>Breathing </a:t>
            </a:r>
          </a:p>
          <a:p>
            <a:r>
              <a:rPr lang="en-US" dirty="0" smtClean="0"/>
              <a:t>Circulation </a:t>
            </a:r>
          </a:p>
          <a:p>
            <a:r>
              <a:rPr lang="en-US" dirty="0" smtClean="0"/>
              <a:t>GCS</a:t>
            </a:r>
          </a:p>
          <a:p>
            <a:r>
              <a:rPr lang="en-US" dirty="0" smtClean="0"/>
              <a:t>Blood sugar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Management –Specific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Decrease absorption -------gastrointestinal decontamination </a:t>
            </a:r>
          </a:p>
          <a:p>
            <a:pPr>
              <a:buFontTx/>
              <a:buChar char="-"/>
            </a:pPr>
            <a:r>
              <a:rPr lang="en-US" dirty="0" smtClean="0"/>
              <a:t>Gastric </a:t>
            </a:r>
            <a:r>
              <a:rPr lang="en-US" dirty="0" err="1" smtClean="0"/>
              <a:t>lavage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Adsorbents –activated charcoal/Fullers earth </a:t>
            </a:r>
          </a:p>
          <a:p>
            <a:pPr>
              <a:buNone/>
            </a:pPr>
            <a:r>
              <a:rPr lang="en-US" dirty="0" smtClean="0"/>
              <a:t>-   Whole bowel irrigation 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 smtClean="0"/>
              <a:t>Increasing elimination </a:t>
            </a:r>
          </a:p>
          <a:p>
            <a:pPr>
              <a:buNone/>
            </a:pPr>
            <a:r>
              <a:rPr lang="en-US" dirty="0" smtClean="0"/>
              <a:t>-   Alkaline </a:t>
            </a:r>
            <a:r>
              <a:rPr lang="en-US" dirty="0" err="1" smtClean="0"/>
              <a:t>diuresis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Haemodialysis</a:t>
            </a:r>
            <a:r>
              <a:rPr lang="en-US" dirty="0" smtClean="0"/>
              <a:t>/peritoneal dialysis 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Antidotes </a:t>
            </a:r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6019800" y="3200400"/>
            <a:ext cx="4572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Decreasing absorption of toxic substance –gastrointestinal decontamination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once patient is stabilized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in patients able to protect their airway and who have taken </a:t>
            </a:r>
            <a:r>
              <a:rPr lang="en-US" u="sng" dirty="0" smtClean="0"/>
              <a:t>potentially dangerous amount of a poison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i="1" dirty="0" smtClean="0"/>
              <a:t>Avoid forced emesis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Gastric </a:t>
            </a:r>
            <a:r>
              <a:rPr lang="en-US" b="1" dirty="0" err="1" smtClean="0"/>
              <a:t>lavage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lateral head down position </a:t>
            </a:r>
          </a:p>
          <a:p>
            <a:r>
              <a:rPr lang="en-US" dirty="0" smtClean="0"/>
              <a:t>Pass NG tube- check positioning </a:t>
            </a:r>
          </a:p>
          <a:p>
            <a:r>
              <a:rPr lang="en-US" dirty="0" smtClean="0"/>
              <a:t>0.9 % </a:t>
            </a:r>
            <a:r>
              <a:rPr lang="en-US" dirty="0" err="1" smtClean="0"/>
              <a:t>NaCl</a:t>
            </a:r>
            <a:r>
              <a:rPr lang="en-US" dirty="0" smtClean="0"/>
              <a:t> in children/ adults – 0.9% </a:t>
            </a:r>
            <a:r>
              <a:rPr lang="en-US" dirty="0" err="1" smtClean="0"/>
              <a:t>NaCl</a:t>
            </a:r>
            <a:r>
              <a:rPr lang="en-US" dirty="0" smtClean="0"/>
              <a:t> or water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Gastric </a:t>
            </a:r>
            <a:r>
              <a:rPr lang="en-US" b="1" dirty="0" err="1" smtClean="0"/>
              <a:t>lavage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those who have</a:t>
            </a:r>
          </a:p>
          <a:p>
            <a:pPr>
              <a:buNone/>
            </a:pPr>
            <a:r>
              <a:rPr lang="en-US" dirty="0" smtClean="0"/>
              <a:t>-taken life threatening amount of a poison </a:t>
            </a:r>
          </a:p>
          <a:p>
            <a:pPr>
              <a:buNone/>
            </a:pPr>
            <a:r>
              <a:rPr lang="en-US" dirty="0" smtClean="0"/>
              <a:t>-presenting within 1 -2 hours of ingestion</a:t>
            </a:r>
          </a:p>
          <a:p>
            <a:pPr>
              <a:buNone/>
            </a:pPr>
            <a:r>
              <a:rPr lang="en-US" dirty="0" smtClean="0"/>
              <a:t>-protected airway –conscious or </a:t>
            </a:r>
            <a:r>
              <a:rPr lang="en-US" dirty="0" err="1" smtClean="0"/>
              <a:t>intubated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 with close monitoring by a doctor/by trained staff</a:t>
            </a:r>
          </a:p>
          <a:p>
            <a:r>
              <a:rPr lang="en-US" dirty="0" smtClean="0"/>
              <a:t>Risks of sudden death/aspiration pneumonia/ electrolyte imbalances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Gastric </a:t>
            </a:r>
            <a:r>
              <a:rPr lang="en-US" dirty="0" err="1" smtClean="0"/>
              <a:t>lavage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Contraindications </a:t>
            </a:r>
          </a:p>
          <a:p>
            <a:pPr>
              <a:buNone/>
            </a:pPr>
            <a:r>
              <a:rPr lang="en-US" dirty="0" smtClean="0"/>
              <a:t>-   uncooperative patient </a:t>
            </a:r>
          </a:p>
          <a:p>
            <a:pPr>
              <a:buNone/>
            </a:pPr>
            <a:r>
              <a:rPr lang="en-US" dirty="0" smtClean="0"/>
              <a:t>-   unable to protect airway</a:t>
            </a:r>
          </a:p>
          <a:p>
            <a:pPr>
              <a:buFontTx/>
              <a:buChar char="-"/>
            </a:pPr>
            <a:r>
              <a:rPr lang="en-US" dirty="0" smtClean="0"/>
              <a:t>Clinically unstable </a:t>
            </a:r>
          </a:p>
          <a:p>
            <a:pPr>
              <a:buFontTx/>
              <a:buChar char="-"/>
            </a:pPr>
            <a:r>
              <a:rPr lang="en-US" dirty="0" smtClean="0"/>
              <a:t>Corrosive ingestions –acids/alkali</a:t>
            </a:r>
          </a:p>
          <a:p>
            <a:pPr>
              <a:buFontTx/>
              <a:buChar char="-"/>
            </a:pPr>
            <a:r>
              <a:rPr lang="en-US" dirty="0" smtClean="0"/>
              <a:t>Petroleum products – </a:t>
            </a:r>
            <a:r>
              <a:rPr lang="en-US" dirty="0" err="1" smtClean="0"/>
              <a:t>kerosine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Known </a:t>
            </a:r>
            <a:r>
              <a:rPr lang="en-US" dirty="0" err="1" smtClean="0"/>
              <a:t>oesophageal</a:t>
            </a:r>
            <a:r>
              <a:rPr lang="en-US" dirty="0" smtClean="0"/>
              <a:t> disease</a:t>
            </a:r>
          </a:p>
          <a:p>
            <a:pPr>
              <a:buFontTx/>
              <a:buChar char="-"/>
            </a:pPr>
            <a:r>
              <a:rPr lang="en-US" dirty="0" smtClean="0"/>
              <a:t>Taken harmless substance or small quantities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6705600" y="6096000"/>
            <a:ext cx="4572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Activated charcoal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Adsorption of poisons to activated charcoal can reduce absorption</a:t>
            </a:r>
          </a:p>
          <a:p>
            <a:r>
              <a:rPr lang="en-US" dirty="0" smtClean="0"/>
              <a:t>Dose- 1g/kg suspended in 4ml per gram- adults 50g in 200ml –orally </a:t>
            </a:r>
          </a:p>
          <a:p>
            <a:r>
              <a:rPr lang="en-US" dirty="0" smtClean="0"/>
              <a:t>Most useful with in 1-2 h of ingestion</a:t>
            </a:r>
          </a:p>
          <a:p>
            <a:r>
              <a:rPr lang="en-US" dirty="0" smtClean="0"/>
              <a:t>Not effective for </a:t>
            </a:r>
            <a:r>
              <a:rPr lang="en-US" b="1" dirty="0" smtClean="0"/>
              <a:t>– alcohol/glycol/acid /alkali/iron/lithium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ERBactivatedcharco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8768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Multiple dose activated  charcoal therapy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certain agents by interrupting </a:t>
            </a:r>
            <a:r>
              <a:rPr lang="en-US" dirty="0" err="1" smtClean="0"/>
              <a:t>enteroenteric</a:t>
            </a:r>
            <a:r>
              <a:rPr lang="en-US" dirty="0" smtClean="0"/>
              <a:t> or </a:t>
            </a:r>
            <a:r>
              <a:rPr lang="en-US" dirty="0" err="1" smtClean="0"/>
              <a:t>enterohepatic</a:t>
            </a:r>
            <a:r>
              <a:rPr lang="en-US" dirty="0" smtClean="0"/>
              <a:t> circulation.</a:t>
            </a:r>
          </a:p>
          <a:p>
            <a:pPr>
              <a:buNone/>
            </a:pPr>
            <a:r>
              <a:rPr lang="en-US" dirty="0" smtClean="0"/>
              <a:t>Ex- </a:t>
            </a:r>
          </a:p>
          <a:p>
            <a:endParaRPr lang="en-US" dirty="0"/>
          </a:p>
          <a:p>
            <a:r>
              <a:rPr lang="en-US" dirty="0" smtClean="0"/>
              <a:t>Also useful for controlled release preparations and oleander seeds.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–Specific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Decrease absorption -------gastrointestinal decontamination </a:t>
            </a:r>
          </a:p>
          <a:p>
            <a:pPr>
              <a:buFontTx/>
              <a:buChar char="-"/>
            </a:pPr>
            <a:r>
              <a:rPr lang="en-US" dirty="0" smtClean="0"/>
              <a:t>Gastric </a:t>
            </a:r>
            <a:r>
              <a:rPr lang="en-US" dirty="0" err="1" smtClean="0"/>
              <a:t>lavage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Adsorbents –activated charcoal/Fullers earth </a:t>
            </a:r>
          </a:p>
          <a:p>
            <a:pPr>
              <a:buNone/>
            </a:pPr>
            <a:r>
              <a:rPr lang="en-US" dirty="0" smtClean="0"/>
              <a:t>-   Whole bowel irrigation 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Increasing elimination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-   Alkaline </a:t>
            </a:r>
            <a:r>
              <a:rPr lang="en-US" b="1" dirty="0" err="1" smtClean="0">
                <a:solidFill>
                  <a:srgbClr val="FF0000"/>
                </a:solidFill>
              </a:rPr>
              <a:t>diuresis</a:t>
            </a:r>
            <a:r>
              <a:rPr lang="en-US" b="1" dirty="0" smtClean="0">
                <a:solidFill>
                  <a:srgbClr val="FF0000"/>
                </a:solidFill>
              </a:rPr>
              <a:t> –aspirin 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Haemodialysis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– aspirin/lithium/methanol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Antidotes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Principals of management of a patient with drug overdose/poisoning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Specific management of paracetamol overdose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Antidote is a substance that counteract the effects of a poison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667000"/>
          <a:ext cx="6096000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Poison /drug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Antidote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Paracetamol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</a:t>
                      </a:r>
                      <a:r>
                        <a:rPr lang="en-US" dirty="0" err="1" smtClean="0"/>
                        <a:t>acetylcystene,Methionine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r>
                        <a:rPr lang="en-US" baseline="0" dirty="0" smtClean="0"/>
                        <a:t> blockers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Glucagon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Digoxin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Digoxin specific antibody fragments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Desferrioxamine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Warfarin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Vitamin</a:t>
                      </a:r>
                      <a:r>
                        <a:rPr lang="en-US" baseline="0" dirty="0" smtClean="0"/>
                        <a:t> 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Methanol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Ethanol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Protamine</a:t>
                      </a:r>
                      <a:r>
                        <a:rPr lang="en-US" dirty="0" smtClean="0"/>
                        <a:t> sulfate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Organophospate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Pralidoxime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Cyanide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Amyl</a:t>
                      </a:r>
                      <a:r>
                        <a:rPr lang="en-US" baseline="0" dirty="0" smtClean="0"/>
                        <a:t> nitrate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Case 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Mangala</a:t>
            </a:r>
            <a:r>
              <a:rPr lang="en-US" dirty="0" smtClean="0"/>
              <a:t>, a 17 year old girl is brought to the casualty ward  by her parents claiming to have taken 25 tablets of paracetamol after an argument with her   parents 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1.What are the important aspects  in history taking?</a:t>
            </a:r>
          </a:p>
          <a:p>
            <a:pPr>
              <a:buNone/>
            </a:pPr>
            <a:r>
              <a:rPr lang="en-US" dirty="0" smtClean="0"/>
              <a:t>2.What are the important findings in examination you should elicit?</a:t>
            </a:r>
          </a:p>
          <a:p>
            <a:pPr>
              <a:buNone/>
            </a:pPr>
            <a:r>
              <a:rPr lang="en-US" dirty="0" smtClean="0"/>
              <a:t>3.What are the useful investigations in managing a patient with poisoning ?</a:t>
            </a:r>
          </a:p>
          <a:p>
            <a:pPr>
              <a:buNone/>
            </a:pPr>
            <a:r>
              <a:rPr lang="en-US" dirty="0" smtClean="0"/>
              <a:t>3.What would be the basic principals of management?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further questioning the  patient reveals that the tablets  were  taken  at 1 pm and the time when the doctor sees the patient is 7.30pm.</a:t>
            </a:r>
          </a:p>
          <a:p>
            <a:pPr>
              <a:buNone/>
            </a:pP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-Will you consider gastric </a:t>
            </a:r>
            <a:r>
              <a:rPr lang="en-US" dirty="0" err="1" smtClean="0"/>
              <a:t>lavage</a:t>
            </a:r>
            <a:r>
              <a:rPr lang="en-US" dirty="0" smtClean="0"/>
              <a:t> for this patient?</a:t>
            </a:r>
          </a:p>
          <a:p>
            <a:pPr>
              <a:buNone/>
            </a:pPr>
            <a:r>
              <a:rPr lang="en-US" dirty="0" smtClean="0"/>
              <a:t>-Will you consider  activated charcoal for this patient?</a:t>
            </a:r>
          </a:p>
          <a:p>
            <a:pPr>
              <a:buNone/>
            </a:pPr>
            <a:r>
              <a:rPr lang="en-US" dirty="0" smtClean="0"/>
              <a:t>-Does this patient need  an antidote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Paracetamol overdose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Most widely used over the counter drug in Sri Lanka</a:t>
            </a:r>
          </a:p>
          <a:p>
            <a:r>
              <a:rPr lang="en-US" dirty="0" smtClean="0"/>
              <a:t>Responsible for most cases of  drug induced deliberate self harm in the country.  </a:t>
            </a:r>
          </a:p>
          <a:p>
            <a:r>
              <a:rPr lang="en-US" dirty="0" smtClean="0"/>
              <a:t>Toxicity is mainly by hepatic injury   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Pathophysiology</a:t>
            </a:r>
            <a:r>
              <a:rPr lang="en-US" sz="4000" b="1" dirty="0" smtClean="0"/>
              <a:t>-Normal metabolism 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2590800"/>
            <a:ext cx="14478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Conjugation </a:t>
            </a:r>
            <a:endParaRPr lang="en-US" dirty="0"/>
          </a:p>
        </p:txBody>
      </p:sp>
      <p:sp>
        <p:nvSpPr>
          <p:cNvPr id="7" name="12-Point Star 6"/>
          <p:cNvSpPr/>
          <p:nvPr/>
        </p:nvSpPr>
        <p:spPr>
          <a:xfrm>
            <a:off x="2590800" y="2438400"/>
            <a:ext cx="1905000" cy="533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80-90%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1219200" cy="838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Oxidation </a:t>
            </a:r>
          </a:p>
          <a:p>
            <a:pPr algn="ctr"/>
            <a:r>
              <a:rPr lang="en-US" dirty="0" smtClean="0"/>
              <a:t>CYP 450</a:t>
            </a:r>
            <a:endParaRPr lang="en-US" dirty="0"/>
          </a:p>
        </p:txBody>
      </p:sp>
      <p:sp>
        <p:nvSpPr>
          <p:cNvPr id="9" name="12-Point Star 8"/>
          <p:cNvSpPr/>
          <p:nvPr/>
        </p:nvSpPr>
        <p:spPr>
          <a:xfrm>
            <a:off x="2743200" y="4572000"/>
            <a:ext cx="1219200" cy="7620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5-10%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456405">
            <a:off x="1524000" y="5791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5715000"/>
            <a:ext cx="21336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non toxic substance  by glutathione </a:t>
            </a:r>
            <a:endParaRPr lang="en-US" dirty="0"/>
          </a:p>
        </p:txBody>
      </p:sp>
      <p:sp>
        <p:nvSpPr>
          <p:cNvPr id="10" name="12-Point Star 9"/>
          <p:cNvSpPr/>
          <p:nvPr/>
        </p:nvSpPr>
        <p:spPr>
          <a:xfrm>
            <a:off x="5257800" y="4953000"/>
            <a:ext cx="1219200" cy="7620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Pathophysiology</a:t>
            </a:r>
            <a:r>
              <a:rPr lang="en-US" sz="4000" b="1" dirty="0" smtClean="0"/>
              <a:t>-Overdose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ight Arrow 10"/>
          <p:cNvSpPr/>
          <p:nvPr/>
        </p:nvSpPr>
        <p:spPr>
          <a:xfrm rot="1456405">
            <a:off x="1606579" y="5703563"/>
            <a:ext cx="726051" cy="18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2200" y="5562600"/>
            <a:ext cx="21336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Glutathione depleted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2514600"/>
            <a:ext cx="14478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Saturated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1600" y="3886200"/>
            <a:ext cx="14478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Activated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5943600"/>
            <a:ext cx="1295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Accumulates causing damage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What is the therapeutic dose of paracetamol?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Adult dose -1g /6 hourly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Pediatric dose – 15mg/kg /dose ------ maximum recommended ---100mg /kg /d</a:t>
            </a:r>
          </a:p>
          <a:p>
            <a:endParaRPr lang="en-US" sz="2800" dirty="0"/>
          </a:p>
          <a:p>
            <a:r>
              <a:rPr lang="en-US" sz="2800" dirty="0" smtClean="0"/>
              <a:t>What are the different dosage forms of paracetamol available?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of the above would be a considered as toxic dose of paracetamol taken as a single ingestion by an adult?</a:t>
            </a:r>
          </a:p>
          <a:p>
            <a:pPr marL="514350" indent="-514350">
              <a:buAutoNum type="alphaLcParenR"/>
            </a:pPr>
            <a:r>
              <a:rPr lang="en-US" dirty="0" smtClean="0"/>
              <a:t>ingestion of 2    500mg  tablets of paracetamol</a:t>
            </a:r>
          </a:p>
          <a:p>
            <a:pPr marL="514350" indent="-514350">
              <a:buAutoNum type="alphaLcParenR"/>
            </a:pPr>
            <a:r>
              <a:rPr lang="en-US" dirty="0" smtClean="0"/>
              <a:t>Ingestion of 20 5OOmg tablets of paracetamol</a:t>
            </a:r>
          </a:p>
          <a:p>
            <a:pPr marL="514350" indent="-514350">
              <a:buAutoNum type="alphaLcParenR"/>
            </a:pPr>
            <a:r>
              <a:rPr lang="en-US" dirty="0" smtClean="0"/>
              <a:t>Ingestion of 100 500mg tablets of paracetamol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Toxic dose of paracetamol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dose of </a:t>
            </a:r>
          </a:p>
          <a:p>
            <a:r>
              <a:rPr lang="en-US" dirty="0" smtClean="0">
                <a:latin typeface="+mj-lt"/>
              </a:rPr>
              <a:t>10g </a:t>
            </a:r>
          </a:p>
          <a:p>
            <a:pPr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OR </a:t>
            </a:r>
          </a:p>
          <a:p>
            <a:r>
              <a:rPr lang="en-US" dirty="0" smtClean="0">
                <a:latin typeface="+mj-lt"/>
                <a:cs typeface="Iskoola Pota"/>
              </a:rPr>
              <a:t>≥ 200 mg/kg </a:t>
            </a:r>
          </a:p>
          <a:p>
            <a:endParaRPr lang="en-US" dirty="0">
              <a:latin typeface="+mj-lt"/>
              <a:cs typeface="Iskoola Pota"/>
            </a:endParaRPr>
          </a:p>
          <a:p>
            <a:r>
              <a:rPr lang="en-US" dirty="0" smtClean="0">
                <a:latin typeface="+mj-lt"/>
                <a:cs typeface="Iskoola Pota"/>
              </a:rPr>
              <a:t>Repeated doses  ≥ 200 mg/kg/d</a:t>
            </a:r>
          </a:p>
          <a:p>
            <a:endParaRPr lang="en-US" dirty="0" smtClean="0">
              <a:latin typeface="+mj-lt"/>
              <a:cs typeface="Iskoola Pota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ver-failure-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91" y="2057401"/>
            <a:ext cx="7076672" cy="2557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Paracetamol overdose –Clinical picture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0-24 h : mostly asymptomatic </a:t>
            </a:r>
          </a:p>
          <a:p>
            <a:pPr>
              <a:buNone/>
            </a:pPr>
            <a:endParaRPr lang="en-US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24-72h : after a latent period </a:t>
            </a:r>
            <a:r>
              <a:rPr lang="en-US" sz="2800" dirty="0" err="1" smtClean="0">
                <a:solidFill>
                  <a:schemeClr val="accent1">
                    <a:lumMod val="90000"/>
                  </a:schemeClr>
                </a:solidFill>
              </a:rPr>
              <a:t>hepatotoxicity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 develops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			asymptomatic except RHC tenderness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9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		elevated </a:t>
            </a:r>
            <a:r>
              <a:rPr lang="en-US" sz="2800" dirty="0" err="1" smtClean="0">
                <a:solidFill>
                  <a:schemeClr val="accent1">
                    <a:lumMod val="90000"/>
                  </a:schemeClr>
                </a:solidFill>
              </a:rPr>
              <a:t>transaminases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72-96h:Liver </a:t>
            </a:r>
            <a:r>
              <a:rPr lang="en-US" sz="2800" dirty="0" err="1" smtClean="0">
                <a:solidFill>
                  <a:schemeClr val="accent1">
                    <a:lumMod val="90000"/>
                  </a:schemeClr>
                </a:solidFill>
              </a:rPr>
              <a:t>faliure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-bleeding/</a:t>
            </a:r>
            <a:r>
              <a:rPr lang="en-US" sz="2800" dirty="0" err="1" smtClean="0">
                <a:solidFill>
                  <a:schemeClr val="accent1">
                    <a:lumMod val="90000"/>
                  </a:schemeClr>
                </a:solidFill>
              </a:rPr>
              <a:t>encepalopathy</a:t>
            </a:r>
            <a:endParaRPr lang="en-US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lvl="3">
              <a:buNone/>
            </a:pPr>
            <a:r>
              <a:rPr lang="en-US" sz="2800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   ATN </a:t>
            </a:r>
          </a:p>
          <a:p>
            <a:pPr lvl="3">
              <a:buNone/>
            </a:pPr>
            <a:r>
              <a:rPr lang="en-US" sz="2800" dirty="0">
                <a:solidFill>
                  <a:schemeClr val="accent1">
                    <a:lumMod val="90000"/>
                  </a:schemeClr>
                </a:solidFill>
              </a:rPr>
              <a:t>	 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acidosis </a:t>
            </a:r>
          </a:p>
          <a:p>
            <a:pPr lvl="3">
              <a:buNone/>
            </a:pPr>
            <a:r>
              <a:rPr lang="en-US" sz="2800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   pancreatitis/</a:t>
            </a:r>
            <a:r>
              <a:rPr lang="en-US" sz="2800" dirty="0" err="1" smtClean="0">
                <a:solidFill>
                  <a:schemeClr val="accent1">
                    <a:lumMod val="90000"/>
                  </a:schemeClr>
                </a:solidFill>
              </a:rPr>
              <a:t>myocarditis</a:t>
            </a: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/DIC</a:t>
            </a:r>
          </a:p>
          <a:p>
            <a:pPr lvl="3">
              <a:buNone/>
            </a:pPr>
            <a:endParaRPr lang="en-US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lvl="3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96h-2 weeks : recovery /death </a:t>
            </a:r>
          </a:p>
          <a:p>
            <a:pPr lvl="3" indent="-1135063">
              <a:buNone/>
            </a:pPr>
            <a:endParaRPr lang="en-US" sz="2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lvl="3">
              <a:buNone/>
            </a:pPr>
            <a:r>
              <a:rPr lang="en-US" sz="2800" dirty="0" smtClean="0">
                <a:solidFill>
                  <a:schemeClr val="accent1">
                    <a:lumMod val="90000"/>
                  </a:schemeClr>
                </a:solidFill>
              </a:rPr>
              <a:t>    </a:t>
            </a:r>
            <a:endParaRPr lang="en-US" sz="280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5" name="Picture 4" descr="liver-failure-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57" y="5257800"/>
            <a:ext cx="3821667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Acute poisoning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medical emergency 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common  cause of morbidity and mortality 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Poison2005102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200660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Paracetamol levels </a:t>
            </a:r>
          </a:p>
          <a:p>
            <a:pPr>
              <a:buNone/>
            </a:pPr>
            <a:r>
              <a:rPr lang="en-US" dirty="0" smtClean="0"/>
              <a:t>-Useful guide to therapy</a:t>
            </a:r>
          </a:p>
          <a:p>
            <a:pPr>
              <a:buNone/>
            </a:pPr>
            <a:r>
              <a:rPr lang="en-US" dirty="0" smtClean="0"/>
              <a:t>-Useful only if done within </a:t>
            </a:r>
            <a:r>
              <a:rPr lang="en-US" b="1" u="sng" dirty="0" smtClean="0"/>
              <a:t>4-16h</a:t>
            </a:r>
            <a:r>
              <a:rPr lang="en-US" dirty="0" smtClean="0"/>
              <a:t> of ingestion.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Rumack</a:t>
            </a:r>
            <a:r>
              <a:rPr lang="en-US" dirty="0" smtClean="0"/>
              <a:t>-Mathew </a:t>
            </a:r>
            <a:r>
              <a:rPr lang="en-US" dirty="0" err="1" smtClean="0"/>
              <a:t>normogram</a:t>
            </a:r>
            <a:r>
              <a:rPr lang="en-US" dirty="0" smtClean="0"/>
              <a:t> is  used for interpretation of results </a:t>
            </a:r>
          </a:p>
          <a:p>
            <a:pPr>
              <a:buNone/>
            </a:pPr>
            <a:r>
              <a:rPr lang="en-US" dirty="0" smtClean="0"/>
              <a:t>-Limitation: in local setting not readily available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Normogram</a:t>
            </a:r>
            <a:endParaRPr lang="en-US" dirty="0"/>
          </a:p>
        </p:txBody>
      </p:sp>
      <p:pic>
        <p:nvPicPr>
          <p:cNvPr id="4" name="Content Placeholder 3" descr="normogra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16" y="1600200"/>
            <a:ext cx="484796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risk categories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Investigations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Paracetamol levels </a:t>
            </a:r>
          </a:p>
          <a:p>
            <a:pPr>
              <a:buNone/>
            </a:pPr>
            <a:r>
              <a:rPr lang="en-US" dirty="0" smtClean="0"/>
              <a:t>-Useful guide to therapy</a:t>
            </a:r>
          </a:p>
          <a:p>
            <a:pPr>
              <a:buNone/>
            </a:pPr>
            <a:r>
              <a:rPr lang="en-US" dirty="0" smtClean="0"/>
              <a:t>-Useful only if done within 4-16h of ingestion.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Rumack</a:t>
            </a:r>
            <a:r>
              <a:rPr lang="en-US" dirty="0" smtClean="0"/>
              <a:t>-Mathew </a:t>
            </a:r>
            <a:r>
              <a:rPr lang="en-US" dirty="0" err="1" smtClean="0"/>
              <a:t>normogram</a:t>
            </a:r>
            <a:r>
              <a:rPr lang="en-US" dirty="0" smtClean="0"/>
              <a:t> is  used for interpretation of results </a:t>
            </a:r>
          </a:p>
          <a:p>
            <a:pPr>
              <a:buNone/>
            </a:pPr>
            <a:r>
              <a:rPr lang="en-US" dirty="0" smtClean="0"/>
              <a:t>-Limitation: in local setting not readily available </a:t>
            </a:r>
          </a:p>
          <a:p>
            <a:r>
              <a:rPr lang="en-US" b="1" dirty="0" smtClean="0"/>
              <a:t>Other investigations - </a:t>
            </a:r>
            <a:r>
              <a:rPr lang="en-US" b="1" dirty="0" err="1" smtClean="0"/>
              <a:t>Transaminases</a:t>
            </a:r>
            <a:r>
              <a:rPr lang="en-US" b="1" dirty="0" smtClean="0"/>
              <a:t>/INR/Electrolytes /Renal function tests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acetam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468"/>
            <a:ext cx="9144000" cy="6089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Management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Depends on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-amount ingested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-timing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absorption 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Gastric </a:t>
            </a:r>
            <a:r>
              <a:rPr lang="en-US" dirty="0" err="1" smtClean="0"/>
              <a:t>lavage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Activated charcoal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2743200"/>
            <a:ext cx="2438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Only useful within 2 hours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Antidote –N- </a:t>
            </a:r>
            <a:r>
              <a:rPr lang="en-US" dirty="0" err="1" smtClean="0"/>
              <a:t>acetylcysteine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Methionine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smtClean="0"/>
              <a:t>NAC-help replenish glutathione  which convert </a:t>
            </a:r>
            <a:r>
              <a:rPr lang="en-US" b="1" dirty="0" smtClean="0"/>
              <a:t>NAPQI </a:t>
            </a:r>
            <a:r>
              <a:rPr lang="en-US" b="1" dirty="0" smtClean="0"/>
              <a:t>to less toxic form</a:t>
            </a:r>
          </a:p>
          <a:p>
            <a:pPr lvl="1">
              <a:buNone/>
            </a:pPr>
            <a:r>
              <a:rPr lang="en-US" b="1" dirty="0"/>
              <a:t> </a:t>
            </a:r>
            <a:r>
              <a:rPr lang="en-US" b="1" dirty="0" smtClean="0"/>
              <a:t>         act as a source of sulphate and facilitate the conjugation pathway of metabolism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Mechanism of action of NAC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143001"/>
          <a:ext cx="70612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57400"/>
            <a:ext cx="14478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Conjugation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667000"/>
            <a:ext cx="1219200" cy="838200"/>
          </a:xfrm>
          <a:prstGeom prst="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Oxidation </a:t>
            </a:r>
          </a:p>
          <a:p>
            <a:pPr algn="ctr"/>
            <a:r>
              <a:rPr lang="en-US" dirty="0" smtClean="0"/>
              <a:t>CYP 450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456405">
            <a:off x="2050495" y="4888697"/>
            <a:ext cx="1219200" cy="228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52800" y="4724400"/>
            <a:ext cx="21336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non toxic substance  by glutathione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2057400"/>
            <a:ext cx="13716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NAC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5029200"/>
            <a:ext cx="1295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 as a source of glutathione 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6342888" y="1962912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0" y="1447800"/>
            <a:ext cx="1371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Facilitates conjugation 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 rot="20063891">
            <a:off x="5395588" y="4187374"/>
            <a:ext cx="2087622" cy="651356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When  to give NAC?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-ingested  &gt;toxic dose </a:t>
            </a:r>
          </a:p>
          <a:p>
            <a:pPr>
              <a:buNone/>
            </a:pPr>
            <a:r>
              <a:rPr lang="en-US" dirty="0" smtClean="0"/>
              <a:t>-or paracetamol levels above the treatment line when plotted in </a:t>
            </a:r>
            <a:r>
              <a:rPr lang="en-US" dirty="0" err="1" smtClean="0"/>
              <a:t>normogram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Ideally should start with in 8h of ingestion</a:t>
            </a:r>
          </a:p>
          <a:p>
            <a:r>
              <a:rPr lang="en-US" dirty="0" smtClean="0"/>
              <a:t>Treatment started between 8-24h--- lowers mortality/incomplete protection from </a:t>
            </a:r>
            <a:r>
              <a:rPr lang="en-US" dirty="0" err="1" smtClean="0"/>
              <a:t>hepatotoxicity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further questioning the  patient reveals that the 25 tablets  were  taken  at 1 pm and the time when the doctor sees the patient is 7.30pm.</a:t>
            </a:r>
          </a:p>
          <a:p>
            <a:pPr>
              <a:buNone/>
            </a:pPr>
            <a:r>
              <a:rPr lang="en-US" dirty="0" smtClean="0"/>
              <a:t>-Does this patient need  an antidote ?</a:t>
            </a:r>
          </a:p>
          <a:p>
            <a:pPr>
              <a:buNone/>
            </a:pPr>
            <a:r>
              <a:rPr lang="en-US" dirty="0" smtClean="0"/>
              <a:t>-What will be the other  important aspects in management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Case 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Mangala</a:t>
            </a:r>
            <a:r>
              <a:rPr lang="en-US" dirty="0" smtClean="0"/>
              <a:t>, a 17 year old girl is brought to the casualty ward  by her parents claiming to have taken </a:t>
            </a:r>
            <a:r>
              <a:rPr lang="en-US" b="1" dirty="0" smtClean="0"/>
              <a:t>25 tablets of paracetamol</a:t>
            </a:r>
            <a:r>
              <a:rPr lang="en-US" dirty="0" smtClean="0"/>
              <a:t> after an argument with her   parents 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1.What are the important aspects  in history taking?</a:t>
            </a:r>
          </a:p>
          <a:p>
            <a:pPr>
              <a:buNone/>
            </a:pPr>
            <a:r>
              <a:rPr lang="en-US" dirty="0" smtClean="0"/>
              <a:t>2.What are the important findings in examination you should elicit?</a:t>
            </a:r>
          </a:p>
          <a:p>
            <a:pPr>
              <a:buNone/>
            </a:pPr>
            <a:r>
              <a:rPr lang="en-US" dirty="0" smtClean="0"/>
              <a:t>3.What are the useful investigations in managing a patient with poisoning ?</a:t>
            </a:r>
          </a:p>
          <a:p>
            <a:pPr>
              <a:buNone/>
            </a:pPr>
            <a:r>
              <a:rPr lang="en-US" dirty="0" smtClean="0"/>
              <a:t>3.What would be the basic principals of management?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Ajith</a:t>
            </a:r>
            <a:r>
              <a:rPr lang="en-US" dirty="0" smtClean="0"/>
              <a:t>, a  34 year old driver is brought to the casualty ward of a Base hospital by his wife. </a:t>
            </a:r>
          </a:p>
          <a:p>
            <a:pPr>
              <a:buNone/>
            </a:pPr>
            <a:r>
              <a:rPr lang="en-US" dirty="0" smtClean="0"/>
              <a:t>    He has consumed 35 tablets of paracetamol 2 hours prior to admission.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He is a regular alcoholic but has not taken alcohol on the day of admission.  </a:t>
            </a:r>
          </a:p>
          <a:p>
            <a:pPr>
              <a:buNone/>
            </a:pPr>
            <a:r>
              <a:rPr lang="en-US" dirty="0" smtClean="0"/>
              <a:t>1.Would you consider gastric decontamination?</a:t>
            </a:r>
          </a:p>
          <a:p>
            <a:pPr>
              <a:buNone/>
            </a:pPr>
            <a:r>
              <a:rPr lang="en-US" dirty="0" smtClean="0"/>
              <a:t>2.What are the investigations you would order on admission?</a:t>
            </a:r>
          </a:p>
          <a:p>
            <a:pPr>
              <a:buNone/>
            </a:pPr>
            <a:r>
              <a:rPr lang="en-US" dirty="0" smtClean="0"/>
              <a:t>3. What is the importance of the patient being a chronic </a:t>
            </a:r>
            <a:r>
              <a:rPr lang="en-US" dirty="0" err="1" smtClean="0"/>
              <a:t>alchoholic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4.Would you consider treating with an antidote? How will you give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NAC dosing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150 mg/kg over the first hour (200ml)</a:t>
            </a:r>
          </a:p>
          <a:p>
            <a:r>
              <a:rPr lang="en-US" dirty="0" smtClean="0"/>
              <a:t>50 mg/kg over the next 4 hours(500ml)</a:t>
            </a:r>
          </a:p>
          <a:p>
            <a:r>
              <a:rPr lang="en-US" dirty="0" smtClean="0"/>
              <a:t>100mg/kg over the next 16 hours(1000ml)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NAC may be diluted in 5% dextrose or 0.9% saline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3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25 year old female is admitted 48 hours after ingestion of 35 tablets of paracetamol. She complains of abdominal pain </a:t>
            </a:r>
          </a:p>
          <a:p>
            <a:pPr>
              <a:buNone/>
            </a:pPr>
            <a:r>
              <a:rPr lang="en-US" dirty="0" smtClean="0"/>
              <a:t>1.What are the important aspects in management?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Management of patients presenting &gt;24h after</a:t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Paracetamol levels of no use </a:t>
            </a:r>
          </a:p>
          <a:p>
            <a:r>
              <a:rPr lang="en-US" dirty="0" smtClean="0"/>
              <a:t>NAC is not routinely indicated and less effective </a:t>
            </a:r>
          </a:p>
          <a:p>
            <a:r>
              <a:rPr lang="en-US" dirty="0" smtClean="0"/>
              <a:t>Start if derangement of liver functions(INR/AST) +/- clinical evidence of liver failure  or elevated serum </a:t>
            </a:r>
            <a:r>
              <a:rPr lang="en-US" dirty="0" err="1" smtClean="0"/>
              <a:t>creatinine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examination she has RHC tenderness and AST -1200u/l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ALT-1450 u/l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What is the possible complication?</a:t>
            </a:r>
          </a:p>
          <a:p>
            <a:pPr>
              <a:buNone/>
            </a:pPr>
            <a:r>
              <a:rPr lang="en-US" dirty="0" smtClean="0"/>
              <a:t>How will you manage this patient 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Paracetamol induced liver failure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management /Supportive care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NAC infusion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Liver transplant in acute </a:t>
            </a:r>
            <a:r>
              <a:rPr lang="en-US" dirty="0" err="1" smtClean="0"/>
              <a:t>fulminant</a:t>
            </a:r>
            <a:r>
              <a:rPr lang="en-US" dirty="0" smtClean="0"/>
              <a:t> liver failure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Poor Prognostic indicators after Paracetamol overdose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 &lt;7.30 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INR &gt;6.5 (PT &gt;100 seconds) and serum </a:t>
            </a:r>
            <a:r>
              <a:rPr lang="en-US" dirty="0" err="1" smtClean="0"/>
              <a:t>creatinine</a:t>
            </a:r>
            <a:r>
              <a:rPr lang="en-US" dirty="0" smtClean="0"/>
              <a:t> &gt;300 </a:t>
            </a:r>
            <a:r>
              <a:rPr lang="en-US" dirty="0" err="1" smtClean="0"/>
              <a:t>micromol</a:t>
            </a:r>
            <a:r>
              <a:rPr lang="en-US" dirty="0" smtClean="0"/>
              <a:t>/L (&gt;3.4 mg/</a:t>
            </a:r>
            <a:r>
              <a:rPr lang="en-US" dirty="0" err="1" smtClean="0"/>
              <a:t>dL</a:t>
            </a:r>
            <a:r>
              <a:rPr lang="en-US" dirty="0" smtClean="0"/>
              <a:t>) in patients with grade 3 or 4 hepatic encephalopathy.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agent? -  single/multiple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What time?</a:t>
            </a:r>
          </a:p>
          <a:p>
            <a:r>
              <a:rPr lang="en-US" dirty="0" smtClean="0"/>
              <a:t>Circumstances – suicidal/ </a:t>
            </a:r>
            <a:r>
              <a:rPr lang="en-US" dirty="0" err="1" smtClean="0"/>
              <a:t>accidential</a:t>
            </a:r>
            <a:r>
              <a:rPr lang="en-US" dirty="0" smtClean="0"/>
              <a:t> /homicidal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Examination-Poisoning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of consciousness</a:t>
            </a:r>
          </a:p>
          <a:p>
            <a:r>
              <a:rPr lang="en-US" dirty="0" smtClean="0"/>
              <a:t>Respiratory rate/depth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Pulse/Blood pressure</a:t>
            </a:r>
          </a:p>
          <a:p>
            <a:r>
              <a:rPr lang="en-US" dirty="0" smtClean="0"/>
              <a:t>Pupils </a:t>
            </a:r>
          </a:p>
          <a:p>
            <a:r>
              <a:rPr lang="en-US" dirty="0" smtClean="0"/>
              <a:t>Tone </a:t>
            </a:r>
          </a:p>
          <a:p>
            <a:r>
              <a:rPr lang="en-US" dirty="0" smtClean="0"/>
              <a:t>Reflexes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of blood levels of specific substances</a:t>
            </a:r>
          </a:p>
          <a:p>
            <a:pPr>
              <a:buNone/>
            </a:pPr>
            <a:r>
              <a:rPr lang="en-US" dirty="0" smtClean="0"/>
              <a:t>-paracetamol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salicylate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-lithium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Toxicological screening of urine and blood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Arterial blood gas –acid base imbalance</a:t>
            </a:r>
          </a:p>
          <a:p>
            <a:r>
              <a:rPr lang="en-US" dirty="0" err="1" smtClean="0"/>
              <a:t>Prothrombin</a:t>
            </a:r>
            <a:r>
              <a:rPr lang="en-US" dirty="0" smtClean="0"/>
              <a:t> time- paracetamol/oral anticoagulants </a:t>
            </a:r>
          </a:p>
          <a:p>
            <a:r>
              <a:rPr lang="en-US" dirty="0" err="1" smtClean="0"/>
              <a:t>Transaminases</a:t>
            </a:r>
            <a:endParaRPr lang="en-US" dirty="0" smtClean="0"/>
          </a:p>
          <a:p>
            <a:r>
              <a:rPr lang="en-US" dirty="0" smtClean="0"/>
              <a:t>Serum electrolytes </a:t>
            </a:r>
          </a:p>
          <a:p>
            <a:r>
              <a:rPr lang="en-US" dirty="0"/>
              <a:t> </a:t>
            </a:r>
            <a:r>
              <a:rPr lang="en-US" dirty="0" smtClean="0"/>
              <a:t>Serum </a:t>
            </a:r>
            <a:r>
              <a:rPr lang="en-US" dirty="0" err="1" smtClean="0"/>
              <a:t>creatinine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ECG</a:t>
            </a:r>
          </a:p>
          <a:p>
            <a:r>
              <a:rPr lang="en-US" dirty="0" smtClean="0"/>
              <a:t>FBC </a:t>
            </a:r>
          </a:p>
          <a:p>
            <a:r>
              <a:rPr lang="en-US" dirty="0" smtClean="0"/>
              <a:t>CXR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2 drugs known to cause </a:t>
            </a:r>
            <a:r>
              <a:rPr lang="en-US" dirty="0" err="1" smtClean="0"/>
              <a:t>hypokalaemia</a:t>
            </a:r>
            <a:r>
              <a:rPr lang="en-US" dirty="0" smtClean="0"/>
              <a:t> in overdose</a:t>
            </a:r>
          </a:p>
          <a:p>
            <a:r>
              <a:rPr lang="en-US" dirty="0" smtClean="0"/>
              <a:t>What are the ECG changes expected in toxicity with </a:t>
            </a:r>
          </a:p>
          <a:p>
            <a:pPr>
              <a:buNone/>
            </a:pPr>
            <a:r>
              <a:rPr lang="en-US" dirty="0" smtClean="0"/>
              <a:t>-TCA</a:t>
            </a:r>
          </a:p>
          <a:p>
            <a:pPr>
              <a:buNone/>
            </a:pPr>
            <a:r>
              <a:rPr lang="en-US" dirty="0" smtClean="0"/>
              <a:t>-Digoxin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2FF"/>
      </a:accent1>
      <a:accent2>
        <a:srgbClr val="C6D9F0"/>
      </a:accent2>
      <a:accent3>
        <a:srgbClr val="7AFA1A"/>
      </a:accent3>
      <a:accent4>
        <a:srgbClr val="E5E0EC"/>
      </a:accent4>
      <a:accent5>
        <a:srgbClr val="FDEADA"/>
      </a:accent5>
      <a:accent6>
        <a:srgbClr val="548DD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1439</Words>
  <Application>Microsoft Office PowerPoint</Application>
  <PresentationFormat>On-screen Show (4:3)</PresentationFormat>
  <Paragraphs>328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Therapeutic Drugs 1</vt:lpstr>
      <vt:lpstr>Objectives </vt:lpstr>
      <vt:lpstr>Acute poisoning </vt:lpstr>
      <vt:lpstr> Case 1 </vt:lpstr>
      <vt:lpstr>History </vt:lpstr>
      <vt:lpstr>Examination-Poisoning </vt:lpstr>
      <vt:lpstr>Investigations </vt:lpstr>
      <vt:lpstr>Other investigations </vt:lpstr>
      <vt:lpstr>Task</vt:lpstr>
      <vt:lpstr>Principals of management </vt:lpstr>
      <vt:lpstr>Management- Resuscitation  </vt:lpstr>
      <vt:lpstr>Management –Specific management </vt:lpstr>
      <vt:lpstr>Decreasing absorption of toxic substance –gastrointestinal decontamination</vt:lpstr>
      <vt:lpstr>Gastric lavage </vt:lpstr>
      <vt:lpstr>Gastric lavage </vt:lpstr>
      <vt:lpstr>Gastric lavage </vt:lpstr>
      <vt:lpstr>Activated charcoal</vt:lpstr>
      <vt:lpstr>Multiple dose activated  charcoal therapy </vt:lpstr>
      <vt:lpstr>Management –Specific management </vt:lpstr>
      <vt:lpstr>Antidotes </vt:lpstr>
      <vt:lpstr> Case 1 </vt:lpstr>
      <vt:lpstr>Case 1 </vt:lpstr>
      <vt:lpstr>Paracetamol overdose  </vt:lpstr>
      <vt:lpstr>Pathophysiology-Normal metabolism </vt:lpstr>
      <vt:lpstr>Pathophysiology-Overdose</vt:lpstr>
      <vt:lpstr>What is the therapeutic dose of paracetamol?</vt:lpstr>
      <vt:lpstr>MCQ </vt:lpstr>
      <vt:lpstr>Toxic dose of paracetamol</vt:lpstr>
      <vt:lpstr>Paracetamol overdose –Clinical picture </vt:lpstr>
      <vt:lpstr>Investigations </vt:lpstr>
      <vt:lpstr>Normogram</vt:lpstr>
      <vt:lpstr>High risk categories </vt:lpstr>
      <vt:lpstr>Investigations </vt:lpstr>
      <vt:lpstr>Management </vt:lpstr>
      <vt:lpstr>Management </vt:lpstr>
      <vt:lpstr>Management </vt:lpstr>
      <vt:lpstr>Mechanism of action of NAC</vt:lpstr>
      <vt:lpstr>Management </vt:lpstr>
      <vt:lpstr>Case 1 </vt:lpstr>
      <vt:lpstr>Case 2 </vt:lpstr>
      <vt:lpstr>NAC dosing </vt:lpstr>
      <vt:lpstr>Case 3  </vt:lpstr>
      <vt:lpstr>Management of patients presenting &gt;24h after  </vt:lpstr>
      <vt:lpstr>Slide 44</vt:lpstr>
      <vt:lpstr>Paracetamol induced liver failure</vt:lpstr>
      <vt:lpstr>Poor Prognostic indicators after Paracetamol overdose 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Drugs 1</dc:title>
  <dc:creator>Ishara</dc:creator>
  <cp:lastModifiedBy>lalani</cp:lastModifiedBy>
  <cp:revision>55</cp:revision>
  <dcterms:created xsi:type="dcterms:W3CDTF">2014-10-01T19:10:51Z</dcterms:created>
  <dcterms:modified xsi:type="dcterms:W3CDTF">2016-03-17T07:22:01Z</dcterms:modified>
</cp:coreProperties>
</file>