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67" r:id="rId16"/>
    <p:sldId id="293" r:id="rId17"/>
    <p:sldId id="271" r:id="rId18"/>
    <p:sldId id="272" r:id="rId19"/>
    <p:sldId id="273" r:id="rId20"/>
    <p:sldId id="276" r:id="rId21"/>
    <p:sldId id="277" r:id="rId22"/>
    <p:sldId id="274" r:id="rId23"/>
    <p:sldId id="275" r:id="rId24"/>
    <p:sldId id="278" r:id="rId25"/>
    <p:sldId id="279" r:id="rId26"/>
    <p:sldId id="280" r:id="rId27"/>
    <p:sldId id="281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303" r:id="rId37"/>
    <p:sldId id="304" r:id="rId38"/>
    <p:sldId id="305" r:id="rId39"/>
    <p:sldId id="306" r:id="rId40"/>
    <p:sldId id="307" r:id="rId41"/>
    <p:sldId id="298" r:id="rId42"/>
    <p:sldId id="291" r:id="rId43"/>
    <p:sldId id="29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18" autoAdjust="0"/>
    <p:restoredTop sz="94660"/>
  </p:normalViewPr>
  <p:slideViewPr>
    <p:cSldViewPr>
      <p:cViewPr varScale="1">
        <p:scale>
          <a:sx n="68" d="100"/>
          <a:sy n="6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22263-439A-45D7-B544-2E857D6386A6}" type="datetimeFigureOut">
              <a:rPr lang="en-US" smtClean="0"/>
              <a:pPr/>
              <a:t>2016-03-16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708BF-F464-47BD-BC9A-CB57C91133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708BF-F464-47BD-BC9A-CB57C911331E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C198-B527-4101-845E-C595FE5F8010}" type="datetimeFigureOut">
              <a:rPr lang="en-US" smtClean="0"/>
              <a:pPr/>
              <a:t>2016-03-16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BE95-898B-48FB-BFFD-166185D67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C198-B527-4101-845E-C595FE5F8010}" type="datetimeFigureOut">
              <a:rPr lang="en-US" smtClean="0"/>
              <a:pPr/>
              <a:t>2016-03-16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BE95-898B-48FB-BFFD-166185D67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C198-B527-4101-845E-C595FE5F8010}" type="datetimeFigureOut">
              <a:rPr lang="en-US" smtClean="0"/>
              <a:pPr/>
              <a:t>2016-03-16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BE95-898B-48FB-BFFD-166185D67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C198-B527-4101-845E-C595FE5F8010}" type="datetimeFigureOut">
              <a:rPr lang="en-US" smtClean="0"/>
              <a:pPr/>
              <a:t>2016-03-16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BE95-898B-48FB-BFFD-166185D67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C198-B527-4101-845E-C595FE5F8010}" type="datetimeFigureOut">
              <a:rPr lang="en-US" smtClean="0"/>
              <a:pPr/>
              <a:t>2016-03-16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BE95-898B-48FB-BFFD-166185D67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C198-B527-4101-845E-C595FE5F8010}" type="datetimeFigureOut">
              <a:rPr lang="en-US" smtClean="0"/>
              <a:pPr/>
              <a:t>2016-03-16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BE95-898B-48FB-BFFD-166185D67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C198-B527-4101-845E-C595FE5F8010}" type="datetimeFigureOut">
              <a:rPr lang="en-US" smtClean="0"/>
              <a:pPr/>
              <a:t>2016-03-16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BE95-898B-48FB-BFFD-166185D67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C198-B527-4101-845E-C595FE5F8010}" type="datetimeFigureOut">
              <a:rPr lang="en-US" smtClean="0"/>
              <a:pPr/>
              <a:t>2016-03-16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BE95-898B-48FB-BFFD-166185D67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C198-B527-4101-845E-C595FE5F8010}" type="datetimeFigureOut">
              <a:rPr lang="en-US" smtClean="0"/>
              <a:pPr/>
              <a:t>2016-03-16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BE95-898B-48FB-BFFD-166185D67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C198-B527-4101-845E-C595FE5F8010}" type="datetimeFigureOut">
              <a:rPr lang="en-US" smtClean="0"/>
              <a:pPr/>
              <a:t>2016-03-16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BE95-898B-48FB-BFFD-166185D67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C198-B527-4101-845E-C595FE5F8010}" type="datetimeFigureOut">
              <a:rPr lang="en-US" smtClean="0"/>
              <a:pPr/>
              <a:t>2016-03-16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DBE95-898B-48FB-BFFD-166185D67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CC198-B527-4101-845E-C595FE5F8010}" type="datetimeFigureOut">
              <a:rPr lang="en-US" smtClean="0"/>
              <a:pPr/>
              <a:t>2016-03-16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DBE95-898B-48FB-BFFD-166185D678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Therapeutic drugs 2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Dr.Nathasha</a:t>
            </a:r>
            <a:r>
              <a:rPr lang="en-US" dirty="0" smtClean="0"/>
              <a:t>  Luke </a:t>
            </a:r>
          </a:p>
          <a:p>
            <a:r>
              <a:rPr lang="en-US" dirty="0" smtClean="0"/>
              <a:t>Department of Pharmacology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Examination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Cluster of symptoms 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Clinical</a:t>
                      </a:r>
                      <a:r>
                        <a:rPr lang="en-US" baseline="0" dirty="0" smtClean="0"/>
                        <a:t> feature 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Drug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Hypertonia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Hyperreflexia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Dilated</a:t>
                      </a:r>
                      <a:r>
                        <a:rPr lang="en-US" baseline="0" dirty="0" smtClean="0"/>
                        <a:t> pupils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TCA,SSRI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Hypotonia,Hyporeflexia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Respiratory depression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Benzodizapines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Pinpoint pupils</a:t>
                      </a:r>
                    </a:p>
                    <a:p>
                      <a:r>
                        <a:rPr lang="en-US" dirty="0" smtClean="0"/>
                        <a:t>Respiratory</a:t>
                      </a:r>
                      <a:r>
                        <a:rPr lang="en-US" baseline="0" dirty="0" smtClean="0"/>
                        <a:t> depression</a:t>
                      </a:r>
                    </a:p>
                    <a:p>
                      <a:r>
                        <a:rPr lang="en-US" baseline="0" dirty="0" smtClean="0"/>
                        <a:t>Hypotension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Opioids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Vomitting</a:t>
                      </a:r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dirty="0" smtClean="0"/>
                        <a:t>Tinnitus ,Deafness</a:t>
                      </a:r>
                    </a:p>
                    <a:p>
                      <a:r>
                        <a:rPr lang="en-US" dirty="0" err="1" smtClean="0"/>
                        <a:t>Acidotic</a:t>
                      </a:r>
                      <a:r>
                        <a:rPr lang="en-US" baseline="0" dirty="0" smtClean="0"/>
                        <a:t> breathing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Salicylate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Investigations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Toxicological investigations </a:t>
            </a:r>
          </a:p>
          <a:p>
            <a:pPr>
              <a:buNone/>
            </a:pPr>
            <a:r>
              <a:rPr lang="en-US" dirty="0" smtClean="0"/>
              <a:t>-blood levels : </a:t>
            </a:r>
            <a:r>
              <a:rPr lang="en-US" dirty="0" err="1" smtClean="0"/>
              <a:t>Paracetamol,Lithium,Iron,Theophilline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-Toxicological screening of urine and blood 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Non toxicological investigations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3842" t="1922" r="8313" b="16835"/>
          <a:stretch/>
        </p:blipFill>
        <p:spPr>
          <a:xfrm>
            <a:off x="7086600" y="4038600"/>
            <a:ext cx="1600200" cy="22870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Non-toxicological investigations 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524000"/>
          <a:ext cx="8229600" cy="432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Investigation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Anticipated</a:t>
                      </a:r>
                      <a:r>
                        <a:rPr lang="en-US" baseline="0" dirty="0" smtClean="0"/>
                        <a:t> abnormality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Agent responsible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Blood</a:t>
                      </a:r>
                      <a:r>
                        <a:rPr lang="en-US" baseline="0" dirty="0" smtClean="0"/>
                        <a:t> sugar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Hypogycemia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Antidiabetic</a:t>
                      </a:r>
                      <a:r>
                        <a:rPr lang="en-US" dirty="0" smtClean="0"/>
                        <a:t> drugs</a:t>
                      </a:r>
                    </a:p>
                    <a:p>
                      <a:r>
                        <a:rPr lang="en-US" dirty="0" err="1" smtClean="0"/>
                        <a:t>Salicylates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Acid base disturbances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Salicylates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Serum electrolytes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Hypokalaemia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Theophilline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err="1" smtClean="0"/>
                        <a:t>Salbutamol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Insulin</a:t>
                      </a:r>
                    </a:p>
                    <a:p>
                      <a:r>
                        <a:rPr lang="en-US" baseline="0" dirty="0" smtClean="0"/>
                        <a:t>Diuretics 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Hyperkalaemia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Digoxin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Liver</a:t>
                      </a:r>
                      <a:r>
                        <a:rPr lang="en-US" baseline="0" dirty="0" smtClean="0"/>
                        <a:t> function tests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Elevated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transaminases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Paracetamol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Prothrombin</a:t>
                      </a:r>
                      <a:r>
                        <a:rPr lang="en-US" dirty="0" smtClean="0"/>
                        <a:t> time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Prolongation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Paracetamol</a:t>
                      </a:r>
                    </a:p>
                    <a:p>
                      <a:r>
                        <a:rPr lang="en-US" dirty="0" smtClean="0"/>
                        <a:t>Warfarin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ECG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Arrythmias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ECG changes anticipated in therapeutic drug poisoning 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00200"/>
            <a:ext cx="6321122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Antidotes in drug poisoning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57960"/>
          <a:ext cx="8229600" cy="3657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43400"/>
                <a:gridCol w="3886200"/>
              </a:tblGrid>
              <a:tr h="330524">
                <a:tc>
                  <a:txBody>
                    <a:bodyPr/>
                    <a:lstStyle/>
                    <a:p>
                      <a:r>
                        <a:rPr lang="en-US" dirty="0" smtClean="0"/>
                        <a:t>Agent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Drug overdose </a:t>
                      </a:r>
                      <a:endParaRPr lang="en-US" dirty="0"/>
                    </a:p>
                  </a:txBody>
                  <a:tcPr/>
                </a:tc>
              </a:tr>
              <a:tr h="330524">
                <a:tc>
                  <a:txBody>
                    <a:bodyPr/>
                    <a:lstStyle/>
                    <a:p>
                      <a:r>
                        <a:rPr lang="en-US" sz="1800" u="none" strike="noStrike" kern="1200" dirty="0" smtClean="0"/>
                        <a:t>Beta blocker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Theophilline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3052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Octriotide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Oral hypoglycemic</a:t>
                      </a:r>
                      <a:r>
                        <a:rPr lang="en-US" baseline="0" dirty="0" smtClean="0"/>
                        <a:t> drugs </a:t>
                      </a:r>
                      <a:endParaRPr lang="en-US" dirty="0"/>
                    </a:p>
                  </a:txBody>
                  <a:tcPr/>
                </a:tc>
              </a:tr>
              <a:tr h="330524">
                <a:tc>
                  <a:txBody>
                    <a:bodyPr/>
                    <a:lstStyle/>
                    <a:p>
                      <a:r>
                        <a:rPr lang="en-US" sz="1800" u="none" strike="noStrike" kern="1200" dirty="0" err="1" smtClean="0"/>
                        <a:t>Deferoxamine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Iron</a:t>
                      </a:r>
                      <a:endParaRPr lang="en-US" dirty="0"/>
                    </a:p>
                  </a:txBody>
                  <a:tcPr/>
                </a:tc>
              </a:tr>
              <a:tr h="330524">
                <a:tc>
                  <a:txBody>
                    <a:bodyPr/>
                    <a:lstStyle/>
                    <a:p>
                      <a:r>
                        <a:rPr lang="en-US" sz="1800" u="none" strike="noStrike" kern="1200" dirty="0" smtClean="0"/>
                        <a:t>Digoxin Immune </a:t>
                      </a:r>
                      <a:r>
                        <a:rPr lang="en-US" sz="1800" u="none" strike="noStrike" kern="1200" dirty="0" err="1" smtClean="0"/>
                        <a:t>Fab</a:t>
                      </a:r>
                      <a:r>
                        <a:rPr lang="en-US" sz="1800" u="none" strike="noStrike" kern="1200" baseline="0" dirty="0" smtClean="0"/>
                        <a:t> antibody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Digoxin</a:t>
                      </a:r>
                      <a:endParaRPr lang="en-US" dirty="0"/>
                    </a:p>
                  </a:txBody>
                  <a:tcPr/>
                </a:tc>
              </a:tr>
              <a:tr h="330524">
                <a:tc>
                  <a:txBody>
                    <a:bodyPr/>
                    <a:lstStyle/>
                    <a:p>
                      <a:r>
                        <a:rPr lang="en-US" sz="1800" u="none" strike="noStrike" kern="1200" dirty="0" err="1" smtClean="0"/>
                        <a:t>Flumazenil</a:t>
                      </a:r>
                      <a:r>
                        <a:rPr lang="en-US" sz="1800" u="none" strike="noStrike" kern="120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dirty="0" smtClean="0"/>
                        <a:t>benzodiazepine</a:t>
                      </a:r>
                      <a:endParaRPr lang="en-US" dirty="0"/>
                    </a:p>
                  </a:txBody>
                  <a:tcPr/>
                </a:tc>
              </a:tr>
              <a:tr h="330524">
                <a:tc>
                  <a:txBody>
                    <a:bodyPr/>
                    <a:lstStyle/>
                    <a:p>
                      <a:r>
                        <a:rPr lang="en-US" sz="1800" u="none" strike="noStrike" kern="1200" dirty="0" smtClean="0"/>
                        <a:t>Glucagon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Beta</a:t>
                      </a:r>
                      <a:r>
                        <a:rPr lang="en-US" baseline="0" dirty="0" smtClean="0"/>
                        <a:t> blocker/Calcium channel blocker </a:t>
                      </a:r>
                      <a:endParaRPr lang="en-US" dirty="0"/>
                    </a:p>
                  </a:txBody>
                  <a:tcPr/>
                </a:tc>
              </a:tr>
              <a:tr h="325997">
                <a:tc>
                  <a:txBody>
                    <a:bodyPr/>
                    <a:lstStyle/>
                    <a:p>
                      <a:r>
                        <a:rPr lang="en-US" sz="1800" kern="1200" dirty="0" err="1" smtClean="0"/>
                        <a:t>Naloxone</a:t>
                      </a:r>
                      <a:r>
                        <a:rPr lang="en-US" sz="1800" kern="120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Opioid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25997">
                <a:tc>
                  <a:txBody>
                    <a:bodyPr/>
                    <a:lstStyle/>
                    <a:p>
                      <a:r>
                        <a:rPr lang="en-US" sz="1800" u="none" strike="noStrike" kern="1200" dirty="0" err="1" smtClean="0"/>
                        <a:t>Protamine</a:t>
                      </a:r>
                      <a:r>
                        <a:rPr lang="en-US" sz="1800" u="none" strike="noStrike" kern="1200" dirty="0" smtClean="0"/>
                        <a:t> sulfate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Heparin </a:t>
                      </a:r>
                      <a:endParaRPr lang="en-US" dirty="0"/>
                    </a:p>
                  </a:txBody>
                  <a:tcPr/>
                </a:tc>
              </a:tr>
              <a:tr h="325997">
                <a:tc>
                  <a:txBody>
                    <a:bodyPr/>
                    <a:lstStyle/>
                    <a:p>
                      <a:r>
                        <a:rPr lang="en-US" dirty="0" smtClean="0"/>
                        <a:t>Atropine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Beta blocker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Lets look into the management of some specific drug toxicities 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Antidepressants</a:t>
            </a:r>
          </a:p>
          <a:p>
            <a:r>
              <a:rPr lang="en-US" dirty="0" smtClean="0"/>
              <a:t> Benzodiazepines</a:t>
            </a:r>
          </a:p>
          <a:p>
            <a:r>
              <a:rPr lang="en-US" dirty="0" err="1" smtClean="0"/>
              <a:t>Opioids</a:t>
            </a:r>
            <a:endParaRPr lang="en-US" dirty="0" smtClean="0"/>
          </a:p>
          <a:p>
            <a:r>
              <a:rPr lang="en-US" dirty="0" smtClean="0"/>
              <a:t> Digoxin </a:t>
            </a:r>
          </a:p>
          <a:p>
            <a:r>
              <a:rPr lang="en-US" dirty="0" smtClean="0"/>
              <a:t>Lithium</a:t>
            </a:r>
          </a:p>
          <a:p>
            <a:r>
              <a:rPr lang="en-US" dirty="0" smtClean="0"/>
              <a:t>Gentamicin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Benzodiazapines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sedative /hypnotic agents</a:t>
            </a:r>
          </a:p>
          <a:p>
            <a:r>
              <a:rPr lang="en-US" sz="3000" dirty="0" smtClean="0"/>
              <a:t>act by potentiating the effects of the inhibitory neurotransmitter GABA within the CNS.</a:t>
            </a:r>
          </a:p>
          <a:p>
            <a:pPr>
              <a:buNone/>
            </a:pPr>
            <a:r>
              <a:rPr lang="en-US" sz="3000" dirty="0" smtClean="0"/>
              <a:t>Examples include:</a:t>
            </a:r>
          </a:p>
          <a:p>
            <a:r>
              <a:rPr lang="en-US" sz="3000" dirty="0" err="1" smtClean="0"/>
              <a:t>Alprazolam</a:t>
            </a:r>
            <a:endParaRPr lang="en-US" sz="3000" dirty="0" smtClean="0"/>
          </a:p>
          <a:p>
            <a:r>
              <a:rPr lang="en-US" sz="3000" dirty="0" smtClean="0"/>
              <a:t> </a:t>
            </a:r>
            <a:r>
              <a:rPr lang="en-US" sz="3000" dirty="0" err="1" smtClean="0"/>
              <a:t>Clonazepam</a:t>
            </a:r>
            <a:endParaRPr lang="en-US" sz="3000" dirty="0" smtClean="0"/>
          </a:p>
          <a:p>
            <a:r>
              <a:rPr lang="en-US" sz="3000" dirty="0" smtClean="0"/>
              <a:t> Diazepam</a:t>
            </a:r>
          </a:p>
          <a:p>
            <a:r>
              <a:rPr lang="en-US" sz="3000" dirty="0" smtClean="0"/>
              <a:t> </a:t>
            </a:r>
            <a:r>
              <a:rPr lang="en-US" sz="3000" dirty="0" err="1" smtClean="0"/>
              <a:t>Midazolam</a:t>
            </a:r>
            <a:endParaRPr lang="en-US" sz="30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 of Overdose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ataxia</a:t>
            </a:r>
          </a:p>
          <a:p>
            <a:r>
              <a:rPr lang="en-US" dirty="0" smtClean="0"/>
              <a:t> drowsiness</a:t>
            </a:r>
          </a:p>
          <a:p>
            <a:r>
              <a:rPr lang="en-US" dirty="0" err="1" smtClean="0"/>
              <a:t>Nystagmus</a:t>
            </a:r>
            <a:r>
              <a:rPr lang="en-US" dirty="0" smtClean="0"/>
              <a:t> </a:t>
            </a:r>
          </a:p>
          <a:p>
            <a:r>
              <a:rPr lang="en-US" dirty="0" smtClean="0"/>
              <a:t>slurred speech</a:t>
            </a:r>
          </a:p>
          <a:p>
            <a:r>
              <a:rPr lang="en-US" dirty="0" smtClean="0"/>
              <a:t>decreased level of consciousness</a:t>
            </a:r>
          </a:p>
          <a:p>
            <a:r>
              <a:rPr lang="en-US" dirty="0" smtClean="0"/>
              <a:t>Respiratory depression</a:t>
            </a:r>
          </a:p>
          <a:p>
            <a:r>
              <a:rPr lang="en-US" dirty="0" smtClean="0"/>
              <a:t> Hypotension, bradycardia and hypothermia- in larger doses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1447800"/>
            <a:ext cx="180975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Management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Monitor for respiratory depression/cardiac monitoring  </a:t>
            </a:r>
          </a:p>
          <a:p>
            <a:endParaRPr lang="en-US" dirty="0" smtClean="0"/>
          </a:p>
          <a:p>
            <a:r>
              <a:rPr lang="en-US" dirty="0" smtClean="0"/>
              <a:t>Antidote-</a:t>
            </a:r>
            <a:r>
              <a:rPr lang="en-US" b="1" dirty="0" err="1" smtClean="0"/>
              <a:t>flumazenil</a:t>
            </a:r>
            <a:r>
              <a:rPr lang="en-US" dirty="0" smtClean="0"/>
              <a:t>-only indicated if respiratory depression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Mechanical ventilation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Supportive management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principals of managing poisoning </a:t>
            </a:r>
          </a:p>
          <a:p>
            <a:r>
              <a:rPr lang="en-US" dirty="0" smtClean="0"/>
              <a:t>Paracetamol overdose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Antidepressants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Tricyclic</a:t>
            </a:r>
            <a:r>
              <a:rPr lang="en-US" dirty="0" smtClean="0"/>
              <a:t> anti </a:t>
            </a:r>
            <a:r>
              <a:rPr lang="en-US" dirty="0" err="1" smtClean="0"/>
              <a:t>depressents</a:t>
            </a:r>
            <a:r>
              <a:rPr lang="en-US" dirty="0" smtClean="0"/>
              <a:t> –</a:t>
            </a:r>
            <a:r>
              <a:rPr lang="en-US" dirty="0" err="1" smtClean="0"/>
              <a:t>amitriptyline,imipramine</a:t>
            </a:r>
            <a:r>
              <a:rPr lang="en-US" dirty="0" smtClean="0"/>
              <a:t> </a:t>
            </a:r>
          </a:p>
          <a:p>
            <a:r>
              <a:rPr lang="en-US" dirty="0" smtClean="0"/>
              <a:t>MAO inhibitors </a:t>
            </a:r>
          </a:p>
          <a:p>
            <a:r>
              <a:rPr lang="en-US" dirty="0" smtClean="0"/>
              <a:t>SSRI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r>
              <a:rPr lang="en-US" b="1" dirty="0" smtClean="0"/>
              <a:t>TCA toxicity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Toxic effects due to </a:t>
            </a:r>
          </a:p>
          <a:p>
            <a:pPr>
              <a:buFontTx/>
              <a:buChar char="-"/>
            </a:pPr>
            <a:r>
              <a:rPr lang="en-US" dirty="0" smtClean="0"/>
              <a:t>Inhibition of reuptake of monoamines at nerve endings (</a:t>
            </a:r>
            <a:r>
              <a:rPr lang="en-US" dirty="0" err="1" smtClean="0"/>
              <a:t>seratonin</a:t>
            </a:r>
            <a:r>
              <a:rPr lang="en-US" dirty="0" smtClean="0"/>
              <a:t>/</a:t>
            </a:r>
            <a:r>
              <a:rPr lang="en-US" dirty="0" err="1" smtClean="0"/>
              <a:t>noradrenaline</a:t>
            </a:r>
            <a:r>
              <a:rPr lang="en-US" dirty="0" smtClean="0"/>
              <a:t> )</a:t>
            </a:r>
          </a:p>
          <a:p>
            <a:pPr>
              <a:buFontTx/>
              <a:buChar char="-"/>
            </a:pPr>
            <a:r>
              <a:rPr lang="en-US" dirty="0" err="1" smtClean="0"/>
              <a:t>Anticholinergic</a:t>
            </a:r>
            <a:r>
              <a:rPr lang="en-US" dirty="0" smtClean="0"/>
              <a:t> effects </a:t>
            </a:r>
          </a:p>
          <a:p>
            <a:pPr>
              <a:buFontTx/>
              <a:buChar char="-"/>
            </a:pPr>
            <a:r>
              <a:rPr lang="en-US" dirty="0" smtClean="0"/>
              <a:t>Na/K channel blockage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Clinical features of TCA overdose 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1676400"/>
          <a:ext cx="6096000" cy="336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868680">
                <a:tc>
                  <a:txBody>
                    <a:bodyPr/>
                    <a:lstStyle/>
                    <a:p>
                      <a:r>
                        <a:rPr lang="en-US" dirty="0" smtClean="0"/>
                        <a:t>Cardiovascular</a:t>
                      </a:r>
                      <a:r>
                        <a:rPr lang="en-US" baseline="0" dirty="0" smtClean="0"/>
                        <a:t>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Anticholinergic</a:t>
                      </a:r>
                      <a:r>
                        <a:rPr lang="en-US" baseline="0" dirty="0" smtClean="0"/>
                        <a:t> symptoms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Sinus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achycardia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Drowsiness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Dry</a:t>
                      </a:r>
                      <a:r>
                        <a:rPr lang="en-US" baseline="0" dirty="0" smtClean="0"/>
                        <a:t> mouth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Prolonged QRS/QT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Coma, Confusion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Blurred vision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ST/T</a:t>
                      </a:r>
                      <a:r>
                        <a:rPr lang="en-US" baseline="0" dirty="0" smtClean="0"/>
                        <a:t> wave changes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Hypertonia</a:t>
                      </a:r>
                      <a:r>
                        <a:rPr lang="en-US" baseline="0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Dilated</a:t>
                      </a:r>
                      <a:r>
                        <a:rPr lang="en-US" baseline="0" dirty="0" smtClean="0"/>
                        <a:t> pupils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Hypotension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Exaggerated reflexes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Urinary</a:t>
                      </a:r>
                      <a:r>
                        <a:rPr lang="en-US" baseline="0" dirty="0" smtClean="0"/>
                        <a:t> retention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Cardiogenic</a:t>
                      </a:r>
                      <a:r>
                        <a:rPr lang="en-US" baseline="0" dirty="0" smtClean="0"/>
                        <a:t> shock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Seizures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TCA overdose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r>
              <a:rPr lang="en-US" dirty="0" smtClean="0"/>
              <a:t>Cardio toxicity usually is the cause of death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Usually appear with in 4 hours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ECG monitoring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Give NaHCO3 </a:t>
            </a:r>
            <a:r>
              <a:rPr lang="en-US" smtClean="0"/>
              <a:t>if arrhythmias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45 year old male is brought to the </a:t>
            </a:r>
            <a:r>
              <a:rPr lang="en-US" dirty="0" err="1" smtClean="0"/>
              <a:t>emergercy</a:t>
            </a:r>
            <a:r>
              <a:rPr lang="en-US" dirty="0" smtClean="0"/>
              <a:t> treatment unit, found </a:t>
            </a:r>
            <a:r>
              <a:rPr lang="en-US" dirty="0" err="1" smtClean="0"/>
              <a:t>semiconcious</a:t>
            </a:r>
            <a:r>
              <a:rPr lang="en-US" dirty="0" smtClean="0"/>
              <a:t> in his </a:t>
            </a:r>
            <a:r>
              <a:rPr lang="en-US" dirty="0" err="1" smtClean="0"/>
              <a:t>room.He</a:t>
            </a:r>
            <a:r>
              <a:rPr lang="en-US" dirty="0" smtClean="0"/>
              <a:t> is on treatment with </a:t>
            </a:r>
            <a:r>
              <a:rPr lang="en-US" dirty="0" err="1" smtClean="0"/>
              <a:t>imipramine</a:t>
            </a:r>
            <a:r>
              <a:rPr lang="en-US" dirty="0" smtClean="0"/>
              <a:t>  for </a:t>
            </a:r>
            <a:r>
              <a:rPr lang="en-US" dirty="0" err="1" smtClean="0"/>
              <a:t>depression.Examination</a:t>
            </a:r>
            <a:r>
              <a:rPr lang="en-US" dirty="0" smtClean="0"/>
              <a:t> findings are </a:t>
            </a:r>
          </a:p>
          <a:p>
            <a:pPr>
              <a:buNone/>
            </a:pPr>
            <a:r>
              <a:rPr lang="en-US" dirty="0" smtClean="0"/>
              <a:t>-drowsy</a:t>
            </a:r>
          </a:p>
          <a:p>
            <a:pPr>
              <a:buNone/>
            </a:pPr>
            <a:r>
              <a:rPr lang="en-US" dirty="0" smtClean="0"/>
              <a:t>-constricted pupils </a:t>
            </a:r>
          </a:p>
          <a:p>
            <a:pPr>
              <a:buNone/>
            </a:pPr>
            <a:r>
              <a:rPr lang="en-US" dirty="0" smtClean="0"/>
              <a:t>-</a:t>
            </a:r>
            <a:r>
              <a:rPr lang="en-US" dirty="0" err="1" smtClean="0"/>
              <a:t>hypertonia</a:t>
            </a:r>
            <a:r>
              <a:rPr lang="en-US" dirty="0" smtClean="0"/>
              <a:t> with exaggerated reflexes </a:t>
            </a:r>
          </a:p>
          <a:p>
            <a:pPr>
              <a:buFontTx/>
              <a:buChar char="-"/>
            </a:pPr>
            <a:r>
              <a:rPr lang="en-US" dirty="0" smtClean="0"/>
              <a:t>BP-80/50mmHg </a:t>
            </a:r>
          </a:p>
          <a:p>
            <a:pPr>
              <a:buFontTx/>
              <a:buChar char="-"/>
            </a:pPr>
            <a:r>
              <a:rPr lang="en-US" dirty="0" smtClean="0"/>
              <a:t>PR-120/min</a:t>
            </a:r>
          </a:p>
          <a:p>
            <a:pPr>
              <a:buNone/>
            </a:pPr>
            <a:r>
              <a:rPr lang="en-US" dirty="0" smtClean="0"/>
              <a:t>1.What will be your tentative  diagnosis ?</a:t>
            </a:r>
          </a:p>
          <a:p>
            <a:pPr>
              <a:buNone/>
            </a:pPr>
            <a:r>
              <a:rPr lang="en-US" dirty="0" smtClean="0"/>
              <a:t>2.State the most important investigation in this patient </a:t>
            </a:r>
          </a:p>
          <a:p>
            <a:pPr>
              <a:buFontTx/>
              <a:buChar char="-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SSRI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Unlikely to cause fatal toxicity unless very large amounts ingested </a:t>
            </a:r>
          </a:p>
          <a:p>
            <a:r>
              <a:rPr lang="en-US" dirty="0" err="1" smtClean="0"/>
              <a:t>Cardiotoxicity</a:t>
            </a:r>
            <a:r>
              <a:rPr lang="en-US" dirty="0" smtClean="0"/>
              <a:t> less </a:t>
            </a:r>
          </a:p>
          <a:p>
            <a:r>
              <a:rPr lang="en-US" dirty="0" smtClean="0"/>
              <a:t>Can cause </a:t>
            </a:r>
            <a:r>
              <a:rPr lang="en-US" dirty="0" err="1" smtClean="0"/>
              <a:t>seratonin</a:t>
            </a:r>
            <a:r>
              <a:rPr lang="en-US" dirty="0" smtClean="0"/>
              <a:t> syndrome</a:t>
            </a:r>
          </a:p>
          <a:p>
            <a:pPr>
              <a:buNone/>
            </a:pPr>
            <a:r>
              <a:rPr lang="en-US" dirty="0" smtClean="0"/>
              <a:t> -restlessness</a:t>
            </a:r>
          </a:p>
          <a:p>
            <a:pPr>
              <a:buNone/>
            </a:pPr>
            <a:r>
              <a:rPr lang="en-US" dirty="0" smtClean="0"/>
              <a:t>-</a:t>
            </a:r>
            <a:r>
              <a:rPr lang="en-US" dirty="0" err="1" smtClean="0"/>
              <a:t>hypertonia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-</a:t>
            </a:r>
            <a:r>
              <a:rPr lang="en-US" dirty="0" err="1" smtClean="0"/>
              <a:t>hyperreflexia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-hyperpyrexia </a:t>
            </a:r>
          </a:p>
          <a:p>
            <a:r>
              <a:rPr lang="en-US" dirty="0" smtClean="0"/>
              <a:t>Supportive and symptomatic management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Opioids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Clinical features </a:t>
            </a:r>
          </a:p>
          <a:p>
            <a:pPr>
              <a:buNone/>
            </a:pPr>
            <a:r>
              <a:rPr lang="en-US" dirty="0" smtClean="0"/>
              <a:t>-pinpoint pupils </a:t>
            </a:r>
          </a:p>
          <a:p>
            <a:pPr>
              <a:buNone/>
            </a:pPr>
            <a:r>
              <a:rPr lang="en-US" dirty="0" smtClean="0"/>
              <a:t>-respiratory depression</a:t>
            </a:r>
          </a:p>
          <a:p>
            <a:pPr>
              <a:buNone/>
            </a:pPr>
            <a:r>
              <a:rPr lang="en-US" dirty="0" smtClean="0"/>
              <a:t>-impaired level of </a:t>
            </a:r>
            <a:r>
              <a:rPr lang="en-US" dirty="0" err="1" smtClean="0"/>
              <a:t>conciousness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-Hypotension</a:t>
            </a:r>
          </a:p>
          <a:p>
            <a:pPr>
              <a:buNone/>
            </a:pPr>
            <a:r>
              <a:rPr lang="en-US" dirty="0" smtClean="0"/>
              <a:t>-</a:t>
            </a:r>
            <a:r>
              <a:rPr lang="en-US" dirty="0" err="1" smtClean="0"/>
              <a:t>Vomitting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Antidote –IV </a:t>
            </a:r>
            <a:r>
              <a:rPr lang="en-US" dirty="0" err="1" smtClean="0"/>
              <a:t>naloxone</a:t>
            </a:r>
            <a:r>
              <a:rPr lang="en-US" dirty="0" smtClean="0"/>
              <a:t> </a:t>
            </a:r>
          </a:p>
          <a:p>
            <a:r>
              <a:rPr lang="en-US" dirty="0" smtClean="0"/>
              <a:t>Need repeated doses as short half life </a:t>
            </a:r>
          </a:p>
          <a:p>
            <a:r>
              <a:rPr lang="en-US" dirty="0" smtClean="0"/>
              <a:t>Caution – Precipitate withdrawal symptoms in </a:t>
            </a:r>
            <a:r>
              <a:rPr lang="en-US" dirty="0" err="1" smtClean="0"/>
              <a:t>opioid</a:t>
            </a:r>
            <a:r>
              <a:rPr lang="en-US" dirty="0" smtClean="0"/>
              <a:t> </a:t>
            </a:r>
            <a:r>
              <a:rPr lang="en-US" dirty="0" err="1" smtClean="0"/>
              <a:t>dependance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47 year old female has consumed her husbands pills taken for high blood pressure in a suicidal </a:t>
            </a:r>
            <a:r>
              <a:rPr lang="en-US" dirty="0" err="1" smtClean="0"/>
              <a:t>attempt.You</a:t>
            </a:r>
            <a:r>
              <a:rPr lang="en-US" dirty="0" smtClean="0"/>
              <a:t> identify the agent as </a:t>
            </a:r>
            <a:r>
              <a:rPr lang="en-US" dirty="0" err="1" smtClean="0"/>
              <a:t>atenolol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 smtClean="0"/>
              <a:t>What are the symptoms you would anticipate? </a:t>
            </a:r>
          </a:p>
          <a:p>
            <a:pPr marL="514350" indent="-514350">
              <a:buAutoNum type="arabicPeriod"/>
            </a:pPr>
            <a:r>
              <a:rPr lang="en-US" dirty="0" smtClean="0"/>
              <a:t>What are the antidotes for beta blocker overdose?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Digoxin Mechanism of Action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4114800" y="1600200"/>
            <a:ext cx="4651375" cy="44958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Inhibits Cardiac Na/K </a:t>
            </a:r>
            <a:r>
              <a:rPr lang="en-US" sz="2000" dirty="0" err="1" smtClean="0"/>
              <a:t>ATPase</a:t>
            </a:r>
            <a:r>
              <a:rPr lang="en-US" sz="2000" dirty="0" smtClean="0"/>
              <a:t> which indirectly increases intracellular Ca concentration</a:t>
            </a:r>
          </a:p>
          <a:p>
            <a:pPr lvl="1" eaLnBrk="1" hangingPunct="1"/>
            <a:r>
              <a:rPr lang="en-US" sz="1600" dirty="0" smtClean="0"/>
              <a:t>Increase cardiac excitability and  contractility </a:t>
            </a:r>
          </a:p>
          <a:p>
            <a:pPr lvl="1" eaLnBrk="1" hangingPunct="1"/>
            <a:r>
              <a:rPr lang="en-US" sz="1600" dirty="0" smtClean="0"/>
              <a:t>Increases AV node refractory period by increasing vagal tone</a:t>
            </a:r>
          </a:p>
          <a:p>
            <a:pPr lvl="1" eaLnBrk="1" hangingPunct="1"/>
            <a:endParaRPr lang="en-US" sz="1600" dirty="0" smtClean="0"/>
          </a:p>
          <a:p>
            <a:pPr lvl="1" eaLnBrk="1" hangingPunct="1"/>
            <a:endParaRPr lang="en-US" sz="1600" dirty="0" smtClean="0"/>
          </a:p>
          <a:p>
            <a:pPr lvl="1" eaLnBrk="1" hangingPunct="1"/>
            <a:endParaRPr lang="en-US" sz="1600" dirty="0" smtClean="0"/>
          </a:p>
          <a:p>
            <a:pPr lvl="1" eaLnBrk="1" hangingPunct="1"/>
            <a:endParaRPr lang="en-US" sz="1600" dirty="0" smtClean="0"/>
          </a:p>
          <a:p>
            <a:pPr lvl="1" eaLnBrk="1" hangingPunct="1"/>
            <a:endParaRPr lang="en-US" sz="1600" dirty="0" smtClean="0"/>
          </a:p>
          <a:p>
            <a:pPr lvl="1" eaLnBrk="1" hangingPunct="1"/>
            <a:endParaRPr lang="en-US" sz="1600" dirty="0" smtClean="0"/>
          </a:p>
          <a:p>
            <a:pPr eaLnBrk="1" hangingPunct="1"/>
            <a:endParaRPr lang="en-US" sz="2000" dirty="0" smtClean="0"/>
          </a:p>
        </p:txBody>
      </p:sp>
      <p:pic>
        <p:nvPicPr>
          <p:cNvPr id="11268" name="Picture 2" descr="Digitalis compounds are potent inhibitors of cellular Na+/K+-ATPase; this ion transport system moves sodium ions out of the cell and brings potassium ions into the ce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590800"/>
            <a:ext cx="333375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267200" y="4572000"/>
            <a:ext cx="3810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 a low therapeutic index…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Case scenario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22 year old female  is brought to the night casualty ward by her </a:t>
            </a:r>
            <a:r>
              <a:rPr lang="en-US" dirty="0" err="1" smtClean="0"/>
              <a:t>husband.She</a:t>
            </a:r>
            <a:r>
              <a:rPr lang="en-US" dirty="0" smtClean="0"/>
              <a:t> has had a quarrel with him and then taken some pills from her grandmothers </a:t>
            </a:r>
            <a:r>
              <a:rPr lang="en-US" dirty="0" err="1" smtClean="0"/>
              <a:t>medicine.She</a:t>
            </a:r>
            <a:r>
              <a:rPr lang="en-US" dirty="0" smtClean="0"/>
              <a:t> is drowsy and sweaty.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You are the house officer attending to this patient. What will be the next step of management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Digoxin overdose –mechanism of toxicity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sz="1600" dirty="0" smtClean="0"/>
          </a:p>
          <a:p>
            <a:pPr lvl="1"/>
            <a:r>
              <a:rPr lang="en-US" sz="2400" dirty="0" smtClean="0"/>
              <a:t>Increase cardiac excitability  and contractility </a:t>
            </a:r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Increases AV node refractory period by increasing vagal tone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dirty="0" err="1" smtClean="0"/>
              <a:t>Hypokalaemia</a:t>
            </a:r>
            <a:r>
              <a:rPr lang="en-US" dirty="0" smtClean="0"/>
              <a:t> /</a:t>
            </a:r>
            <a:r>
              <a:rPr lang="en-US" dirty="0" err="1" smtClean="0"/>
              <a:t>hypomagnisaemia</a:t>
            </a:r>
            <a:r>
              <a:rPr lang="en-US" dirty="0" smtClean="0"/>
              <a:t> : increases risk of </a:t>
            </a:r>
            <a:r>
              <a:rPr lang="en-US" dirty="0" err="1" smtClean="0"/>
              <a:t>digoxin</a:t>
            </a:r>
            <a:r>
              <a:rPr lang="en-US" dirty="0" smtClean="0"/>
              <a:t> toxicity</a:t>
            </a:r>
          </a:p>
          <a:p>
            <a:endParaRPr lang="en-US" dirty="0"/>
          </a:p>
        </p:txBody>
      </p:sp>
      <p:sp>
        <p:nvSpPr>
          <p:cNvPr id="4" name="Notched Right Arrow 3"/>
          <p:cNvSpPr/>
          <p:nvPr/>
        </p:nvSpPr>
        <p:spPr>
          <a:xfrm>
            <a:off x="5181600" y="2362200"/>
            <a:ext cx="457200" cy="152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67400" y="2590800"/>
            <a:ext cx="2743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Ventricular </a:t>
            </a:r>
            <a:r>
              <a:rPr lang="en-US" dirty="0" err="1" smtClean="0"/>
              <a:t>ectoptics</a:t>
            </a:r>
            <a:r>
              <a:rPr lang="en-US" dirty="0" smtClean="0"/>
              <a:t>/</a:t>
            </a:r>
            <a:r>
              <a:rPr lang="en-US" dirty="0" err="1" smtClean="0"/>
              <a:t>tachyarrythmias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Notched Right Arrow 5"/>
          <p:cNvSpPr/>
          <p:nvPr/>
        </p:nvSpPr>
        <p:spPr>
          <a:xfrm>
            <a:off x="5105400" y="4495800"/>
            <a:ext cx="457200" cy="152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67400" y="4343400"/>
            <a:ext cx="2743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Bradyarrythmias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Digoxin overdose –clinical features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Nausea/diarrhoea</a:t>
            </a:r>
          </a:p>
          <a:p>
            <a:r>
              <a:rPr lang="en-US" dirty="0" err="1" smtClean="0"/>
              <a:t>Arrythmias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-ventricular </a:t>
            </a:r>
            <a:r>
              <a:rPr lang="en-US" dirty="0" err="1" smtClean="0"/>
              <a:t>ectopics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-SVT/VT/VF</a:t>
            </a:r>
          </a:p>
          <a:p>
            <a:pPr>
              <a:buNone/>
            </a:pPr>
            <a:r>
              <a:rPr lang="en-US" dirty="0" smtClean="0"/>
              <a:t>-heart block</a:t>
            </a:r>
          </a:p>
          <a:p>
            <a:r>
              <a:rPr lang="en-US" dirty="0" smtClean="0"/>
              <a:t>Confusion /agitation</a:t>
            </a:r>
          </a:p>
          <a:p>
            <a:r>
              <a:rPr lang="en-US" dirty="0" err="1" smtClean="0"/>
              <a:t>Xanthopsia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Hyperkalaemia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Reverse tick sign –ST depression with Digoxin –seen in therapeutic doses as well </a:t>
            </a:r>
            <a:endParaRPr lang="en-US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75964"/>
            <a:ext cx="8229600" cy="4174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b="1" dirty="0" smtClean="0"/>
              <a:t>Management of Digoxin toxicity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Activated charcoal</a:t>
            </a:r>
          </a:p>
          <a:p>
            <a:r>
              <a:rPr lang="en-US" dirty="0" smtClean="0"/>
              <a:t>Antidote: </a:t>
            </a:r>
            <a:r>
              <a:rPr lang="en-US" dirty="0" err="1" smtClean="0"/>
              <a:t>digoxin</a:t>
            </a:r>
            <a:r>
              <a:rPr lang="en-US" dirty="0" smtClean="0"/>
              <a:t> binding antibody fragment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Salicylates</a:t>
            </a:r>
            <a:r>
              <a:rPr lang="en-US" dirty="0" smtClean="0"/>
              <a:t> overdose –features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Metabolic acidosis  </a:t>
            </a:r>
          </a:p>
          <a:p>
            <a:pPr lvl="1"/>
            <a:r>
              <a:rPr lang="en-US" dirty="0" smtClean="0"/>
              <a:t>Respiratory alkalosis </a:t>
            </a:r>
          </a:p>
          <a:p>
            <a:pPr lvl="1"/>
            <a:r>
              <a:rPr lang="en-US" dirty="0" smtClean="0"/>
              <a:t>Hyper/hypoglycemia </a:t>
            </a:r>
          </a:p>
          <a:p>
            <a:pPr lvl="1"/>
            <a:r>
              <a:rPr lang="en-US" dirty="0" smtClean="0"/>
              <a:t>Pyrexia </a:t>
            </a:r>
          </a:p>
          <a:p>
            <a:pPr lvl="1"/>
            <a:r>
              <a:rPr lang="en-US" dirty="0" smtClean="0"/>
              <a:t>Nausea and vomiting </a:t>
            </a:r>
          </a:p>
          <a:p>
            <a:pPr lvl="1"/>
            <a:r>
              <a:rPr lang="en-US" dirty="0" smtClean="0"/>
              <a:t>Seizures </a:t>
            </a:r>
          </a:p>
          <a:p>
            <a:pPr lvl="1"/>
            <a:r>
              <a:rPr lang="en-US" dirty="0" smtClean="0"/>
              <a:t>Tinnitus </a:t>
            </a:r>
          </a:p>
          <a:p>
            <a:pPr lvl="1"/>
            <a:r>
              <a:rPr lang="en-US" dirty="0" smtClean="0"/>
              <a:t>Deafness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Gastric decontamination</a:t>
            </a:r>
          </a:p>
          <a:p>
            <a:r>
              <a:rPr lang="en-US" dirty="0" smtClean="0"/>
              <a:t>Activated charcoal</a:t>
            </a:r>
          </a:p>
          <a:p>
            <a:r>
              <a:rPr lang="en-US" dirty="0" smtClean="0"/>
              <a:t>Alkalinizing urine </a:t>
            </a:r>
          </a:p>
          <a:p>
            <a:r>
              <a:rPr lang="en-US" dirty="0" err="1" smtClean="0"/>
              <a:t>Hemodialysis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Lithium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Commonly used to treat depressive and bipolar affective disorder</a:t>
            </a:r>
          </a:p>
          <a:p>
            <a:r>
              <a:rPr lang="en-US" dirty="0"/>
              <a:t>Low therapeutic index</a:t>
            </a:r>
          </a:p>
          <a:p>
            <a:r>
              <a:rPr lang="en-US" dirty="0" smtClean="0"/>
              <a:t>Toxicity </a:t>
            </a:r>
          </a:p>
          <a:p>
            <a:pPr>
              <a:buNone/>
            </a:pPr>
            <a:r>
              <a:rPr lang="en-US" dirty="0" smtClean="0"/>
              <a:t>-acute </a:t>
            </a:r>
          </a:p>
          <a:p>
            <a:pPr>
              <a:buNone/>
            </a:pPr>
            <a:r>
              <a:rPr lang="en-US" dirty="0" smtClean="0"/>
              <a:t>- </a:t>
            </a:r>
            <a:r>
              <a:rPr lang="en-US" dirty="0"/>
              <a:t>chronic </a:t>
            </a:r>
          </a:p>
          <a:p>
            <a:r>
              <a:rPr lang="en-US" dirty="0"/>
              <a:t>Multisystem dysfunction with </a:t>
            </a:r>
            <a:r>
              <a:rPr lang="en-US" dirty="0" smtClean="0"/>
              <a:t>toxicity </a:t>
            </a:r>
            <a:endParaRPr lang="en-US" dirty="0"/>
          </a:p>
          <a:p>
            <a:r>
              <a:rPr lang="en-US" dirty="0"/>
              <a:t>T1/2: </a:t>
            </a:r>
            <a:r>
              <a:rPr lang="en-US" dirty="0" smtClean="0"/>
              <a:t>12-26h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Lithium toxicity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Excretion- renal</a:t>
            </a:r>
          </a:p>
          <a:p>
            <a:r>
              <a:rPr lang="en-US" dirty="0" smtClean="0"/>
              <a:t>Reabsorbed in PCT- paired with Na absorption</a:t>
            </a:r>
          </a:p>
          <a:p>
            <a:r>
              <a:rPr lang="en-US" dirty="0" err="1" smtClean="0"/>
              <a:t>Reabsorption</a:t>
            </a:r>
            <a:r>
              <a:rPr lang="en-US" dirty="0" smtClean="0"/>
              <a:t> of lithium is increased and toxicity is more likely in patients who are </a:t>
            </a:r>
            <a:r>
              <a:rPr lang="en-US" dirty="0" err="1" smtClean="0"/>
              <a:t>hyponatremic</a:t>
            </a:r>
            <a:r>
              <a:rPr lang="en-US" dirty="0" smtClean="0"/>
              <a:t> or volume depleted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lithium toxicity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b="1" i="1" dirty="0" smtClean="0"/>
              <a:t>Clinically </a:t>
            </a:r>
          </a:p>
          <a:p>
            <a:pPr>
              <a:buNone/>
            </a:pPr>
            <a:r>
              <a:rPr lang="en-US" dirty="0" smtClean="0"/>
              <a:t>-fine tremors/ polyuria/</a:t>
            </a:r>
            <a:r>
              <a:rPr lang="en-US" dirty="0" err="1" smtClean="0"/>
              <a:t>polydipsia</a:t>
            </a:r>
            <a:r>
              <a:rPr lang="en-US" dirty="0" smtClean="0"/>
              <a:t>/metallic taste are side effects of lithium. Can occur in therapeutic doses</a:t>
            </a:r>
          </a:p>
          <a:p>
            <a:pPr>
              <a:buNone/>
            </a:pPr>
            <a:r>
              <a:rPr lang="en-US" dirty="0" smtClean="0"/>
              <a:t>-</a:t>
            </a:r>
            <a:r>
              <a:rPr lang="en-US" b="1" dirty="0" smtClean="0"/>
              <a:t>Features suggestive of Li toxicity include</a:t>
            </a:r>
          </a:p>
          <a:p>
            <a:r>
              <a:rPr lang="en-US" dirty="0" smtClean="0"/>
              <a:t>Coarse tremor</a:t>
            </a:r>
          </a:p>
          <a:p>
            <a:r>
              <a:rPr lang="en-US" dirty="0" smtClean="0"/>
              <a:t>Blurred vision</a:t>
            </a:r>
          </a:p>
          <a:p>
            <a:r>
              <a:rPr lang="en-US" dirty="0" smtClean="0"/>
              <a:t>Muscle weakness</a:t>
            </a:r>
          </a:p>
          <a:p>
            <a:r>
              <a:rPr lang="en-US" dirty="0" smtClean="0"/>
              <a:t>Ataxia</a:t>
            </a:r>
          </a:p>
          <a:p>
            <a:r>
              <a:rPr lang="en-US" dirty="0" smtClean="0"/>
              <a:t>Slurred speech</a:t>
            </a:r>
          </a:p>
          <a:p>
            <a:r>
              <a:rPr lang="en-US" dirty="0" smtClean="0"/>
              <a:t>Vomiting</a:t>
            </a:r>
          </a:p>
          <a:p>
            <a:r>
              <a:rPr lang="en-US" dirty="0" smtClean="0"/>
              <a:t>Severe diarrhoea</a:t>
            </a:r>
          </a:p>
          <a:p>
            <a:r>
              <a:rPr lang="en-US" dirty="0" smtClean="0"/>
              <a:t>Severe polyuria</a:t>
            </a:r>
          </a:p>
          <a:p>
            <a:r>
              <a:rPr lang="en-US" dirty="0" smtClean="0"/>
              <a:t>Confusion</a:t>
            </a:r>
          </a:p>
          <a:p>
            <a:r>
              <a:rPr lang="en-US" dirty="0" smtClean="0"/>
              <a:t>Seizures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lithium toxicity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Biochemical parameters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47800" y="2971800"/>
            <a:ext cx="40386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Lithium levels …………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Poisoning with unknown drugs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 </a:t>
            </a:r>
          </a:p>
          <a:p>
            <a:r>
              <a:rPr lang="en-US" dirty="0" smtClean="0"/>
              <a:t>Examination</a:t>
            </a:r>
          </a:p>
          <a:p>
            <a:r>
              <a:rPr lang="en-US" dirty="0" smtClean="0"/>
              <a:t>Investigations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Lithium levels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Routinely monitored in patients on Lithium</a:t>
            </a:r>
          </a:p>
          <a:p>
            <a:r>
              <a:rPr lang="en-US" dirty="0" smtClean="0"/>
              <a:t> desired serum levels ----0.6-1.2 </a:t>
            </a:r>
            <a:r>
              <a:rPr lang="en-US" dirty="0" err="1" smtClean="0"/>
              <a:t>mEq</a:t>
            </a:r>
            <a:r>
              <a:rPr lang="en-US" dirty="0" smtClean="0"/>
              <a:t>/L</a:t>
            </a:r>
          </a:p>
          <a:p>
            <a:r>
              <a:rPr lang="en-US" dirty="0" smtClean="0"/>
              <a:t>Toxicity -  &gt; 1.5 </a:t>
            </a:r>
            <a:r>
              <a:rPr lang="en-US" dirty="0" err="1" smtClean="0"/>
              <a:t>mEq</a:t>
            </a:r>
            <a:r>
              <a:rPr lang="en-US" dirty="0" smtClean="0"/>
              <a:t>/L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Question</a:t>
            </a:r>
          </a:p>
          <a:p>
            <a:pPr>
              <a:buNone/>
            </a:pPr>
            <a:r>
              <a:rPr lang="en-US" dirty="0" smtClean="0"/>
              <a:t>Find how monitoring of Lithium levels are done in patients on Lithium</a:t>
            </a:r>
          </a:p>
          <a:p>
            <a:pPr>
              <a:buNone/>
            </a:pPr>
            <a:r>
              <a:rPr lang="en-US" dirty="0" smtClean="0"/>
              <a:t>What  are the other investigations recommended routinely in  patients on lithium?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–Lithium toxicity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Urgent lithium level and renal function</a:t>
            </a:r>
          </a:p>
          <a:p>
            <a:r>
              <a:rPr lang="en-US" dirty="0" smtClean="0"/>
              <a:t>Hydration</a:t>
            </a:r>
          </a:p>
          <a:p>
            <a:r>
              <a:rPr lang="en-US" dirty="0" smtClean="0"/>
              <a:t>Treat electrolyte imbalances</a:t>
            </a:r>
          </a:p>
          <a:p>
            <a:r>
              <a:rPr lang="en-US" dirty="0" err="1" smtClean="0"/>
              <a:t>Haemodialysis</a:t>
            </a:r>
            <a:r>
              <a:rPr lang="en-US" dirty="0" smtClean="0"/>
              <a:t> in severe toxicity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Gentamicin toxicity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High risk with </a:t>
            </a:r>
          </a:p>
          <a:p>
            <a:pPr>
              <a:buNone/>
            </a:pPr>
            <a:r>
              <a:rPr lang="en-US" dirty="0" smtClean="0"/>
              <a:t>-high dose</a:t>
            </a:r>
          </a:p>
          <a:p>
            <a:pPr>
              <a:buNone/>
            </a:pPr>
            <a:r>
              <a:rPr lang="en-US" dirty="0" smtClean="0"/>
              <a:t>-long duration of therapy</a:t>
            </a:r>
          </a:p>
          <a:p>
            <a:pPr>
              <a:buNone/>
            </a:pPr>
            <a:r>
              <a:rPr lang="en-US" dirty="0" smtClean="0"/>
              <a:t>-dehydration</a:t>
            </a:r>
          </a:p>
          <a:p>
            <a:pPr>
              <a:buNone/>
            </a:pPr>
            <a:r>
              <a:rPr lang="en-US" dirty="0" smtClean="0"/>
              <a:t>-renal dysfunction</a:t>
            </a:r>
          </a:p>
          <a:p>
            <a:pPr>
              <a:buNone/>
            </a:pPr>
            <a:r>
              <a:rPr lang="en-US" dirty="0" smtClean="0"/>
              <a:t>-co administered </a:t>
            </a:r>
            <a:r>
              <a:rPr lang="en-US" dirty="0" err="1" smtClean="0"/>
              <a:t>nephrotoxins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Can cause </a:t>
            </a:r>
          </a:p>
          <a:p>
            <a:pPr>
              <a:buNone/>
            </a:pPr>
            <a:r>
              <a:rPr lang="en-US" dirty="0" smtClean="0"/>
              <a:t>-</a:t>
            </a:r>
            <a:r>
              <a:rPr lang="en-US" dirty="0" err="1" smtClean="0"/>
              <a:t>ototoxicity</a:t>
            </a:r>
            <a:r>
              <a:rPr lang="en-US" dirty="0" smtClean="0"/>
              <a:t>-can be irreversible</a:t>
            </a:r>
          </a:p>
          <a:p>
            <a:pPr>
              <a:buNone/>
            </a:pPr>
            <a:r>
              <a:rPr lang="en-US" dirty="0" smtClean="0"/>
              <a:t>-</a:t>
            </a:r>
            <a:r>
              <a:rPr lang="en-US" dirty="0" err="1" smtClean="0"/>
              <a:t>nephrotoxicity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History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Agent </a:t>
            </a:r>
          </a:p>
          <a:p>
            <a:r>
              <a:rPr lang="en-US" dirty="0" smtClean="0"/>
              <a:t>Amount </a:t>
            </a:r>
          </a:p>
          <a:p>
            <a:r>
              <a:rPr lang="en-US" dirty="0" smtClean="0"/>
              <a:t>Timing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History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Her husband has brought the left over drugs of what she has taken.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will be your next step to identify ?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7875" y="2443956"/>
            <a:ext cx="50482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grandmother has lost her clinic books one month back</a:t>
            </a:r>
          </a:p>
          <a:p>
            <a:endParaRPr lang="en-US" dirty="0"/>
          </a:p>
          <a:p>
            <a:r>
              <a:rPr lang="en-US" dirty="0" smtClean="0"/>
              <a:t>She is on treatment for diabetes, hypertension, psychiatric illness and heart disease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patient does not exactly remember what medicine and what amount she  consumed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Counting the pills also fails as the grandmother has not had good compliance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would you do…….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930</Words>
  <Application>Microsoft Office PowerPoint</Application>
  <PresentationFormat>On-screen Show (4:3)</PresentationFormat>
  <Paragraphs>316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Therapeutic drugs 2</vt:lpstr>
      <vt:lpstr>So far….</vt:lpstr>
      <vt:lpstr>Case scenario </vt:lpstr>
      <vt:lpstr>Poisoning with unknown drugs </vt:lpstr>
      <vt:lpstr>History </vt:lpstr>
      <vt:lpstr>History </vt:lpstr>
      <vt:lpstr>Slide 7</vt:lpstr>
      <vt:lpstr>Slide 8</vt:lpstr>
      <vt:lpstr>Slide 9</vt:lpstr>
      <vt:lpstr>Examination </vt:lpstr>
      <vt:lpstr>Cluster of symptoms </vt:lpstr>
      <vt:lpstr>Investigations </vt:lpstr>
      <vt:lpstr>Non-toxicological investigations </vt:lpstr>
      <vt:lpstr>ECG changes anticipated in therapeutic drug poisoning </vt:lpstr>
      <vt:lpstr>Antidotes in drug poisoning </vt:lpstr>
      <vt:lpstr>Lets look into the management of some specific drug toxicities ….</vt:lpstr>
      <vt:lpstr>Benzodiazapines </vt:lpstr>
      <vt:lpstr>Features of Overdose </vt:lpstr>
      <vt:lpstr>Management </vt:lpstr>
      <vt:lpstr>Antidepressants </vt:lpstr>
      <vt:lpstr>TCA toxicity </vt:lpstr>
      <vt:lpstr>Clinical features of TCA overdose </vt:lpstr>
      <vt:lpstr>TCA overdose </vt:lpstr>
      <vt:lpstr>Case</vt:lpstr>
      <vt:lpstr>SSRI </vt:lpstr>
      <vt:lpstr>Opioids </vt:lpstr>
      <vt:lpstr>Management </vt:lpstr>
      <vt:lpstr>Case </vt:lpstr>
      <vt:lpstr>Digoxin Mechanism of Action</vt:lpstr>
      <vt:lpstr>Digoxin overdose –mechanism of toxicity </vt:lpstr>
      <vt:lpstr>Digoxin overdose –clinical features </vt:lpstr>
      <vt:lpstr>Reverse tick sign –ST depression with Digoxin –seen in therapeutic doses as well </vt:lpstr>
      <vt:lpstr>Management of Digoxin toxicity </vt:lpstr>
      <vt:lpstr>Salicylates overdose –features </vt:lpstr>
      <vt:lpstr>Management </vt:lpstr>
      <vt:lpstr>Lithium</vt:lpstr>
      <vt:lpstr>Lithium toxicity </vt:lpstr>
      <vt:lpstr>Identifying lithium toxicity </vt:lpstr>
      <vt:lpstr>Identifying lithium toxicity </vt:lpstr>
      <vt:lpstr>Lithium levels </vt:lpstr>
      <vt:lpstr>Management –Lithium toxicity </vt:lpstr>
      <vt:lpstr>Gentamicin toxicity </vt:lpstr>
      <vt:lpstr>Thank you…..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Therapeutic drugs 2</dc:title>
  <dc:creator>Ishara</dc:creator>
  <cp:lastModifiedBy>DELL</cp:lastModifiedBy>
  <cp:revision>56</cp:revision>
  <dcterms:created xsi:type="dcterms:W3CDTF">2014-10-23T18:45:27Z</dcterms:created>
  <dcterms:modified xsi:type="dcterms:W3CDTF">2016-03-16T13:58:45Z</dcterms:modified>
</cp:coreProperties>
</file>