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29" r:id="rId2"/>
    <p:sldId id="334" r:id="rId3"/>
    <p:sldId id="267" r:id="rId4"/>
    <p:sldId id="268" r:id="rId5"/>
    <p:sldId id="279" r:id="rId6"/>
    <p:sldId id="280" r:id="rId7"/>
    <p:sldId id="281" r:id="rId8"/>
    <p:sldId id="282" r:id="rId9"/>
    <p:sldId id="283" r:id="rId10"/>
    <p:sldId id="284" r:id="rId11"/>
    <p:sldId id="327" r:id="rId12"/>
    <p:sldId id="324" r:id="rId13"/>
    <p:sldId id="285" r:id="rId14"/>
    <p:sldId id="330" r:id="rId15"/>
    <p:sldId id="323" r:id="rId16"/>
    <p:sldId id="286" r:id="rId17"/>
    <p:sldId id="331" r:id="rId18"/>
    <p:sldId id="287" r:id="rId19"/>
    <p:sldId id="332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3200" b="1" kern="1200">
        <a:solidFill>
          <a:srgbClr val="FFCC66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rgbClr val="FFCC66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rgbClr val="FFCC66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rgbClr val="FFCC66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rgbClr val="FFCC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rgbClr val="FFCC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rgbClr val="FFCC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rgbClr val="FFCC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rgbClr val="FFCC66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B871"/>
    <a:srgbClr val="FF9900"/>
    <a:srgbClr val="CC6600"/>
    <a:srgbClr val="800000"/>
    <a:srgbClr val="000099"/>
    <a:srgbClr val="0033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74" y="-7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10CD703-7E37-4792-AFA4-BCB8F59F5F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43565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CCE8CF-DB51-4073-A4D9-7AAE95BB23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BF6D2-352D-4AA8-998D-EF2E8ACEBCB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4590A-61F5-482B-A7CA-8BD5147F2B3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C824D-88B7-434F-81C1-BB2BA8B3CA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B5E3D-4F9E-49FB-9AB6-99C4073E2F0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463F2-1E2A-4AA4-B5AE-BE37C6798A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D580B-318C-4B64-BA27-41ADABE091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E022C-6332-4FC6-98D9-90809B8F022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7E3F2-252B-4A10-9D2D-DA20849AB81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3FE2A-0EAF-4B31-9F65-258E4103E9E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91B2B-6257-49EA-9CF2-6EC0EB4A8FD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4DAFB-852C-4EEF-AD1E-4B41BFC53EE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C825CA3-0296-4745-81DC-F7E90C37EF9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G:\Snakes\zoompages\russels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G:\Snakes\zoompages\echis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G:\Snakes\zoompages\greenpitviper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G:\Snakes\zoompages\humpnosedviper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members.iinet.net.au/~bush/psam.jpg&amp;imgrefurl=http://members.iinet.net.au/~bush/demansia.html&amp;h=272&amp;w=486&amp;sz=55&amp;tbnid=al1_UIt_Q-QJ:&amp;tbnh=70&amp;tbnw=125&amp;start=5&amp;prev=/images?q=whip+snakes&amp;hl=en&amp;lr=&amp;ie=UTF-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hyperlink" Target="http://images.google.com/imgres?imgurl=zoltantakacs.com/zt/im/scan/snakes/12607-120.jpg&amp;imgrefurl=http://zoltantakacs.com/zt/pw/sn/s06.shtml&amp;h=340&amp;w=525&amp;sz=32&amp;tbnid=9q59vbF5KXMJ:&amp;tbnh=83&amp;tbnw=128&amp;start=7&amp;prev=/images?q=whip+snakes&amp;hl=en&amp;lr=&amp;ie=UTF-8" TargetMode="Externa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ile:///G:\Snakes\zoompages\wolfsnake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ecologyasia.com/images/Common_Wolf_Snake_4982.jpg&amp;imgrefurl=http://www.ecologyasia.com/Vertebrates/common_wolf_snake.htm&amp;h=146&amp;w=201&amp;sz=8&amp;tbnid=Lst2Ow-uRBAJ:&amp;tbnh=71&amp;tbnw=97&amp;start=11&amp;prev=/images?q=+wolf+snake&amp;hl=en&amp;lr=&amp;ie=UTF-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 descr="Woven mat"/>
          <p:cNvSpPr>
            <a:spLocks noChangeArrowheads="1"/>
          </p:cNvSpPr>
          <p:nvPr/>
        </p:nvSpPr>
        <p:spPr bwMode="auto">
          <a:xfrm>
            <a:off x="361950" y="266700"/>
            <a:ext cx="8534400" cy="64008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685800" y="609600"/>
            <a:ext cx="7620000" cy="571500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anchor="ctr">
            <a:spAutoFit/>
            <a:flatTx/>
          </a:bodyPr>
          <a:lstStyle/>
          <a:p>
            <a:endParaRPr lang="en-US"/>
          </a:p>
        </p:txBody>
      </p:sp>
      <p:pic>
        <p:nvPicPr>
          <p:cNvPr id="2052" name="Picture 4" descr="cobradi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81200"/>
            <a:ext cx="15240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greenpitdi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876800"/>
            <a:ext cx="1676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humpnosedvip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200400"/>
            <a:ext cx="16764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malsar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4267200"/>
            <a:ext cx="1447800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WordArt 19"/>
          <p:cNvSpPr>
            <a:spLocks noChangeArrowheads="1" noChangeShapeType="1" noTextEdit="1"/>
          </p:cNvSpPr>
          <p:nvPr/>
        </p:nvSpPr>
        <p:spPr bwMode="auto">
          <a:xfrm>
            <a:off x="2590800" y="914400"/>
            <a:ext cx="4219575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Comic Sans MS"/>
              </a:rPr>
              <a:t>Snakes of Sri Lanka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 descr="Woven mat"/>
          <p:cNvSpPr>
            <a:spLocks noChangeArrowheads="1"/>
          </p:cNvSpPr>
          <p:nvPr/>
        </p:nvSpPr>
        <p:spPr bwMode="auto">
          <a:xfrm>
            <a:off x="228600" y="228600"/>
            <a:ext cx="8763000" cy="6477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9" name="Rectangle 8" descr="Medium wood"/>
          <p:cNvSpPr>
            <a:spLocks noChangeArrowheads="1"/>
          </p:cNvSpPr>
          <p:nvPr/>
        </p:nvSpPr>
        <p:spPr bwMode="auto">
          <a:xfrm>
            <a:off x="3657600" y="3810000"/>
            <a:ext cx="1981200" cy="27432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235589"/>
            <a:ext cx="8305800" cy="3557897"/>
          </a:xfrm>
          <a:prstGeom prst="rect">
            <a:avLst/>
          </a:prstGeom>
          <a:solidFill>
            <a:srgbClr val="172E02"/>
          </a:solidFill>
          <a:ln w="57150" cmpd="thinThick">
            <a:solidFill>
              <a:srgbClr val="66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  <a:buFontTx/>
              <a:buChar char="•"/>
              <a:tabLst>
                <a:tab pos="1028700" algn="l"/>
              </a:tabLst>
            </a:pPr>
            <a:r>
              <a:rPr lang="en-GB" sz="2800" b="0" dirty="0">
                <a:latin typeface="Times New Roman" pitchFamily="18" charset="0"/>
              </a:rPr>
              <a:t> Can be easily  identified by the characteristic </a:t>
            </a:r>
            <a:r>
              <a:rPr lang="en-GB" sz="2800" b="0" dirty="0" smtClean="0">
                <a:latin typeface="Times New Roman" pitchFamily="18" charset="0"/>
              </a:rPr>
              <a:t>“</a:t>
            </a:r>
            <a:r>
              <a:rPr lang="en-GB" sz="4400" b="0" dirty="0" smtClean="0">
                <a:latin typeface="Times New Roman" pitchFamily="18" charset="0"/>
              </a:rPr>
              <a:t>ප</a:t>
            </a:r>
            <a:r>
              <a:rPr lang="en-GB" sz="2800" b="0" dirty="0" smtClean="0">
                <a:latin typeface="Times New Roman" pitchFamily="18" charset="0"/>
              </a:rPr>
              <a:t>” </a:t>
            </a:r>
            <a:r>
              <a:rPr lang="en-GB" sz="2800" b="0" dirty="0">
                <a:latin typeface="Times New Roman" pitchFamily="18" charset="0"/>
              </a:rPr>
              <a:t>like </a:t>
            </a:r>
          </a:p>
          <a:p>
            <a:pPr algn="l">
              <a:lnSpc>
                <a:spcPct val="130000"/>
              </a:lnSpc>
              <a:tabLst>
                <a:tab pos="1028700" algn="l"/>
              </a:tabLst>
            </a:pPr>
            <a:r>
              <a:rPr lang="en-GB" sz="2800" b="0" dirty="0">
                <a:latin typeface="Times New Roman" pitchFamily="18" charset="0"/>
              </a:rPr>
              <a:t>   marking situated on a loose fold of skin on the neck </a:t>
            </a:r>
          </a:p>
          <a:p>
            <a:pPr algn="l">
              <a:lnSpc>
                <a:spcPct val="130000"/>
              </a:lnSpc>
              <a:tabLst>
                <a:tab pos="1028700" algn="l"/>
              </a:tabLst>
            </a:pPr>
            <a:r>
              <a:rPr lang="en-GB" sz="2800" b="0" dirty="0">
                <a:latin typeface="Times New Roman" pitchFamily="18" charset="0"/>
              </a:rPr>
              <a:t>   (of the dossal side)</a:t>
            </a:r>
          </a:p>
          <a:p>
            <a:pPr algn="l">
              <a:lnSpc>
                <a:spcPct val="170000"/>
              </a:lnSpc>
              <a:buFontTx/>
              <a:buChar char="•"/>
              <a:tabLst>
                <a:tab pos="1028700" algn="l"/>
              </a:tabLst>
            </a:pPr>
            <a:r>
              <a:rPr lang="en-GB" sz="2800" b="0" dirty="0">
                <a:latin typeface="Times New Roman" pitchFamily="18" charset="0"/>
              </a:rPr>
              <a:t> When excited this fold expands into a hood </a:t>
            </a:r>
          </a:p>
          <a:p>
            <a:pPr algn="l">
              <a:lnSpc>
                <a:spcPct val="170000"/>
              </a:lnSpc>
              <a:buFontTx/>
              <a:buChar char="•"/>
              <a:tabLst>
                <a:tab pos="1028700" algn="l"/>
              </a:tabLst>
            </a:pPr>
            <a:r>
              <a:rPr lang="en-GB" sz="2800" b="0" dirty="0">
                <a:latin typeface="Times New Roman" pitchFamily="18" charset="0"/>
              </a:rPr>
              <a:t> Cobra is the only snake to have this</a:t>
            </a:r>
          </a:p>
        </p:txBody>
      </p:sp>
      <p:pic>
        <p:nvPicPr>
          <p:cNvPr id="14341" name="Picture 6" descr="najap"/>
          <p:cNvPicPr>
            <a:picLocks noGrp="1" noChangeAspect="1" noChangeArrowheads="1"/>
          </p:cNvPicPr>
          <p:nvPr>
            <p:ph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752850" y="3943350"/>
            <a:ext cx="1766888" cy="2495550"/>
          </a:xfr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824D-88B7-434F-81C1-BB2BA8B3CAC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 descr="Woven mat"/>
          <p:cNvSpPr>
            <a:spLocks noChangeArrowheads="1"/>
          </p:cNvSpPr>
          <p:nvPr/>
        </p:nvSpPr>
        <p:spPr bwMode="auto">
          <a:xfrm>
            <a:off x="533400" y="685800"/>
            <a:ext cx="8077200" cy="56388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466850" y="1009650"/>
            <a:ext cx="6172200" cy="5019675"/>
          </a:xfrm>
          <a:prstGeom prst="rect">
            <a:avLst/>
          </a:prstGeom>
          <a:solidFill>
            <a:srgbClr val="172E02"/>
          </a:solidFill>
          <a:ln w="57150" cmpd="thinThick" algn="ctr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algn="l">
              <a:lnSpc>
                <a:spcPct val="120000"/>
              </a:lnSpc>
            </a:pPr>
            <a:endParaRPr lang="en-GB" sz="2800" b="0">
              <a:latin typeface="Times New Roman" pitchFamily="18" charset="0"/>
            </a:endParaRPr>
          </a:p>
          <a:p>
            <a:pPr marL="342900" algn="l">
              <a:lnSpc>
                <a:spcPct val="120000"/>
              </a:lnSpc>
            </a:pPr>
            <a:r>
              <a:rPr lang="en-GB" sz="2800" b="0">
                <a:latin typeface="Times New Roman" pitchFamily="18" charset="0"/>
              </a:rPr>
              <a:t>♀          oviparous 	       12-40 eggs</a:t>
            </a:r>
          </a:p>
          <a:p>
            <a:pPr marL="342900" algn="l">
              <a:lnSpc>
                <a:spcPct val="80000"/>
              </a:lnSpc>
            </a:pPr>
            <a:endParaRPr lang="en-GB" sz="2800" b="0">
              <a:latin typeface="Times New Roman" pitchFamily="18" charset="0"/>
            </a:endParaRPr>
          </a:p>
          <a:p>
            <a:pPr marL="342900" algn="l">
              <a:lnSpc>
                <a:spcPct val="120000"/>
              </a:lnSpc>
            </a:pPr>
            <a:r>
              <a:rPr lang="en-GB" sz="2800" b="0">
                <a:latin typeface="Times New Roman" pitchFamily="18" charset="0"/>
              </a:rPr>
              <a:t>Young cobra 	 more dangerous</a:t>
            </a:r>
          </a:p>
          <a:p>
            <a:pPr lvl="2" algn="l">
              <a:lnSpc>
                <a:spcPct val="120000"/>
              </a:lnSpc>
            </a:pPr>
            <a:r>
              <a:rPr lang="en-GB" sz="2800" b="0">
                <a:latin typeface="Times New Roman" pitchFamily="18" charset="0"/>
              </a:rPr>
              <a:t>                     alert</a:t>
            </a:r>
          </a:p>
          <a:p>
            <a:pPr lvl="2" algn="l">
              <a:lnSpc>
                <a:spcPct val="120000"/>
              </a:lnSpc>
            </a:pPr>
            <a:r>
              <a:rPr lang="en-GB" sz="2800" b="0">
                <a:latin typeface="Times New Roman" pitchFamily="18" charset="0"/>
              </a:rPr>
              <a:t>                     excitable</a:t>
            </a:r>
          </a:p>
          <a:p>
            <a:pPr lvl="2" algn="l">
              <a:lnSpc>
                <a:spcPct val="120000"/>
              </a:lnSpc>
            </a:pPr>
            <a:r>
              <a:rPr lang="en-GB" sz="2800" b="0">
                <a:latin typeface="Times New Roman" pitchFamily="18" charset="0"/>
              </a:rPr>
              <a:t>                     strikes repeatly</a:t>
            </a:r>
          </a:p>
          <a:p>
            <a:pPr lvl="2" algn="l">
              <a:lnSpc>
                <a:spcPct val="120000"/>
              </a:lnSpc>
            </a:pPr>
            <a:endParaRPr lang="en-GB" sz="2800" b="0">
              <a:latin typeface="Times New Roman" pitchFamily="18" charset="0"/>
            </a:endParaRPr>
          </a:p>
          <a:p>
            <a:pPr marL="342900" algn="l"/>
            <a:r>
              <a:rPr lang="en-GB" sz="2800" b="0">
                <a:latin typeface="Times New Roman" pitchFamily="18" charset="0"/>
              </a:rPr>
              <a:t>           </a:t>
            </a:r>
            <a:r>
              <a:rPr lang="en-GB" sz="2800" b="0">
                <a:solidFill>
                  <a:srgbClr val="FF9999"/>
                </a:solidFill>
                <a:latin typeface="Times New Roman" pitchFamily="18" charset="0"/>
              </a:rPr>
              <a:t>Young also posses venum</a:t>
            </a:r>
          </a:p>
          <a:p>
            <a:pPr lvl="2" algn="l">
              <a:lnSpc>
                <a:spcPct val="120000"/>
              </a:lnSpc>
            </a:pPr>
            <a:endParaRPr lang="en-GB" sz="2800" b="0">
              <a:solidFill>
                <a:srgbClr val="FF9999"/>
              </a:solidFill>
              <a:latin typeface="Times New Roman" pitchFamily="18" charset="0"/>
            </a:endParaRP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4724400" y="1905000"/>
            <a:ext cx="762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2324100" y="1905000"/>
            <a:ext cx="60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228600" y="1828800"/>
            <a:ext cx="8534400" cy="2850011"/>
          </a:xfrm>
          <a:prstGeom prst="rect">
            <a:avLst/>
          </a:prstGeom>
          <a:solidFill>
            <a:srgbClr val="FFB9B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B9B9"/>
            </a:extrusionClr>
          </a:sp3d>
        </p:spPr>
        <p:txBody>
          <a:bodyPr>
            <a:spAutoFit/>
            <a:flatTx/>
          </a:bodyPr>
          <a:lstStyle/>
          <a:p>
            <a:pPr algn="l">
              <a:buFontTx/>
              <a:buChar char="•"/>
            </a:pPr>
            <a:r>
              <a:rPr lang="en-GB" sz="2800" b="0" dirty="0">
                <a:solidFill>
                  <a:srgbClr val="660033"/>
                </a:solidFill>
                <a:latin typeface="Times New Roman" pitchFamily="18" charset="0"/>
              </a:rPr>
              <a:t> Venom     -    mainly </a:t>
            </a:r>
            <a:r>
              <a:rPr lang="en-GB" sz="2800" b="0" dirty="0" err="1">
                <a:solidFill>
                  <a:srgbClr val="660033"/>
                </a:solidFill>
                <a:latin typeface="Times New Roman" pitchFamily="18" charset="0"/>
              </a:rPr>
              <a:t>neurotoxic</a:t>
            </a:r>
            <a:r>
              <a:rPr lang="en-GB" sz="2800" b="0" dirty="0">
                <a:solidFill>
                  <a:srgbClr val="660033"/>
                </a:solidFill>
                <a:latin typeface="Times New Roman" pitchFamily="18" charset="0"/>
              </a:rPr>
              <a:t> &amp; </a:t>
            </a:r>
            <a:r>
              <a:rPr lang="en-GB" sz="2800" b="0" dirty="0" err="1">
                <a:solidFill>
                  <a:srgbClr val="660033"/>
                </a:solidFill>
                <a:latin typeface="Times New Roman" pitchFamily="18" charset="0"/>
              </a:rPr>
              <a:t>cardiotoxic</a:t>
            </a:r>
            <a:r>
              <a:rPr lang="en-GB" sz="2800" b="0" dirty="0">
                <a:solidFill>
                  <a:srgbClr val="660033"/>
                </a:solidFill>
                <a:latin typeface="Times New Roman" pitchFamily="18" charset="0"/>
              </a:rPr>
              <a:t> </a:t>
            </a:r>
          </a:p>
          <a:p>
            <a:pPr algn="l">
              <a:lnSpc>
                <a:spcPct val="180000"/>
              </a:lnSpc>
            </a:pPr>
            <a:r>
              <a:rPr lang="en-GB" sz="2800" b="0" dirty="0">
                <a:solidFill>
                  <a:srgbClr val="660033"/>
                </a:solidFill>
                <a:latin typeface="Times New Roman" pitchFamily="18" charset="0"/>
              </a:rPr>
              <a:t>                   -    </a:t>
            </a:r>
            <a:r>
              <a:rPr lang="en-GB" sz="2800" b="0" dirty="0" smtClean="0">
                <a:solidFill>
                  <a:srgbClr val="660033"/>
                </a:solidFill>
                <a:latin typeface="Times New Roman" pitchFamily="18" charset="0"/>
              </a:rPr>
              <a:t>¾ </a:t>
            </a:r>
            <a:r>
              <a:rPr lang="en-GB" sz="2800" b="0" dirty="0">
                <a:solidFill>
                  <a:srgbClr val="660033"/>
                </a:solidFill>
                <a:latin typeface="Times New Roman" pitchFamily="18" charset="0"/>
              </a:rPr>
              <a:t>of death</a:t>
            </a:r>
          </a:p>
          <a:p>
            <a:pPr algn="l">
              <a:lnSpc>
                <a:spcPct val="160000"/>
              </a:lnSpc>
              <a:buFontTx/>
              <a:buChar char="•"/>
            </a:pPr>
            <a:r>
              <a:rPr lang="en-GB" sz="2800" b="0" dirty="0">
                <a:solidFill>
                  <a:srgbClr val="660033"/>
                </a:solidFill>
                <a:latin typeface="Times New Roman" pitchFamily="18" charset="0"/>
              </a:rPr>
              <a:t> Lots of pain              swelling            local bite below the                               </a:t>
            </a:r>
          </a:p>
          <a:p>
            <a:pPr algn="l"/>
            <a:r>
              <a:rPr lang="en-GB" sz="2800" b="0" dirty="0">
                <a:solidFill>
                  <a:srgbClr val="660033"/>
                </a:solidFill>
                <a:latin typeface="Times New Roman" pitchFamily="18" charset="0"/>
              </a:rPr>
              <a:t>                                                             knee necrosis</a:t>
            </a:r>
          </a:p>
          <a:p>
            <a:pPr algn="l"/>
            <a:r>
              <a:rPr lang="en-GB" sz="2800" b="0" dirty="0" smtClean="0">
                <a:solidFill>
                  <a:srgbClr val="660033"/>
                </a:solidFill>
                <a:latin typeface="Times New Roman" pitchFamily="18" charset="0"/>
              </a:rPr>
              <a:t>220cm           </a:t>
            </a:r>
            <a:r>
              <a:rPr lang="en-GB" sz="2800" b="0" dirty="0" err="1">
                <a:solidFill>
                  <a:srgbClr val="660033"/>
                </a:solidFill>
                <a:latin typeface="Times New Roman" pitchFamily="18" charset="0"/>
              </a:rPr>
              <a:t>upto</a:t>
            </a:r>
            <a:r>
              <a:rPr lang="en-GB" sz="2800" b="0" dirty="0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lang="en-GB" sz="2800" b="0" dirty="0" smtClean="0">
                <a:solidFill>
                  <a:srgbClr val="660033"/>
                </a:solidFill>
                <a:latin typeface="Times New Roman" pitchFamily="18" charset="0"/>
              </a:rPr>
              <a:t>1500cm                 At </a:t>
            </a:r>
            <a:r>
              <a:rPr lang="en-GB" sz="2800" b="0" dirty="0">
                <a:solidFill>
                  <a:srgbClr val="660033"/>
                </a:solidFill>
                <a:latin typeface="Times New Roman" pitchFamily="18" charset="0"/>
              </a:rPr>
              <a:t>the site</a:t>
            </a: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2438400" y="3505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4876800" y="3505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3" descr="Woven mat"/>
          <p:cNvSpPr>
            <a:spLocks noChangeArrowheads="1"/>
          </p:cNvSpPr>
          <p:nvPr/>
        </p:nvSpPr>
        <p:spPr bwMode="auto">
          <a:xfrm>
            <a:off x="381000" y="381000"/>
            <a:ext cx="8305800" cy="61722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1" name="Rectangle 44"/>
          <p:cNvSpPr>
            <a:spLocks noChangeArrowheads="1"/>
          </p:cNvSpPr>
          <p:nvPr/>
        </p:nvSpPr>
        <p:spPr bwMode="auto">
          <a:xfrm>
            <a:off x="5257800" y="3733800"/>
            <a:ext cx="3200400" cy="274320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2" name="Text Box 19"/>
          <p:cNvSpPr txBox="1">
            <a:spLocks noChangeArrowheads="1"/>
          </p:cNvSpPr>
          <p:nvPr/>
        </p:nvSpPr>
        <p:spPr bwMode="auto">
          <a:xfrm>
            <a:off x="1295400" y="533400"/>
            <a:ext cx="6400800" cy="51911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>
                <a:solidFill>
                  <a:srgbClr val="99FF66"/>
                </a:solidFill>
              </a:rPr>
              <a:t>CEYLON KRAIT</a:t>
            </a:r>
            <a:endParaRPr lang="en-US" sz="2800" i="1">
              <a:solidFill>
                <a:srgbClr val="99FF66"/>
              </a:solidFill>
            </a:endParaRPr>
          </a:p>
        </p:txBody>
      </p:sp>
      <p:sp>
        <p:nvSpPr>
          <p:cNvPr id="17413" name="Text Box 39"/>
          <p:cNvSpPr txBox="1">
            <a:spLocks noChangeArrowheads="1"/>
          </p:cNvSpPr>
          <p:nvPr/>
        </p:nvSpPr>
        <p:spPr bwMode="auto">
          <a:xfrm>
            <a:off x="609600" y="1447800"/>
            <a:ext cx="7391400" cy="304698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 Scientific name : </a:t>
            </a:r>
            <a:r>
              <a:rPr lang="en-US" sz="2400" i="1" dirty="0" err="1"/>
              <a:t>Bungarus</a:t>
            </a:r>
            <a:r>
              <a:rPr lang="en-US" sz="2400" i="1" dirty="0"/>
              <a:t> </a:t>
            </a:r>
            <a:r>
              <a:rPr lang="en-US" sz="2400" i="1" dirty="0" err="1"/>
              <a:t>ceylonicus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dirty="0"/>
              <a:t> Sinhala name:     </a:t>
            </a:r>
            <a:r>
              <a:rPr lang="en-US" sz="2400" dirty="0" err="1"/>
              <a:t>Mudu</a:t>
            </a:r>
            <a:r>
              <a:rPr lang="en-US" sz="2400" dirty="0"/>
              <a:t> </a:t>
            </a:r>
            <a:r>
              <a:rPr lang="en-US" sz="2400" dirty="0" err="1"/>
              <a:t>Karawala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මුඳු</a:t>
            </a:r>
            <a:r>
              <a:rPr lang="en-US" sz="2400" dirty="0" smtClean="0"/>
              <a:t> </a:t>
            </a:r>
            <a:r>
              <a:rPr lang="en-US" sz="2400" dirty="0" err="1" smtClean="0"/>
              <a:t>කරවලා</a:t>
            </a:r>
            <a:r>
              <a:rPr lang="en-US" sz="2400" dirty="0" smtClean="0"/>
              <a:t>) English </a:t>
            </a:r>
            <a:r>
              <a:rPr lang="en-US" sz="2400" dirty="0"/>
              <a:t>name:     Sri Lankan (Ceylon) krait </a:t>
            </a:r>
          </a:p>
          <a:p>
            <a:pPr algn="l">
              <a:spcBef>
                <a:spcPct val="50000"/>
              </a:spcBef>
            </a:pPr>
            <a:endParaRPr lang="en-US" sz="2400" dirty="0"/>
          </a:p>
          <a:p>
            <a:pPr algn="l">
              <a:spcBef>
                <a:spcPct val="50000"/>
              </a:spcBef>
            </a:pPr>
            <a:r>
              <a:rPr lang="en-US" sz="2400" dirty="0"/>
              <a:t> Average length = </a:t>
            </a:r>
            <a:r>
              <a:rPr lang="en-US" sz="2400" dirty="0" smtClean="0"/>
              <a:t>60cm</a:t>
            </a:r>
            <a:endParaRPr lang="en-US" sz="2400" dirty="0"/>
          </a:p>
          <a:p>
            <a:pPr algn="l">
              <a:spcBef>
                <a:spcPct val="50000"/>
              </a:spcBef>
            </a:pPr>
            <a:endParaRPr lang="en-US" sz="2400" dirty="0"/>
          </a:p>
        </p:txBody>
      </p:sp>
      <p:pic>
        <p:nvPicPr>
          <p:cNvPr id="17414" name="Picture 41" descr="ceylonkrait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67350" y="3905250"/>
            <a:ext cx="2819400" cy="2436813"/>
          </a:xfrm>
          <a:noFill/>
          <a:ln w="12700">
            <a:solidFill>
              <a:srgbClr val="CCA22C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824D-88B7-434F-81C1-BB2BA8B3CAC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 descr="Woven mat"/>
          <p:cNvSpPr>
            <a:spLocks noChangeArrowheads="1"/>
          </p:cNvSpPr>
          <p:nvPr/>
        </p:nvSpPr>
        <p:spPr bwMode="auto">
          <a:xfrm>
            <a:off x="209550" y="228600"/>
            <a:ext cx="8839200" cy="64008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14350" y="493713"/>
            <a:ext cx="8248650" cy="5943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tabLst>
                <a:tab pos="228600" algn="l"/>
              </a:tabLst>
            </a:pPr>
            <a:endParaRPr lang="en-GB" sz="2800" b="0">
              <a:latin typeface="Times New Roman" pitchFamily="18" charset="0"/>
            </a:endParaRPr>
          </a:p>
          <a:p>
            <a:pPr algn="l">
              <a:buFontTx/>
              <a:buChar char="•"/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Prefers cool, moist, habitat (wet &amp; intermediate zone)</a:t>
            </a:r>
          </a:p>
          <a:p>
            <a:pPr algn="l">
              <a:lnSpc>
                <a:spcPct val="210000"/>
              </a:lnSpc>
              <a:buFontTx/>
              <a:buChar char="•"/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Nocturnal snake, day time in &amp; out of houses</a:t>
            </a:r>
          </a:p>
          <a:p>
            <a:pPr algn="l">
              <a:lnSpc>
                <a:spcPct val="190000"/>
              </a:lnSpc>
              <a:buFontTx/>
              <a:buChar char="•"/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Blackish brown snake with white bands on the body  </a:t>
            </a:r>
          </a:p>
          <a:p>
            <a:pPr algn="l"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 (dorsal surface)</a:t>
            </a:r>
          </a:p>
          <a:p>
            <a:pPr algn="l">
              <a:lnSpc>
                <a:spcPct val="210000"/>
              </a:lnSpc>
              <a:buFontTx/>
              <a:buChar char="•"/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Bands extend to the ventral surface, Others not </a:t>
            </a:r>
          </a:p>
          <a:p>
            <a:pPr algn="l">
              <a:lnSpc>
                <a:spcPct val="90000"/>
              </a:lnSpc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 (but they are dorsal)</a:t>
            </a:r>
          </a:p>
          <a:p>
            <a:pPr algn="l">
              <a:lnSpc>
                <a:spcPct val="230000"/>
              </a:lnSpc>
              <a:buFontTx/>
              <a:buChar char="•"/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Vertebrals enlarged</a:t>
            </a:r>
          </a:p>
          <a:p>
            <a:pPr algn="l">
              <a:lnSpc>
                <a:spcPct val="140000"/>
              </a:lnSpc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 descr="Woven mat"/>
          <p:cNvSpPr>
            <a:spLocks noChangeArrowheads="1"/>
          </p:cNvSpPr>
          <p:nvPr/>
        </p:nvSpPr>
        <p:spPr bwMode="auto">
          <a:xfrm>
            <a:off x="381000" y="400050"/>
            <a:ext cx="8534400" cy="6096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59" name="Rectangle 12"/>
          <p:cNvSpPr>
            <a:spLocks noChangeArrowheads="1"/>
          </p:cNvSpPr>
          <p:nvPr/>
        </p:nvSpPr>
        <p:spPr bwMode="auto">
          <a:xfrm>
            <a:off x="666750" y="685800"/>
            <a:ext cx="7924800" cy="5650778"/>
          </a:xfrm>
          <a:prstGeom prst="rect">
            <a:avLst/>
          </a:prstGeom>
          <a:solidFill>
            <a:schemeClr val="tx2"/>
          </a:solidFill>
          <a:ln w="57150" cmpd="thinThick" algn="ctr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 b="0" dirty="0">
                <a:latin typeface="Times New Roman" pitchFamily="18" charset="0"/>
              </a:rPr>
              <a:t> </a:t>
            </a:r>
          </a:p>
          <a:p>
            <a:pPr algn="l">
              <a:buFontTx/>
              <a:buChar char="•"/>
            </a:pPr>
            <a:r>
              <a:rPr lang="en-GB" sz="2800" b="0" dirty="0">
                <a:latin typeface="Times New Roman" pitchFamily="18" charset="0"/>
              </a:rPr>
              <a:t> Feed mainly on other  small </a:t>
            </a:r>
            <a:r>
              <a:rPr lang="en-GB" sz="2800" b="0" dirty="0" smtClean="0">
                <a:latin typeface="Times New Roman" pitchFamily="18" charset="0"/>
              </a:rPr>
              <a:t>snakes</a:t>
            </a:r>
            <a:endParaRPr lang="en-GB" sz="2800" b="0" dirty="0">
              <a:latin typeface="Times New Roman" pitchFamily="18" charset="0"/>
            </a:endParaRPr>
          </a:p>
          <a:p>
            <a:pPr algn="l">
              <a:lnSpc>
                <a:spcPct val="220000"/>
              </a:lnSpc>
              <a:buFontTx/>
              <a:buChar char="•"/>
            </a:pPr>
            <a:r>
              <a:rPr lang="en-GB" sz="2800" b="0" dirty="0">
                <a:latin typeface="Times New Roman" pitchFamily="18" charset="0"/>
              </a:rPr>
              <a:t>  </a:t>
            </a:r>
            <a:r>
              <a:rPr lang="en-GB" sz="2800" b="0" dirty="0" smtClean="0">
                <a:latin typeface="Times New Roman" pitchFamily="18" charset="0"/>
              </a:rPr>
              <a:t>Inoffensive </a:t>
            </a:r>
            <a:r>
              <a:rPr lang="en-GB" sz="2800" b="0" dirty="0">
                <a:latin typeface="Times New Roman" pitchFamily="18" charset="0"/>
              </a:rPr>
              <a:t>snake – under great provocation</a:t>
            </a:r>
          </a:p>
          <a:p>
            <a:pPr algn="l"/>
            <a:r>
              <a:rPr lang="en-GB" sz="2800" b="0" dirty="0">
                <a:latin typeface="Times New Roman" pitchFamily="18" charset="0"/>
              </a:rPr>
              <a:t>               bites</a:t>
            </a:r>
          </a:p>
          <a:p>
            <a:pPr algn="l">
              <a:lnSpc>
                <a:spcPct val="220000"/>
              </a:lnSpc>
              <a:buFontTx/>
              <a:buChar char="•"/>
            </a:pPr>
            <a:r>
              <a:rPr lang="en-GB" sz="2800" b="0" dirty="0">
                <a:latin typeface="Times New Roman" pitchFamily="18" charset="0"/>
              </a:rPr>
              <a:t>  Highly venomous           mainly neurotoxic kraits</a:t>
            </a:r>
          </a:p>
          <a:p>
            <a:pPr algn="l">
              <a:lnSpc>
                <a:spcPct val="240000"/>
              </a:lnSpc>
              <a:buFontTx/>
              <a:buChar char="•"/>
            </a:pPr>
            <a:r>
              <a:rPr lang="en-GB" sz="2800" b="0" dirty="0">
                <a:latin typeface="Times New Roman" pitchFamily="18" charset="0"/>
              </a:rPr>
              <a:t>  (Ceylon  &amp;  India) – 17% death’s</a:t>
            </a:r>
          </a:p>
          <a:p>
            <a:pPr algn="l">
              <a:lnSpc>
                <a:spcPct val="240000"/>
              </a:lnSpc>
              <a:buFontTx/>
              <a:buChar char="•"/>
            </a:pPr>
            <a:r>
              <a:rPr lang="en-GB" sz="2800" b="0" dirty="0">
                <a:latin typeface="Times New Roman" pitchFamily="18" charset="0"/>
              </a:rPr>
              <a:t>  </a:t>
            </a:r>
            <a:r>
              <a:rPr lang="en-GB" sz="2800" b="0" dirty="0" smtClean="0">
                <a:latin typeface="Times New Roman" pitchFamily="18" charset="0"/>
              </a:rPr>
              <a:t>Bites        usually 		little </a:t>
            </a:r>
            <a:r>
              <a:rPr lang="en-GB" sz="2800" b="0" dirty="0">
                <a:latin typeface="Times New Roman" pitchFamily="18" charset="0"/>
              </a:rPr>
              <a:t>or no reactions</a:t>
            </a:r>
          </a:p>
          <a:p>
            <a:pPr algn="l">
              <a:lnSpc>
                <a:spcPct val="70000"/>
              </a:lnSpc>
            </a:pPr>
            <a:endParaRPr lang="en-GB" sz="2800" b="0" dirty="0">
              <a:latin typeface="Times New Roman" pitchFamily="18" charset="0"/>
            </a:endParaRPr>
          </a:p>
        </p:txBody>
      </p:sp>
      <p:sp>
        <p:nvSpPr>
          <p:cNvPr id="19460" name="Line 13"/>
          <p:cNvSpPr>
            <a:spLocks noChangeShapeType="1"/>
          </p:cNvSpPr>
          <p:nvPr/>
        </p:nvSpPr>
        <p:spPr bwMode="auto">
          <a:xfrm>
            <a:off x="1219200" y="2743200"/>
            <a:ext cx="685800" cy="0"/>
          </a:xfrm>
          <a:prstGeom prst="line">
            <a:avLst/>
          </a:prstGeom>
          <a:noFill/>
          <a:ln w="57150">
            <a:solidFill>
              <a:srgbClr val="CCA22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1" name="Line 14"/>
          <p:cNvSpPr>
            <a:spLocks noChangeShapeType="1"/>
          </p:cNvSpPr>
          <p:nvPr/>
        </p:nvSpPr>
        <p:spPr bwMode="auto">
          <a:xfrm>
            <a:off x="3886200" y="3581400"/>
            <a:ext cx="685800" cy="0"/>
          </a:xfrm>
          <a:prstGeom prst="line">
            <a:avLst/>
          </a:prstGeom>
          <a:noFill/>
          <a:ln w="57150">
            <a:solidFill>
              <a:srgbClr val="CCA22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2" name="Line 15"/>
          <p:cNvSpPr>
            <a:spLocks noChangeShapeType="1"/>
          </p:cNvSpPr>
          <p:nvPr/>
        </p:nvSpPr>
        <p:spPr bwMode="auto">
          <a:xfrm>
            <a:off x="4267200" y="5562600"/>
            <a:ext cx="685800" cy="0"/>
          </a:xfrm>
          <a:prstGeom prst="line">
            <a:avLst/>
          </a:prstGeom>
          <a:noFill/>
          <a:ln w="57150">
            <a:solidFill>
              <a:srgbClr val="CCA22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580B-318C-4B64-BA27-41ADABE09110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 descr="Woven mat"/>
          <p:cNvSpPr>
            <a:spLocks noChangeArrowheads="1"/>
          </p:cNvSpPr>
          <p:nvPr/>
        </p:nvSpPr>
        <p:spPr bwMode="auto">
          <a:xfrm>
            <a:off x="304800" y="228600"/>
            <a:ext cx="8610600" cy="64008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3" name="Rectangle 11"/>
          <p:cNvSpPr>
            <a:spLocks noChangeArrowheads="1"/>
          </p:cNvSpPr>
          <p:nvPr/>
        </p:nvSpPr>
        <p:spPr bwMode="auto">
          <a:xfrm>
            <a:off x="5029200" y="3829050"/>
            <a:ext cx="3657600" cy="266700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295400" y="533400"/>
            <a:ext cx="6400800" cy="51911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>
                <a:solidFill>
                  <a:srgbClr val="99FF66"/>
                </a:solidFill>
              </a:rPr>
              <a:t>INDIAN KRAIT</a:t>
            </a:r>
            <a:endParaRPr lang="en-US" sz="2800" i="1">
              <a:solidFill>
                <a:srgbClr val="99FF66"/>
              </a:solidFill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7696200" cy="369331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dirty="0"/>
          </a:p>
          <a:p>
            <a:pPr algn="l">
              <a:spcBef>
                <a:spcPct val="50000"/>
              </a:spcBef>
            </a:pPr>
            <a:r>
              <a:rPr lang="en-US" sz="2400" dirty="0"/>
              <a:t> Scientific name : </a:t>
            </a:r>
            <a:r>
              <a:rPr lang="en-US" sz="2400" i="1" dirty="0" err="1"/>
              <a:t>Bungarus</a:t>
            </a:r>
            <a:r>
              <a:rPr lang="en-US" sz="2400" i="1" dirty="0"/>
              <a:t> </a:t>
            </a:r>
            <a:r>
              <a:rPr lang="en-US" sz="2400" i="1" dirty="0" err="1"/>
              <a:t>caeruleus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dirty="0"/>
              <a:t> Sinhala name:     </a:t>
            </a:r>
            <a:r>
              <a:rPr lang="en-US" sz="2400" dirty="0" err="1"/>
              <a:t>Thel</a:t>
            </a:r>
            <a:r>
              <a:rPr lang="en-US" sz="2400" dirty="0"/>
              <a:t> </a:t>
            </a:r>
            <a:r>
              <a:rPr lang="en-US" sz="2400" dirty="0" err="1" smtClean="0"/>
              <a:t>Karawala</a:t>
            </a:r>
            <a:r>
              <a:rPr lang="en-US" sz="24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තෙල්</a:t>
            </a:r>
            <a:r>
              <a:rPr lang="en-US" sz="2800" dirty="0" smtClean="0"/>
              <a:t> </a:t>
            </a:r>
            <a:r>
              <a:rPr lang="en-US" sz="2800" dirty="0" err="1" smtClean="0"/>
              <a:t>කරවලා</a:t>
            </a:r>
            <a:r>
              <a:rPr lang="en-US" sz="2800" dirty="0" smtClean="0"/>
              <a:t>)</a:t>
            </a:r>
            <a:endParaRPr lang="en-US" sz="2800" dirty="0">
              <a:latin typeface="Kandy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dirty="0"/>
              <a:t> English name:     Indian krait </a:t>
            </a:r>
          </a:p>
          <a:p>
            <a:pPr algn="l">
              <a:spcBef>
                <a:spcPct val="50000"/>
              </a:spcBef>
            </a:pPr>
            <a:endParaRPr lang="en-US" sz="2400" dirty="0"/>
          </a:p>
          <a:p>
            <a:pPr algn="l">
              <a:spcBef>
                <a:spcPct val="50000"/>
              </a:spcBef>
            </a:pPr>
            <a:r>
              <a:rPr lang="en-US" sz="2400" dirty="0"/>
              <a:t> Average length = </a:t>
            </a:r>
            <a:r>
              <a:rPr lang="en-US" sz="2400" dirty="0" smtClean="0"/>
              <a:t>75cm</a:t>
            </a:r>
            <a:endParaRPr lang="en-US" sz="2400" dirty="0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sz="2400" dirty="0"/>
          </a:p>
        </p:txBody>
      </p:sp>
      <p:pic>
        <p:nvPicPr>
          <p:cNvPr id="20486" name="Picture 8" descr="commonkrait2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81600" y="4114800"/>
            <a:ext cx="3362325" cy="2189163"/>
          </a:xfr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824D-88B7-434F-81C1-BB2BA8B3CAC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 descr="Woven mat"/>
          <p:cNvSpPr>
            <a:spLocks noChangeArrowheads="1"/>
          </p:cNvSpPr>
          <p:nvPr/>
        </p:nvSpPr>
        <p:spPr bwMode="auto">
          <a:xfrm>
            <a:off x="457200" y="381000"/>
            <a:ext cx="8305800" cy="6096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990600" y="792163"/>
            <a:ext cx="7315200" cy="53038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algn="l">
              <a:lnSpc>
                <a:spcPct val="220000"/>
              </a:lnSpc>
              <a:buFontTx/>
              <a:buChar char="•"/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Bluish black colour snake</a:t>
            </a:r>
          </a:p>
          <a:p>
            <a:pPr marL="285750" algn="l">
              <a:lnSpc>
                <a:spcPct val="220000"/>
              </a:lnSpc>
              <a:buFontTx/>
              <a:buChar char="•"/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It was an oily (glossy) shiney appearance</a:t>
            </a:r>
          </a:p>
          <a:p>
            <a:pPr marL="285750" algn="l">
              <a:lnSpc>
                <a:spcPct val="220000"/>
              </a:lnSpc>
              <a:buFontTx/>
              <a:buChar char="•"/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Has paired white bands on the dorsal surface</a:t>
            </a:r>
          </a:p>
          <a:p>
            <a:pPr marL="285750" algn="l">
              <a:lnSpc>
                <a:spcPct val="220000"/>
              </a:lnSpc>
              <a:buFontTx/>
              <a:buChar char="•"/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Belly is uniformly white</a:t>
            </a:r>
          </a:p>
          <a:p>
            <a:pPr marL="285750" algn="l">
              <a:lnSpc>
                <a:spcPct val="220000"/>
              </a:lnSpc>
              <a:buFontTx/>
              <a:buChar char="•"/>
              <a:tabLst>
                <a:tab pos="228600" algn="l"/>
              </a:tabLst>
            </a:pPr>
            <a:r>
              <a:rPr lang="en-GB" sz="2800" b="0">
                <a:latin typeface="Times New Roman" pitchFamily="18" charset="0"/>
              </a:rPr>
              <a:t>  Has general features of an elapid</a:t>
            </a:r>
          </a:p>
          <a:p>
            <a:pPr marL="285750" algn="l">
              <a:lnSpc>
                <a:spcPct val="120000"/>
              </a:lnSpc>
              <a:tabLst>
                <a:tab pos="228600" algn="l"/>
              </a:tabLst>
            </a:pPr>
            <a:endParaRPr lang="en-GB" sz="2800" b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 descr="Woven mat"/>
          <p:cNvSpPr>
            <a:spLocks noChangeArrowheads="1"/>
          </p:cNvSpPr>
          <p:nvPr/>
        </p:nvSpPr>
        <p:spPr bwMode="auto">
          <a:xfrm>
            <a:off x="152400" y="76200"/>
            <a:ext cx="8839200" cy="6629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4591050" y="4019550"/>
            <a:ext cx="4343400" cy="2362200"/>
          </a:xfrm>
          <a:prstGeom prst="rect">
            <a:avLst/>
          </a:prstGeom>
          <a:solidFill>
            <a:schemeClr val="tx2"/>
          </a:solidFill>
          <a:ln w="57150" cmpd="thinThick" algn="ctr">
            <a:solidFill>
              <a:srgbClr val="66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533400" y="533400"/>
            <a:ext cx="7391400" cy="661988"/>
          </a:xfrm>
          <a:prstGeom prst="rect">
            <a:avLst/>
          </a:prstGeom>
          <a:solidFill>
            <a:schemeClr val="tx2"/>
          </a:solidFill>
          <a:ln w="57150" cmpd="thinThick" algn="ctr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GB" sz="2800">
                <a:solidFill>
                  <a:srgbClr val="99FF66"/>
                </a:solidFill>
              </a:rPr>
              <a:t>SLENDER CORAL SNAKE</a:t>
            </a:r>
            <a:endParaRPr lang="en-US" sz="2800" i="1">
              <a:solidFill>
                <a:srgbClr val="99FF66"/>
              </a:solidFill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762000" y="1295400"/>
            <a:ext cx="7162800" cy="2936188"/>
          </a:xfrm>
          <a:prstGeom prst="rect">
            <a:avLst/>
          </a:prstGeom>
          <a:solidFill>
            <a:schemeClr val="tx2"/>
          </a:solidFill>
          <a:ln w="57150" cmpd="thinThick" algn="ctr">
            <a:solidFill>
              <a:srgbClr val="66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  <a:spcBef>
                <a:spcPct val="50000"/>
              </a:spcBef>
            </a:pPr>
            <a:endParaRPr lang="en-US" sz="2400" dirty="0"/>
          </a:p>
          <a:p>
            <a:pPr algn="l">
              <a:spcBef>
                <a:spcPct val="50000"/>
              </a:spcBef>
            </a:pPr>
            <a:r>
              <a:rPr lang="en-US" sz="2400" dirty="0"/>
              <a:t>  Scientific name : </a:t>
            </a:r>
            <a:r>
              <a:rPr lang="en-GB" sz="2400" b="0" i="1" dirty="0" err="1"/>
              <a:t>Calliophis</a:t>
            </a:r>
            <a:r>
              <a:rPr lang="en-GB" sz="2400" b="0" i="1" dirty="0"/>
              <a:t> </a:t>
            </a:r>
            <a:r>
              <a:rPr lang="en-GB" sz="2400" b="0" i="1" dirty="0" err="1"/>
              <a:t>melaanurus</a:t>
            </a:r>
            <a:endParaRPr lang="en-GB" sz="2400" b="0" i="1" dirty="0"/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Sinhala </a:t>
            </a:r>
            <a:r>
              <a:rPr lang="en-US" sz="2400" dirty="0"/>
              <a:t>name:     </a:t>
            </a:r>
            <a:r>
              <a:rPr lang="en-US" sz="2400" dirty="0" err="1"/>
              <a:t>Depath</a:t>
            </a:r>
            <a:r>
              <a:rPr lang="en-US" sz="2400" dirty="0"/>
              <a:t> </a:t>
            </a:r>
            <a:r>
              <a:rPr lang="en-US" sz="2400" dirty="0" err="1"/>
              <a:t>naya</a:t>
            </a:r>
            <a:r>
              <a:rPr lang="en-US" sz="2400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දෙපත්</a:t>
            </a:r>
            <a:r>
              <a:rPr lang="en-US" dirty="0" smtClean="0"/>
              <a:t> </a:t>
            </a:r>
            <a:r>
              <a:rPr lang="en-US" dirty="0" err="1" smtClean="0"/>
              <a:t>නයා</a:t>
            </a:r>
            <a:r>
              <a:rPr lang="en-US" dirty="0" smtClean="0"/>
              <a:t>)</a:t>
            </a:r>
            <a:r>
              <a:rPr lang="en-US" sz="2400" dirty="0" smtClean="0"/>
              <a:t>          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English </a:t>
            </a:r>
            <a:r>
              <a:rPr lang="en-US" sz="2400" dirty="0"/>
              <a:t>name:     Slender Coral Snake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Average </a:t>
            </a:r>
            <a:r>
              <a:rPr lang="en-US" sz="2400" dirty="0"/>
              <a:t>length =  30 cm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endParaRPr lang="en-US" sz="2400" dirty="0"/>
          </a:p>
        </p:txBody>
      </p:sp>
      <p:pic>
        <p:nvPicPr>
          <p:cNvPr id="23558" name="Picture 8" descr="snak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114800"/>
            <a:ext cx="4114800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 descr="Woven mat"/>
          <p:cNvSpPr>
            <a:spLocks noChangeArrowheads="1"/>
          </p:cNvSpPr>
          <p:nvPr/>
        </p:nvSpPr>
        <p:spPr bwMode="auto">
          <a:xfrm>
            <a:off x="457200" y="381000"/>
            <a:ext cx="8382000" cy="6096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838200" y="838200"/>
            <a:ext cx="7620000" cy="5272088"/>
          </a:xfrm>
          <a:prstGeom prst="rect">
            <a:avLst/>
          </a:prstGeom>
          <a:solidFill>
            <a:schemeClr val="tx2"/>
          </a:solidFill>
          <a:ln w="57150" cmpd="thinThick" algn="ctr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FontTx/>
              <a:buChar char="•"/>
            </a:pPr>
            <a:r>
              <a:rPr lang="en-GB" sz="2800" b="0">
                <a:latin typeface="Times New Roman" pitchFamily="18" charset="0"/>
              </a:rPr>
              <a:t>  Vetebrals are enlarged</a:t>
            </a:r>
          </a:p>
          <a:p>
            <a:pPr algn="l">
              <a:lnSpc>
                <a:spcPct val="190000"/>
              </a:lnSpc>
              <a:buFontTx/>
              <a:buChar char="•"/>
            </a:pPr>
            <a:r>
              <a:rPr lang="en-GB" sz="2800" b="0">
                <a:latin typeface="Times New Roman" pitchFamily="18" charset="0"/>
              </a:rPr>
              <a:t>  Mainly found in dry zone :low: countries</a:t>
            </a:r>
          </a:p>
          <a:p>
            <a:pPr algn="l">
              <a:lnSpc>
                <a:spcPct val="190000"/>
              </a:lnSpc>
              <a:buFontTx/>
              <a:buChar char="•"/>
            </a:pPr>
            <a:r>
              <a:rPr lang="en-GB" sz="2800" b="0">
                <a:latin typeface="Times New Roman" pitchFamily="18" charset="0"/>
              </a:rPr>
              <a:t>  In offensive snake – closely associated with</a:t>
            </a:r>
          </a:p>
          <a:p>
            <a:pPr algn="l">
              <a:lnSpc>
                <a:spcPct val="190000"/>
              </a:lnSpc>
            </a:pPr>
            <a:r>
              <a:rPr lang="en-GB" sz="2800" b="0">
                <a:latin typeface="Times New Roman" pitchFamily="18" charset="0"/>
              </a:rPr>
              <a:t>    human dwellings</a:t>
            </a:r>
          </a:p>
          <a:p>
            <a:pPr algn="l">
              <a:lnSpc>
                <a:spcPct val="190000"/>
              </a:lnSpc>
              <a:buFontTx/>
              <a:buChar char="•"/>
            </a:pPr>
            <a:r>
              <a:rPr lang="en-GB" sz="2800" b="0">
                <a:latin typeface="Times New Roman" pitchFamily="18" charset="0"/>
              </a:rPr>
              <a:t>   Nocturnal in habitats</a:t>
            </a:r>
          </a:p>
          <a:p>
            <a:pPr algn="l">
              <a:lnSpc>
                <a:spcPct val="190000"/>
              </a:lnSpc>
              <a:buFontTx/>
              <a:buChar char="•"/>
            </a:pPr>
            <a:r>
              <a:rPr lang="en-GB" sz="2800" b="0">
                <a:latin typeface="Times New Roman" pitchFamily="18" charset="0"/>
              </a:rPr>
              <a:t>   Highly potent neurotoxic venonum</a:t>
            </a:r>
          </a:p>
          <a:p>
            <a:pPr algn="l">
              <a:lnSpc>
                <a:spcPct val="60000"/>
              </a:lnSpc>
            </a:pPr>
            <a:endParaRPr lang="en-GB" sz="2800" b="0">
              <a:latin typeface="Times New Roman" pitchFamily="18" charset="0"/>
            </a:endParaRPr>
          </a:p>
        </p:txBody>
      </p:sp>
      <p:pic>
        <p:nvPicPr>
          <p:cNvPr id="22532" name="Picture 7" descr="snak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352800"/>
            <a:ext cx="36099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 descr="Woven mat"/>
          <p:cNvSpPr>
            <a:spLocks noChangeArrowheads="1"/>
          </p:cNvSpPr>
          <p:nvPr/>
        </p:nvSpPr>
        <p:spPr bwMode="auto">
          <a:xfrm>
            <a:off x="381000" y="304800"/>
            <a:ext cx="8458200" cy="63246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66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762000"/>
            <a:ext cx="3505200" cy="914400"/>
          </a:xfrm>
          <a:solidFill>
            <a:srgbClr val="008000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30000"/>
              </a:lnSpc>
            </a:pP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Scales</a:t>
            </a:r>
            <a:r>
              <a:rPr lang="en-US" sz="4000" b="1" smtClean="0"/>
              <a:t/>
            </a:r>
            <a:br>
              <a:rPr lang="en-US" sz="4000" b="1" smtClean="0"/>
            </a:br>
            <a:endParaRPr lang="en-US" sz="4000" b="1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848600" cy="4419600"/>
          </a:xfrm>
          <a:solidFill>
            <a:schemeClr val="tx2"/>
          </a:solidFill>
          <a:ln w="57150" cmpd="thinThick">
            <a:solidFill>
              <a:srgbClr val="663300"/>
            </a:solidFill>
          </a:ln>
        </p:spPr>
        <p:txBody>
          <a:bodyPr/>
          <a:lstStyle/>
          <a:p>
            <a:pPr indent="0" eaLnBrk="1" hangingPunct="1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smtClean="0"/>
              <a:t>   </a:t>
            </a:r>
            <a:r>
              <a:rPr lang="en-US" sz="2800" smtClean="0">
                <a:solidFill>
                  <a:srgbClr val="FFFF66"/>
                </a:solidFill>
              </a:rPr>
              <a:t>Body of the snake is covered with scales</a:t>
            </a:r>
          </a:p>
          <a:p>
            <a:pPr indent="0" eaLnBrk="1" hangingPunct="1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smtClean="0">
                <a:solidFill>
                  <a:srgbClr val="FFFF66"/>
                </a:solidFill>
              </a:rPr>
              <a:t>   Very important in identification </a:t>
            </a:r>
          </a:p>
          <a:p>
            <a:pPr indent="0" eaLnBrk="1" hangingPunct="1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smtClean="0">
                <a:solidFill>
                  <a:srgbClr val="FFFF66"/>
                </a:solidFill>
              </a:rPr>
              <a:t>   Number </a:t>
            </a:r>
          </a:p>
          <a:p>
            <a:pPr indent="0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2800" smtClean="0">
                <a:solidFill>
                  <a:srgbClr val="FFFF66"/>
                </a:solidFill>
              </a:rPr>
              <a:t>       Size </a:t>
            </a:r>
          </a:p>
          <a:p>
            <a:pPr indent="0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2800" smtClean="0">
                <a:solidFill>
                  <a:srgbClr val="FFFF66"/>
                </a:solidFill>
              </a:rPr>
              <a:t>       Colour</a:t>
            </a:r>
          </a:p>
          <a:p>
            <a:pPr indent="0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2800" smtClean="0">
                <a:solidFill>
                  <a:srgbClr val="FFFF66"/>
                </a:solidFill>
              </a:rPr>
              <a:t>       Arrangement</a:t>
            </a:r>
          </a:p>
          <a:p>
            <a:pPr indent="0" eaLnBrk="1" hangingPunct="1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smtClean="0">
                <a:solidFill>
                  <a:srgbClr val="FFFF66"/>
                </a:solidFill>
              </a:rPr>
              <a:t>   Scales of different parts of the body are given    </a:t>
            </a:r>
          </a:p>
          <a:p>
            <a:pPr indent="0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2800" smtClean="0">
                <a:solidFill>
                  <a:srgbClr val="FFFF66"/>
                </a:solidFill>
              </a:rPr>
              <a:t>       different names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E3D-4F9E-49FB-9AB6-99C4073E2F0B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Rectangle 7" descr="Woven mat"/>
          <p:cNvSpPr>
            <a:spLocks noChangeArrowheads="1"/>
          </p:cNvSpPr>
          <p:nvPr/>
        </p:nvSpPr>
        <p:spPr bwMode="auto">
          <a:xfrm>
            <a:off x="304800" y="133350"/>
            <a:ext cx="8610600" cy="6629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362200" y="120650"/>
            <a:ext cx="6096000" cy="66548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tabLst>
                <a:tab pos="228600" algn="l"/>
              </a:tabLst>
            </a:pPr>
            <a:r>
              <a:rPr lang="en-GB" sz="2800">
                <a:solidFill>
                  <a:schemeClr val="accent1"/>
                </a:solidFill>
                <a:latin typeface="Times New Roman" pitchFamily="18" charset="0"/>
              </a:rPr>
              <a:t>General feature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>
                <a:latin typeface="Times New Roman" pitchFamily="18" charset="0"/>
              </a:rPr>
              <a:t>  Short – stout snakes – tail is short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>
                <a:latin typeface="Times New Roman" pitchFamily="18" charset="0"/>
              </a:rPr>
              <a:t>  Head – flat triangular 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>
                <a:latin typeface="Times New Roman" pitchFamily="18" charset="0"/>
              </a:rPr>
              <a:t>  Scales not enlarged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>
                <a:latin typeface="Times New Roman" pitchFamily="18" charset="0"/>
              </a:rPr>
              <a:t>  Viviparous 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>
                <a:latin typeface="Times New Roman" pitchFamily="18" charset="0"/>
              </a:rPr>
              <a:t>  Canalized flanges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>
                <a:latin typeface="Times New Roman" pitchFamily="18" charset="0"/>
              </a:rPr>
              <a:t>  Venom – vasculotoxin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>
                <a:latin typeface="Times New Roman" pitchFamily="18" charset="0"/>
              </a:rPr>
              <a:t>  (Russell’s viper              neurotoxic effects)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>
                <a:latin typeface="Times New Roman" pitchFamily="18" charset="0"/>
              </a:rPr>
              <a:t>  Subcoudals biseral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>
                <a:latin typeface="Times New Roman" pitchFamily="18" charset="0"/>
              </a:rPr>
              <a:t>   2 types  	            true vipers</a:t>
            </a:r>
          </a:p>
          <a:p>
            <a:pPr algn="l">
              <a:lnSpc>
                <a:spcPct val="160000"/>
              </a:lnSpc>
              <a:tabLst>
                <a:tab pos="228600" algn="l"/>
              </a:tabLst>
            </a:pPr>
            <a:r>
              <a:rPr lang="en-GB" sz="2400">
                <a:latin typeface="Times New Roman" pitchFamily="18" charset="0"/>
              </a:rPr>
              <a:t>            		 pit vipers</a:t>
            </a:r>
          </a:p>
        </p:txBody>
      </p:sp>
      <p:sp>
        <p:nvSpPr>
          <p:cNvPr id="45061" name="WordArt 5" descr="Brown marble"/>
          <p:cNvSpPr>
            <a:spLocks noChangeArrowheads="1" noChangeShapeType="1" noTextEdit="1"/>
          </p:cNvSpPr>
          <p:nvPr/>
        </p:nvSpPr>
        <p:spPr bwMode="auto">
          <a:xfrm rot="5400000">
            <a:off x="-419100" y="3086100"/>
            <a:ext cx="3352800" cy="6858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fontAlgn="auto"/>
            <a:r>
              <a:rPr lang="en-US" sz="3600" kern="10">
                <a:ln w="9525">
                  <a:round/>
                  <a:headEnd/>
                  <a:tailEnd/>
                </a:ln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Arial Black"/>
              </a:rPr>
              <a:t>Vipers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4953000" y="4648200"/>
            <a:ext cx="685800" cy="0"/>
          </a:xfrm>
          <a:prstGeom prst="line">
            <a:avLst/>
          </a:prstGeom>
          <a:noFill/>
          <a:ln w="38100">
            <a:solidFill>
              <a:srgbClr val="CCA22C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8" descr="Woven mat"/>
          <p:cNvSpPr>
            <a:spLocks noChangeArrowheads="1"/>
          </p:cNvSpPr>
          <p:nvPr/>
        </p:nvSpPr>
        <p:spPr bwMode="auto">
          <a:xfrm>
            <a:off x="381000" y="304800"/>
            <a:ext cx="8458200" cy="6248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19600" y="4751388"/>
            <a:ext cx="3657600" cy="1150937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anchor="ctr"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GB" sz="2400" b="0">
                <a:solidFill>
                  <a:schemeClr val="bg1"/>
                </a:solidFill>
              </a:rPr>
              <a:t>     Green pit Viper</a:t>
            </a:r>
          </a:p>
          <a:p>
            <a:pPr algn="l">
              <a:lnSpc>
                <a:spcPct val="160000"/>
              </a:lnSpc>
            </a:pPr>
            <a:r>
              <a:rPr lang="en-GB" sz="2400" b="0">
                <a:solidFill>
                  <a:schemeClr val="bg1"/>
                </a:solidFill>
              </a:rPr>
              <a:t>     Hump nosed Viper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114800" y="1752600"/>
            <a:ext cx="3810000" cy="12604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30000"/>
              </a:lnSpc>
            </a:pPr>
            <a:endParaRPr lang="en-GB" sz="2400" b="0">
              <a:solidFill>
                <a:schemeClr val="bg1"/>
              </a:solidFill>
            </a:endParaRPr>
          </a:p>
          <a:p>
            <a:pPr algn="l"/>
            <a:r>
              <a:rPr lang="en-GB" sz="2400" b="0">
                <a:solidFill>
                  <a:schemeClr val="bg1"/>
                </a:solidFill>
              </a:rPr>
              <a:t>       Russell’s Viper</a:t>
            </a:r>
          </a:p>
          <a:p>
            <a:pPr>
              <a:lnSpc>
                <a:spcPct val="150000"/>
              </a:lnSpc>
            </a:pPr>
            <a:r>
              <a:rPr lang="en-GB" sz="2400" b="0">
                <a:solidFill>
                  <a:schemeClr val="bg1"/>
                </a:solidFill>
              </a:rPr>
              <a:t> Saw scaled  Viper</a:t>
            </a:r>
          </a:p>
          <a:p>
            <a:pPr>
              <a:lnSpc>
                <a:spcPct val="40000"/>
              </a:lnSpc>
            </a:pPr>
            <a:endParaRPr lang="en-US" sz="2400" b="0">
              <a:solidFill>
                <a:schemeClr val="bg1"/>
              </a:solidFill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066800" y="914400"/>
            <a:ext cx="3352800" cy="5794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>
            <a:spAutoFit/>
            <a:flatTx/>
          </a:bodyPr>
          <a:lstStyle/>
          <a:p>
            <a:r>
              <a:rPr lang="en-GB"/>
              <a:t>True Vipers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066800" y="3962400"/>
            <a:ext cx="3352800" cy="5794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GB"/>
              <a:t>Pit Vipers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0" name="Rectangle 8" descr="Woven mat"/>
          <p:cNvSpPr>
            <a:spLocks noChangeArrowheads="1"/>
          </p:cNvSpPr>
          <p:nvPr/>
        </p:nvSpPr>
        <p:spPr bwMode="auto">
          <a:xfrm>
            <a:off x="304800" y="228600"/>
            <a:ext cx="8534400" cy="63246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143000" y="1524000"/>
            <a:ext cx="7010400" cy="250190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endParaRPr lang="en-GB" sz="2400" dirty="0"/>
          </a:p>
          <a:p>
            <a:pPr algn="l">
              <a:lnSpc>
                <a:spcPct val="140000"/>
              </a:lnSpc>
            </a:pPr>
            <a:r>
              <a:rPr lang="en-GB" sz="2400" dirty="0"/>
              <a:t> Scientific name :  </a:t>
            </a:r>
            <a:r>
              <a:rPr lang="en-GB" sz="2400" i="1" dirty="0" err="1"/>
              <a:t>Vipera</a:t>
            </a:r>
            <a:r>
              <a:rPr lang="en-GB" sz="2400" i="1" dirty="0"/>
              <a:t> </a:t>
            </a:r>
            <a:r>
              <a:rPr lang="en-GB" sz="2400" i="1" dirty="0" err="1" smtClean="0"/>
              <a:t>russelli</a:t>
            </a:r>
            <a:r>
              <a:rPr lang="en-GB" sz="2400" b="0" dirty="0"/>
              <a:t/>
            </a:r>
            <a:br>
              <a:rPr lang="en-GB" sz="2400" b="0" dirty="0"/>
            </a:br>
            <a:r>
              <a:rPr lang="en-GB" sz="2400" b="0" dirty="0"/>
              <a:t> </a:t>
            </a:r>
            <a:r>
              <a:rPr lang="en-GB" sz="2400" dirty="0"/>
              <a:t>Sinhala name :     </a:t>
            </a:r>
            <a:r>
              <a:rPr lang="en-GB" sz="2400" dirty="0" err="1"/>
              <a:t>Thith</a:t>
            </a:r>
            <a:r>
              <a:rPr lang="en-GB" sz="2400" dirty="0"/>
              <a:t> </a:t>
            </a:r>
            <a:r>
              <a:rPr lang="en-GB" sz="2400" dirty="0" err="1"/>
              <a:t>polonga</a:t>
            </a:r>
            <a:r>
              <a:rPr lang="en-GB" sz="2400" b="0" dirty="0"/>
              <a:t/>
            </a:r>
            <a:br>
              <a:rPr lang="en-GB" sz="2400" b="0" dirty="0"/>
            </a:br>
            <a:r>
              <a:rPr lang="en-GB" sz="2400" b="0" dirty="0"/>
              <a:t> </a:t>
            </a:r>
            <a:r>
              <a:rPr lang="en-GB" sz="2400" dirty="0"/>
              <a:t>English name :      Russell's viper </a:t>
            </a:r>
            <a:r>
              <a:rPr lang="en-GB" sz="2400" b="0" dirty="0"/>
              <a:t/>
            </a:r>
            <a:br>
              <a:rPr lang="en-GB" sz="2400" b="0" dirty="0"/>
            </a:br>
            <a:endParaRPr lang="en-GB" sz="2400" b="0" dirty="0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143000" y="3949651"/>
            <a:ext cx="7010400" cy="2308324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GB" sz="2400" b="0" dirty="0"/>
              <a:t>Average Length = </a:t>
            </a:r>
            <a:r>
              <a:rPr lang="en-GB" sz="2400" b="0" dirty="0" smtClean="0"/>
              <a:t>90 cm</a:t>
            </a:r>
            <a:endParaRPr lang="en-GB" sz="2400" b="0" dirty="0"/>
          </a:p>
          <a:p>
            <a:pPr algn="l"/>
            <a:endParaRPr lang="en-GB" sz="2400" b="0" dirty="0"/>
          </a:p>
          <a:p>
            <a:pPr algn="l"/>
            <a:endParaRPr lang="en-GB" sz="2400" b="0" dirty="0"/>
          </a:p>
          <a:p>
            <a:pPr algn="l"/>
            <a:endParaRPr lang="en-GB" sz="2400" b="0" dirty="0"/>
          </a:p>
          <a:p>
            <a:pPr algn="l"/>
            <a:r>
              <a:rPr lang="en-GB" sz="2400" b="0" dirty="0"/>
              <a:t/>
            </a:r>
            <a:br>
              <a:rPr lang="en-GB" sz="2400" b="0" dirty="0"/>
            </a:br>
            <a:endParaRPr lang="en-GB" sz="2400" b="0" dirty="0"/>
          </a:p>
        </p:txBody>
      </p:sp>
      <p:pic>
        <p:nvPicPr>
          <p:cNvPr id="105478" name="Picture 6" descr="viper-r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81400"/>
            <a:ext cx="2514600" cy="2370138"/>
          </a:xfrm>
          <a:prstGeom prst="rect">
            <a:avLst/>
          </a:prstGeom>
          <a:noFill/>
        </p:spPr>
      </p:pic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1600200" y="533400"/>
            <a:ext cx="5867400" cy="5794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66FF99"/>
                </a:solidFill>
              </a:rPr>
              <a:t>Russell's viper</a:t>
            </a:r>
            <a:endParaRPr lang="en-US">
              <a:solidFill>
                <a:srgbClr val="66FF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Rectangle 8" descr="Woven mat"/>
          <p:cNvSpPr>
            <a:spLocks noChangeArrowheads="1"/>
          </p:cNvSpPr>
          <p:nvPr/>
        </p:nvSpPr>
        <p:spPr bwMode="auto">
          <a:xfrm>
            <a:off x="381000" y="152400"/>
            <a:ext cx="8458200" cy="6477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162050" y="492125"/>
            <a:ext cx="6858000" cy="5881688"/>
          </a:xfrm>
          <a:prstGeom prst="rect">
            <a:avLst/>
          </a:prstGeom>
          <a:solidFill>
            <a:schemeClr val="tx2"/>
          </a:solidFill>
          <a:ln w="57150" cmpd="thinThick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8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 Largest &amp; most widely distributed viper in  </a:t>
            </a:r>
          </a:p>
          <a:p>
            <a:pPr algn="l">
              <a:lnSpc>
                <a:spcPct val="140000"/>
              </a:lnSpc>
              <a:tabLst>
                <a:tab pos="228600" algn="l"/>
              </a:tabLst>
            </a:pPr>
            <a:r>
              <a:rPr lang="en-GB" sz="2400" b="0"/>
              <a:t>    Sri Lanka </a:t>
            </a:r>
          </a:p>
          <a:p>
            <a:pPr algn="l">
              <a:lnSpc>
                <a:spcPct val="20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 Found near human habitation</a:t>
            </a:r>
          </a:p>
          <a:p>
            <a:pPr algn="l">
              <a:lnSpc>
                <a:spcPct val="20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 Lazy sluggish snake</a:t>
            </a:r>
          </a:p>
          <a:p>
            <a:pPr algn="l">
              <a:lnSpc>
                <a:spcPct val="23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 Nocturnal in habitats</a:t>
            </a:r>
          </a:p>
          <a:p>
            <a:pPr algn="l">
              <a:lnSpc>
                <a:spcPct val="20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 Triangular head well differentiated neck</a:t>
            </a:r>
          </a:p>
          <a:p>
            <a:pPr algn="l">
              <a:lnSpc>
                <a:spcPct val="23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 2 light colour lines which meet at the tip of  </a:t>
            </a:r>
          </a:p>
          <a:p>
            <a:pPr algn="l">
              <a:lnSpc>
                <a:spcPct val="140000"/>
              </a:lnSpc>
              <a:tabLst>
                <a:tab pos="228600" algn="l"/>
              </a:tabLst>
            </a:pPr>
            <a:r>
              <a:rPr lang="en-GB" sz="2400" b="0"/>
              <a:t>    the snout to form a V</a:t>
            </a:r>
          </a:p>
          <a:p>
            <a:pPr algn="l">
              <a:lnSpc>
                <a:spcPct val="50000"/>
              </a:lnSpc>
              <a:tabLst>
                <a:tab pos="228600" algn="l"/>
              </a:tabLst>
            </a:pPr>
            <a:r>
              <a:rPr lang="en-GB" sz="2400" b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6" descr="Woven mat"/>
          <p:cNvSpPr>
            <a:spLocks noChangeArrowheads="1"/>
          </p:cNvSpPr>
          <p:nvPr/>
        </p:nvSpPr>
        <p:spPr bwMode="auto">
          <a:xfrm>
            <a:off x="266700" y="323850"/>
            <a:ext cx="8610600" cy="6248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971550" y="800100"/>
            <a:ext cx="7315200" cy="5260975"/>
          </a:xfrm>
          <a:prstGeom prst="rect">
            <a:avLst/>
          </a:prstGeom>
          <a:solidFill>
            <a:schemeClr val="tx2"/>
          </a:solidFill>
          <a:ln w="57150" cmpd="thinThick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  <a:buFontTx/>
              <a:buChar char="•"/>
            </a:pPr>
            <a:r>
              <a:rPr lang="en-GB" sz="2400" b="0"/>
              <a:t>   Highly poisonous 40% of deaths due to this  </a:t>
            </a:r>
          </a:p>
          <a:p>
            <a:pPr algn="l"/>
            <a:r>
              <a:rPr lang="en-GB" sz="2400" b="0"/>
              <a:t>    snake in Sri Lanka</a:t>
            </a:r>
          </a:p>
          <a:p>
            <a:pPr algn="l">
              <a:lnSpc>
                <a:spcPct val="190000"/>
              </a:lnSpc>
              <a:buFontTx/>
              <a:buChar char="•"/>
            </a:pPr>
            <a:r>
              <a:rPr lang="en-GB" sz="2400" b="0"/>
              <a:t>   Attacks on provocation with force &amp;  </a:t>
            </a:r>
          </a:p>
          <a:p>
            <a:pPr algn="l"/>
            <a:r>
              <a:rPr lang="en-GB" sz="2400" b="0"/>
              <a:t>    determination</a:t>
            </a:r>
          </a:p>
          <a:p>
            <a:pPr algn="l">
              <a:lnSpc>
                <a:spcPct val="220000"/>
              </a:lnSpc>
              <a:buFontTx/>
              <a:buChar char="•"/>
            </a:pPr>
            <a:r>
              <a:rPr lang="en-GB" sz="2400" b="0"/>
              <a:t>   Movable canalized flangs</a:t>
            </a:r>
          </a:p>
          <a:p>
            <a:pPr algn="l">
              <a:lnSpc>
                <a:spcPct val="200000"/>
              </a:lnSpc>
              <a:buFontTx/>
              <a:buChar char="•"/>
            </a:pPr>
            <a:r>
              <a:rPr lang="en-GB" sz="2400" b="0"/>
              <a:t>   Venoum vasculotoxic as well as neurotoxic</a:t>
            </a:r>
          </a:p>
          <a:p>
            <a:pPr algn="l">
              <a:lnSpc>
                <a:spcPct val="210000"/>
              </a:lnSpc>
              <a:buFontTx/>
              <a:buChar char="•"/>
            </a:pPr>
            <a:r>
              <a:rPr lang="en-GB" sz="2400" b="0"/>
              <a:t>   Brown in colour, has 3 rows of black elliptical  </a:t>
            </a:r>
          </a:p>
          <a:p>
            <a:r>
              <a:rPr lang="en-GB" sz="2400" b="0"/>
              <a:t>    markings running alone the length of the snake</a:t>
            </a:r>
          </a:p>
          <a:p>
            <a:pPr algn="l">
              <a:buFontTx/>
              <a:buChar char="•"/>
            </a:pPr>
            <a:endParaRPr lang="en-GB" sz="24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5" descr="Woven mat"/>
          <p:cNvSpPr>
            <a:spLocks noChangeArrowheads="1"/>
          </p:cNvSpPr>
          <p:nvPr/>
        </p:nvSpPr>
        <p:spPr bwMode="auto">
          <a:xfrm>
            <a:off x="304800" y="323850"/>
            <a:ext cx="8534400" cy="61722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90600" y="876300"/>
            <a:ext cx="7086600" cy="5187950"/>
          </a:xfrm>
          <a:prstGeom prst="rect">
            <a:avLst/>
          </a:prstGeom>
          <a:solidFill>
            <a:schemeClr val="tx2"/>
          </a:solidFill>
          <a:ln w="57150" cmpd="thinThick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algn="l">
              <a:lnSpc>
                <a:spcPct val="210000"/>
              </a:lnSpc>
              <a:buFontTx/>
              <a:buChar char="•"/>
            </a:pPr>
            <a:r>
              <a:rPr lang="en-GB" sz="2400" b="0" dirty="0"/>
              <a:t>  22-30 sp</a:t>
            </a:r>
          </a:p>
          <a:p>
            <a:pPr marL="285750" algn="l">
              <a:lnSpc>
                <a:spcPct val="200000"/>
              </a:lnSpc>
              <a:buFontTx/>
              <a:buChar char="•"/>
            </a:pPr>
            <a:r>
              <a:rPr lang="en-GB" sz="2400" b="0" dirty="0"/>
              <a:t>  Belly is whitish yellow in colour</a:t>
            </a:r>
          </a:p>
          <a:p>
            <a:pPr marL="285750" algn="l">
              <a:lnSpc>
                <a:spcPct val="190000"/>
              </a:lnSpc>
              <a:buFontTx/>
              <a:buChar char="•"/>
            </a:pPr>
            <a:r>
              <a:rPr lang="en-GB" sz="2400" b="0" dirty="0"/>
              <a:t>  Size 60cm</a:t>
            </a:r>
          </a:p>
          <a:p>
            <a:pPr marL="285750" algn="l">
              <a:lnSpc>
                <a:spcPct val="160000"/>
              </a:lnSpc>
              <a:buFontTx/>
              <a:buChar char="•"/>
            </a:pPr>
            <a:r>
              <a:rPr lang="en-GB" sz="2400" b="0" dirty="0"/>
              <a:t>  Dorsally brown</a:t>
            </a:r>
          </a:p>
          <a:p>
            <a:pPr marL="285750" algn="l">
              <a:lnSpc>
                <a:spcPct val="170000"/>
              </a:lnSpc>
              <a:buFontTx/>
              <a:buChar char="•"/>
            </a:pPr>
            <a:r>
              <a:rPr lang="en-GB" sz="2400" b="0" dirty="0"/>
              <a:t>  6-97 </a:t>
            </a:r>
            <a:r>
              <a:rPr lang="en-GB" sz="2400" b="0" dirty="0" err="1"/>
              <a:t>youngs</a:t>
            </a:r>
            <a:endParaRPr lang="en-GB" sz="2400" b="0" dirty="0"/>
          </a:p>
          <a:p>
            <a:pPr marL="285750" algn="l">
              <a:lnSpc>
                <a:spcPct val="190000"/>
              </a:lnSpc>
              <a:buFontTx/>
              <a:buChar char="•"/>
            </a:pPr>
            <a:r>
              <a:rPr lang="en-GB" sz="2400" b="0" dirty="0"/>
              <a:t>  1800m </a:t>
            </a:r>
            <a:r>
              <a:rPr lang="en-GB" sz="2400" b="0" dirty="0" err="1"/>
              <a:t>upto</a:t>
            </a:r>
            <a:endParaRPr lang="en-GB" sz="2400" b="0" dirty="0"/>
          </a:p>
          <a:p>
            <a:pPr marL="285750" algn="l">
              <a:lnSpc>
                <a:spcPct val="190000"/>
              </a:lnSpc>
              <a:buFontTx/>
              <a:buChar char="•"/>
            </a:pPr>
            <a:r>
              <a:rPr lang="en-GB" sz="2400" b="0" dirty="0"/>
              <a:t>  Poisoning effects mainly due to </a:t>
            </a:r>
            <a:r>
              <a:rPr lang="en-GB" sz="2400" b="0" dirty="0" err="1"/>
              <a:t>neurotoxic</a:t>
            </a:r>
            <a:endParaRPr lang="en-GB" sz="2400" b="0" dirty="0"/>
          </a:p>
          <a:p>
            <a:pPr marL="285750" algn="l">
              <a:lnSpc>
                <a:spcPct val="70000"/>
              </a:lnSpc>
            </a:pPr>
            <a:endParaRPr lang="en-GB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 descr="Woven mat"/>
          <p:cNvSpPr>
            <a:spLocks noChangeArrowheads="1"/>
          </p:cNvSpPr>
          <p:nvPr/>
        </p:nvSpPr>
        <p:spPr bwMode="auto">
          <a:xfrm>
            <a:off x="304800" y="609600"/>
            <a:ext cx="8610600" cy="5867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81000" y="2100263"/>
            <a:ext cx="4267200" cy="1785937"/>
          </a:xfrm>
          <a:prstGeom prst="rect">
            <a:avLst/>
          </a:prstGeom>
          <a:solidFill>
            <a:srgbClr val="006666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66"/>
            </a:extrusionClr>
          </a:sp3d>
        </p:spPr>
        <p:txBody>
          <a:bodyPr>
            <a:spAutoFit/>
            <a:flatTx/>
          </a:bodyPr>
          <a:lstStyle/>
          <a:p>
            <a:pPr marL="457200" indent="-457200">
              <a:spcBef>
                <a:spcPct val="50000"/>
              </a:spcBef>
              <a:buFontTx/>
              <a:buAutoNum type="alphaLcParenR"/>
            </a:pPr>
            <a:r>
              <a:rPr lang="en-US" sz="2400"/>
              <a:t>Sub caudals are divided</a:t>
            </a:r>
          </a:p>
          <a:p>
            <a:pPr marL="457200" indent="-457200">
              <a:lnSpc>
                <a:spcPct val="140000"/>
              </a:lnSpc>
              <a:spcBef>
                <a:spcPct val="50000"/>
              </a:spcBef>
            </a:pPr>
            <a:r>
              <a:rPr lang="en-US" sz="2000">
                <a:solidFill>
                  <a:srgbClr val="66FF99"/>
                </a:solidFill>
              </a:rPr>
              <a:t>Vipera russelli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>
                <a:solidFill>
                  <a:srgbClr val="66FF99"/>
                </a:solidFill>
              </a:rPr>
              <a:t>Russels viper</a:t>
            </a:r>
          </a:p>
          <a:p>
            <a:pPr marL="457200" indent="-457200">
              <a:lnSpc>
                <a:spcPct val="30000"/>
              </a:lnSpc>
              <a:spcBef>
                <a:spcPct val="50000"/>
              </a:spcBef>
            </a:pPr>
            <a:endParaRPr lang="en-US" sz="2400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81000" y="4191000"/>
            <a:ext cx="4191000" cy="2101850"/>
          </a:xfrm>
          <a:prstGeom prst="rect">
            <a:avLst/>
          </a:prstGeom>
          <a:solidFill>
            <a:srgbClr val="006666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66"/>
            </a:extrusionClr>
          </a:sp3d>
        </p:spPr>
        <p:txBody>
          <a:bodyPr>
            <a:spAutoFit/>
            <a:flatTx/>
          </a:bodyPr>
          <a:lstStyle/>
          <a:p>
            <a:pPr marL="171450" indent="-171450">
              <a:spcBef>
                <a:spcPct val="50000"/>
              </a:spcBef>
              <a:tabLst>
                <a:tab pos="171450" algn="l"/>
                <a:tab pos="342900" algn="l"/>
              </a:tabLst>
            </a:pPr>
            <a:r>
              <a:rPr lang="en-US" sz="2400"/>
              <a:t>b) Sub caudals are undivided</a:t>
            </a:r>
          </a:p>
          <a:p>
            <a:pPr marL="171450" indent="-171450">
              <a:spcBef>
                <a:spcPct val="50000"/>
              </a:spcBef>
              <a:tabLst>
                <a:tab pos="171450" algn="l"/>
                <a:tab pos="342900" algn="l"/>
              </a:tabLst>
            </a:pPr>
            <a:r>
              <a:rPr lang="en-US" sz="2000">
                <a:solidFill>
                  <a:srgbClr val="66FF99"/>
                </a:solidFill>
              </a:rPr>
              <a:t>Echis carinatus</a:t>
            </a:r>
          </a:p>
          <a:p>
            <a:pPr marL="171450" indent="-171450">
              <a:spcBef>
                <a:spcPct val="50000"/>
              </a:spcBef>
              <a:tabLst>
                <a:tab pos="171450" algn="l"/>
                <a:tab pos="342900" algn="l"/>
              </a:tabLst>
            </a:pPr>
            <a:r>
              <a:rPr lang="en-US" sz="2000">
                <a:solidFill>
                  <a:srgbClr val="66FF99"/>
                </a:solidFill>
              </a:rPr>
              <a:t>    Saw scaled viper</a:t>
            </a:r>
          </a:p>
          <a:p>
            <a:pPr marL="171450" indent="-171450">
              <a:lnSpc>
                <a:spcPct val="50000"/>
              </a:lnSpc>
              <a:spcBef>
                <a:spcPct val="50000"/>
              </a:spcBef>
              <a:tabLst>
                <a:tab pos="171450" algn="l"/>
                <a:tab pos="342900" algn="l"/>
              </a:tabLst>
            </a:pPr>
            <a:endParaRPr lang="en-US" sz="2400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800600" y="2057400"/>
            <a:ext cx="3886200" cy="1828800"/>
          </a:xfrm>
          <a:prstGeom prst="rect">
            <a:avLst/>
          </a:prstGeom>
          <a:solidFill>
            <a:srgbClr val="006666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66"/>
            </a:extrusionClr>
          </a:sp3d>
        </p:spPr>
        <p:txBody>
          <a:bodyPr>
            <a:spAutoFit/>
            <a:flatTx/>
          </a:bodyPr>
          <a:lstStyle/>
          <a:p>
            <a:pPr marL="457200" indent="-457200">
              <a:spcBef>
                <a:spcPct val="50000"/>
              </a:spcBef>
              <a:buFontTx/>
              <a:buAutoNum type="alphaLcParenR"/>
            </a:pPr>
            <a:r>
              <a:rPr lang="en-US" sz="2400"/>
              <a:t>Head scales enlarged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>
                <a:solidFill>
                  <a:srgbClr val="66FF99"/>
                </a:solidFill>
              </a:rPr>
              <a:t>Hypanale hyp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>
                <a:solidFill>
                  <a:srgbClr val="66FF99"/>
                </a:solidFill>
              </a:rPr>
              <a:t>Hypanale nepa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>
                <a:solidFill>
                  <a:srgbClr val="66FF99"/>
                </a:solidFill>
              </a:rPr>
              <a:t>Humpped nosed viper</a:t>
            </a:r>
            <a:endParaRPr lang="en-US" sz="2400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876800" y="4283075"/>
            <a:ext cx="3810000" cy="1736725"/>
          </a:xfrm>
          <a:prstGeom prst="rect">
            <a:avLst/>
          </a:prstGeom>
          <a:solidFill>
            <a:srgbClr val="006666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66"/>
            </a:extrusionClr>
          </a:sp3d>
        </p:spPr>
        <p:txBody>
          <a:bodyPr>
            <a:spAutoFit/>
            <a:flatTx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/>
              <a:t>b) Head scales not enlarged 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2000">
                <a:solidFill>
                  <a:srgbClr val="66FF99"/>
                </a:solidFill>
              </a:rPr>
              <a:t>    Trimensuru trig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2000">
                <a:solidFill>
                  <a:srgbClr val="66FF99"/>
                </a:solidFill>
              </a:rPr>
              <a:t>    Green pit</a:t>
            </a:r>
            <a:endParaRPr lang="en-US" sz="2400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57200" y="1200150"/>
            <a:ext cx="3962400" cy="561975"/>
          </a:xfrm>
          <a:prstGeom prst="rect">
            <a:avLst/>
          </a:prstGeom>
          <a:solidFill>
            <a:srgbClr val="FFB871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B871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Without loreal pits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4610100" y="1162050"/>
            <a:ext cx="4114800" cy="579438"/>
          </a:xfrm>
          <a:prstGeom prst="rect">
            <a:avLst/>
          </a:prstGeom>
          <a:solidFill>
            <a:srgbClr val="FFB871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B871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With loreal pits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8" name="Rectangle 8" descr="Woven mat"/>
          <p:cNvSpPr>
            <a:spLocks noChangeArrowheads="1"/>
          </p:cNvSpPr>
          <p:nvPr/>
        </p:nvSpPr>
        <p:spPr bwMode="auto">
          <a:xfrm>
            <a:off x="457200" y="533400"/>
            <a:ext cx="8305800" cy="59436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7525" name="Picture 5" descr="sawscaledviper2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733800"/>
            <a:ext cx="3652838" cy="2400300"/>
          </a:xfrm>
          <a:prstGeom prst="rect">
            <a:avLst/>
          </a:prstGeom>
          <a:noFill/>
        </p:spPr>
      </p:pic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990600" y="1547813"/>
            <a:ext cx="7620000" cy="206375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GB" sz="2400">
                <a:solidFill>
                  <a:srgbClr val="66FF99"/>
                </a:solidFill>
              </a:rPr>
              <a:t> Scientific name : </a:t>
            </a:r>
            <a:r>
              <a:rPr lang="en-GB" sz="2400" b="0" i="1">
                <a:solidFill>
                  <a:srgbClr val="66FF99"/>
                </a:solidFill>
              </a:rPr>
              <a:t>Echis carinata carinata</a:t>
            </a:r>
            <a:r>
              <a:rPr lang="en-GB" sz="2400" b="0">
                <a:solidFill>
                  <a:srgbClr val="66FF99"/>
                </a:solidFill>
              </a:rPr>
              <a:t/>
            </a:r>
            <a:br>
              <a:rPr lang="en-GB" sz="2400" b="0">
                <a:solidFill>
                  <a:srgbClr val="66FF99"/>
                </a:solidFill>
              </a:rPr>
            </a:br>
            <a:r>
              <a:rPr lang="en-GB" sz="2400" b="0">
                <a:solidFill>
                  <a:srgbClr val="66FF99"/>
                </a:solidFill>
              </a:rPr>
              <a:t> </a:t>
            </a:r>
            <a:r>
              <a:rPr lang="en-GB" sz="2400">
                <a:solidFill>
                  <a:srgbClr val="66FF99"/>
                </a:solidFill>
              </a:rPr>
              <a:t>Sinhala name :    Veli polonga  </a:t>
            </a:r>
            <a:r>
              <a:rPr lang="en-GB" sz="2000">
                <a:solidFill>
                  <a:srgbClr val="66FF99"/>
                </a:solidFill>
                <a:latin typeface="Kandy" pitchFamily="34" charset="0"/>
              </a:rPr>
              <a:t>(</a:t>
            </a:r>
            <a:r>
              <a:rPr lang="en-GB" sz="2000" b="0">
                <a:solidFill>
                  <a:srgbClr val="66FF99"/>
                </a:solidFill>
                <a:latin typeface="Kandy" pitchFamily="34" charset="0"/>
              </a:rPr>
              <a:t>v#Ä @p`</a:t>
            </a:r>
            <a:r>
              <a:rPr lang="en-GB" sz="2000" b="0">
                <a:solidFill>
                  <a:srgbClr val="66FF99"/>
                </a:solidFill>
                <a:latin typeface="Kandy Supplement" pitchFamily="34" charset="0"/>
              </a:rPr>
              <a:t>l</a:t>
            </a:r>
            <a:r>
              <a:rPr lang="en-GB" sz="2000" b="0">
                <a:solidFill>
                  <a:srgbClr val="66FF99"/>
                </a:solidFill>
                <a:latin typeface="Kandy" pitchFamily="34" charset="0"/>
              </a:rPr>
              <a:t>g`)</a:t>
            </a:r>
            <a:r>
              <a:rPr lang="en-GB" sz="2400">
                <a:solidFill>
                  <a:srgbClr val="66FF99"/>
                </a:solidFill>
              </a:rPr>
              <a:t> </a:t>
            </a:r>
            <a:r>
              <a:rPr lang="en-GB" sz="2400" b="0">
                <a:solidFill>
                  <a:srgbClr val="66FF99"/>
                </a:solidFill>
              </a:rPr>
              <a:t/>
            </a:r>
            <a:br>
              <a:rPr lang="en-GB" sz="2400" b="0">
                <a:solidFill>
                  <a:srgbClr val="66FF99"/>
                </a:solidFill>
              </a:rPr>
            </a:br>
            <a:r>
              <a:rPr lang="en-GB" sz="2400" b="0">
                <a:solidFill>
                  <a:srgbClr val="66FF99"/>
                </a:solidFill>
              </a:rPr>
              <a:t> </a:t>
            </a:r>
            <a:r>
              <a:rPr lang="en-GB" sz="2400">
                <a:solidFill>
                  <a:srgbClr val="66FF99"/>
                </a:solidFill>
              </a:rPr>
              <a:t>English name :    Saw scaled viper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743200" y="838200"/>
            <a:ext cx="3484563" cy="5794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rgbClr val="66FF99"/>
                </a:solidFill>
              </a:rPr>
              <a:t>Saw scaled viper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 descr="Woven mat"/>
          <p:cNvSpPr>
            <a:spLocks noChangeArrowheads="1"/>
          </p:cNvSpPr>
          <p:nvPr/>
        </p:nvSpPr>
        <p:spPr bwMode="auto">
          <a:xfrm>
            <a:off x="190500" y="323850"/>
            <a:ext cx="8839200" cy="6248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14350" y="481013"/>
            <a:ext cx="8229600" cy="58975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14300"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>
                <a:solidFill>
                  <a:srgbClr val="66FF99"/>
                </a:solidFill>
              </a:rPr>
              <a:t>   Small viper 25cm</a:t>
            </a:r>
          </a:p>
          <a:p>
            <a:pPr marL="114300"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>
                <a:solidFill>
                  <a:srgbClr val="66FF99"/>
                </a:solidFill>
              </a:rPr>
              <a:t>   Very active, vicious aggressive snake</a:t>
            </a:r>
          </a:p>
          <a:p>
            <a:pPr marL="114300" algn="l">
              <a:lnSpc>
                <a:spcPct val="15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>
                <a:solidFill>
                  <a:srgbClr val="66FF99"/>
                </a:solidFill>
              </a:rPr>
              <a:t>   Sandy brown in colour</a:t>
            </a:r>
          </a:p>
          <a:p>
            <a:pPr marL="114300" algn="l">
              <a:lnSpc>
                <a:spcPct val="17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>
                <a:solidFill>
                  <a:srgbClr val="66FF99"/>
                </a:solidFill>
              </a:rPr>
              <a:t>   White cross or birds foot mark  over the dorsal   </a:t>
            </a:r>
          </a:p>
          <a:p>
            <a:pPr marL="114300" algn="l">
              <a:lnSpc>
                <a:spcPct val="120000"/>
              </a:lnSpc>
              <a:tabLst>
                <a:tab pos="228600" algn="l"/>
              </a:tabLst>
            </a:pPr>
            <a:r>
              <a:rPr lang="en-GB" sz="2400" b="0">
                <a:solidFill>
                  <a:srgbClr val="66FF99"/>
                </a:solidFill>
              </a:rPr>
              <a:t>    surface of the neck</a:t>
            </a:r>
          </a:p>
          <a:p>
            <a:pPr marL="114300" algn="l">
              <a:lnSpc>
                <a:spcPct val="18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>
                <a:solidFill>
                  <a:srgbClr val="66FF99"/>
                </a:solidFill>
              </a:rPr>
              <a:t>   Strikes on slightest provocation</a:t>
            </a:r>
          </a:p>
          <a:p>
            <a:pPr marL="114300" algn="l">
              <a:lnSpc>
                <a:spcPct val="18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>
                <a:solidFill>
                  <a:srgbClr val="66FF99"/>
                </a:solidFill>
              </a:rPr>
              <a:t>   When disturbed, it rubs the coils against each other </a:t>
            </a:r>
          </a:p>
          <a:p>
            <a:pPr marL="114300" algn="l">
              <a:tabLst>
                <a:tab pos="228600" algn="l"/>
              </a:tabLst>
            </a:pPr>
            <a:r>
              <a:rPr lang="en-GB" sz="2400" b="0">
                <a:solidFill>
                  <a:srgbClr val="66FF99"/>
                </a:solidFill>
              </a:rPr>
              <a:t>    producing a hissing noise (characteristic)</a:t>
            </a:r>
          </a:p>
          <a:p>
            <a:pPr marL="114300" algn="l">
              <a:lnSpc>
                <a:spcPct val="18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>
                <a:solidFill>
                  <a:srgbClr val="66FF99"/>
                </a:solidFill>
              </a:rPr>
              <a:t>   Found in the north &amp; eastern costal region of </a:t>
            </a:r>
          </a:p>
          <a:p>
            <a:pPr marL="114300" algn="l">
              <a:lnSpc>
                <a:spcPct val="140000"/>
              </a:lnSpc>
              <a:tabLst>
                <a:tab pos="228600" algn="l"/>
              </a:tabLst>
            </a:pPr>
            <a:r>
              <a:rPr lang="en-GB" sz="2400" b="0">
                <a:solidFill>
                  <a:srgbClr val="66FF99"/>
                </a:solidFill>
              </a:rPr>
              <a:t>    Sri Lanka</a:t>
            </a:r>
          </a:p>
          <a:p>
            <a:pPr marL="114300" algn="l">
              <a:lnSpc>
                <a:spcPct val="50000"/>
              </a:lnSpc>
              <a:tabLst>
                <a:tab pos="228600" algn="l"/>
              </a:tabLst>
            </a:pPr>
            <a:endParaRPr lang="en-GB" sz="2400" b="0">
              <a:solidFill>
                <a:srgbClr val="66FF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 descr="Woven mat"/>
          <p:cNvSpPr>
            <a:spLocks noChangeArrowheads="1"/>
          </p:cNvSpPr>
          <p:nvPr/>
        </p:nvSpPr>
        <p:spPr bwMode="auto">
          <a:xfrm>
            <a:off x="381000" y="381000"/>
            <a:ext cx="8382000" cy="6096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838200" y="1806585"/>
            <a:ext cx="7543800" cy="39703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endParaRPr lang="en-GB" sz="2400" b="0" dirty="0">
              <a:solidFill>
                <a:srgbClr val="FFCC99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GB" sz="2400" b="0" dirty="0">
                <a:solidFill>
                  <a:srgbClr val="FFCC99"/>
                </a:solidFill>
              </a:rPr>
              <a:t> There is a pit (</a:t>
            </a:r>
            <a:r>
              <a:rPr lang="en-GB" sz="2400" b="0" dirty="0" err="1">
                <a:solidFill>
                  <a:srgbClr val="FFCC99"/>
                </a:solidFill>
              </a:rPr>
              <a:t>loreal</a:t>
            </a:r>
            <a:r>
              <a:rPr lang="en-GB" sz="2400" b="0" dirty="0">
                <a:solidFill>
                  <a:srgbClr val="FFCC99"/>
                </a:solidFill>
              </a:rPr>
              <a:t> – pit) situated between the   </a:t>
            </a:r>
          </a:p>
          <a:p>
            <a:pPr algn="l">
              <a:lnSpc>
                <a:spcPct val="150000"/>
              </a:lnSpc>
            </a:pPr>
            <a:r>
              <a:rPr lang="en-GB" sz="2400" b="0" dirty="0">
                <a:solidFill>
                  <a:srgbClr val="FFCC99"/>
                </a:solidFill>
              </a:rPr>
              <a:t> eye &amp; nostrils</a:t>
            </a:r>
          </a:p>
          <a:p>
            <a:pPr algn="l">
              <a:lnSpc>
                <a:spcPct val="160000"/>
              </a:lnSpc>
            </a:pPr>
            <a:endParaRPr lang="en-GB" sz="2400" b="0" dirty="0">
              <a:solidFill>
                <a:srgbClr val="FFCC99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GB" sz="2400" b="0" dirty="0">
                <a:solidFill>
                  <a:srgbClr val="FFCC99"/>
                </a:solidFill>
              </a:rPr>
              <a:t> This is a </a:t>
            </a:r>
            <a:r>
              <a:rPr lang="en-GB" sz="2400" b="0" dirty="0" err="1">
                <a:solidFill>
                  <a:srgbClr val="FFCC99"/>
                </a:solidFill>
              </a:rPr>
              <a:t>thermoreceptive</a:t>
            </a:r>
            <a:r>
              <a:rPr lang="en-GB" sz="2400" b="0" dirty="0">
                <a:solidFill>
                  <a:srgbClr val="FFCC99"/>
                </a:solidFill>
              </a:rPr>
              <a:t> organ that help the   </a:t>
            </a:r>
          </a:p>
          <a:p>
            <a:pPr algn="l">
              <a:lnSpc>
                <a:spcPct val="130000"/>
              </a:lnSpc>
            </a:pPr>
            <a:r>
              <a:rPr lang="en-GB" sz="2400" b="0" dirty="0">
                <a:solidFill>
                  <a:srgbClr val="FFCC99"/>
                </a:solidFill>
              </a:rPr>
              <a:t> snake to detect the warm blooded prey from the  </a:t>
            </a:r>
          </a:p>
          <a:p>
            <a:pPr algn="l">
              <a:lnSpc>
                <a:spcPct val="130000"/>
              </a:lnSpc>
            </a:pPr>
            <a:r>
              <a:rPr lang="en-GB" sz="2400" b="0" dirty="0">
                <a:solidFill>
                  <a:srgbClr val="FFCC99"/>
                </a:solidFill>
              </a:rPr>
              <a:t> </a:t>
            </a:r>
            <a:r>
              <a:rPr lang="en-GB" sz="2400" b="0" dirty="0" smtClean="0">
                <a:solidFill>
                  <a:srgbClr val="FFCC99"/>
                </a:solidFill>
              </a:rPr>
              <a:t>distance </a:t>
            </a:r>
            <a:r>
              <a:rPr lang="en-GB" sz="2400" b="0" dirty="0">
                <a:solidFill>
                  <a:srgbClr val="FFCC99"/>
                </a:solidFill>
              </a:rPr>
              <a:t>in darkness</a:t>
            </a:r>
          </a:p>
          <a:p>
            <a:pPr algn="l"/>
            <a:endParaRPr lang="en-GB" sz="2400" dirty="0">
              <a:solidFill>
                <a:srgbClr val="FFCC99"/>
              </a:solidFill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200400" y="762000"/>
            <a:ext cx="2643188" cy="5794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>
                <a:solidFill>
                  <a:srgbClr val="FFCC99"/>
                </a:solidFill>
              </a:rPr>
              <a:t>Pit vipers</a:t>
            </a:r>
            <a:endParaRPr lang="en-US">
              <a:solidFill>
                <a:srgbClr val="FFCC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4"/>
          <p:cNvSpPr>
            <a:spLocks noChangeArrowheads="1"/>
          </p:cNvSpPr>
          <p:nvPr/>
        </p:nvSpPr>
        <p:spPr bwMode="auto">
          <a:xfrm>
            <a:off x="2971800" y="609600"/>
            <a:ext cx="3733800" cy="9144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</a:rPr>
              <a:t>Head scale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14400" y="1828800"/>
            <a:ext cx="5562600" cy="1074738"/>
          </a:xfrm>
          <a:prstGeom prst="rect">
            <a:avLst/>
          </a:prstGeom>
          <a:solidFill>
            <a:srgbClr val="EDDCAB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CA956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  <a:spcBef>
                <a:spcPct val="50000"/>
              </a:spcBef>
            </a:pPr>
            <a:r>
              <a:rPr lang="en-GB" sz="2800">
                <a:solidFill>
                  <a:srgbClr val="660033"/>
                </a:solidFill>
              </a:rPr>
              <a:t> Enlarged head scales</a:t>
            </a:r>
          </a:p>
          <a:p>
            <a:pPr algn="l">
              <a:lnSpc>
                <a:spcPct val="0"/>
              </a:lnSpc>
              <a:spcBef>
                <a:spcPct val="50000"/>
              </a:spcBef>
            </a:pPr>
            <a:endParaRPr lang="en-US" sz="2800">
              <a:solidFill>
                <a:srgbClr val="660033"/>
              </a:solidFill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14400" y="5181600"/>
            <a:ext cx="5638800" cy="1211263"/>
          </a:xfrm>
          <a:prstGeom prst="rect">
            <a:avLst/>
          </a:prstGeom>
          <a:solidFill>
            <a:srgbClr val="EDDCAB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CA956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en-GB" sz="1000">
              <a:solidFill>
                <a:srgbClr val="660033"/>
              </a:solidFill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GB" sz="2800">
                <a:solidFill>
                  <a:srgbClr val="660033"/>
                </a:solidFill>
              </a:rPr>
              <a:t> Non enlarged scales (shields)</a:t>
            </a:r>
            <a:br>
              <a:rPr lang="en-GB" sz="2800">
                <a:solidFill>
                  <a:srgbClr val="660033"/>
                </a:solidFill>
              </a:rPr>
            </a:br>
            <a:endParaRPr lang="en-US" sz="2800">
              <a:solidFill>
                <a:srgbClr val="660033"/>
              </a:solidFill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581400" y="3048000"/>
            <a:ext cx="4724400" cy="1470025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en-GB" sz="2800">
              <a:solidFill>
                <a:srgbClr val="003300"/>
              </a:solidFill>
            </a:endParaRPr>
          </a:p>
          <a:p>
            <a:pPr algn="l">
              <a:lnSpc>
                <a:spcPct val="0"/>
              </a:lnSpc>
              <a:spcBef>
                <a:spcPct val="50000"/>
              </a:spcBef>
            </a:pPr>
            <a:r>
              <a:rPr lang="en-GB" sz="1600">
                <a:solidFill>
                  <a:srgbClr val="003300"/>
                </a:solidFill>
              </a:rPr>
              <a:t> </a:t>
            </a:r>
            <a:r>
              <a:rPr lang="en-GB" sz="2400">
                <a:solidFill>
                  <a:srgbClr val="003300"/>
                </a:solidFill>
              </a:rPr>
              <a:t>   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GB" sz="2400">
                <a:solidFill>
                  <a:srgbClr val="003300"/>
                </a:solidFill>
              </a:rPr>
              <a:t>    Most of the elapids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GB" sz="2400">
                <a:solidFill>
                  <a:srgbClr val="003300"/>
                </a:solidFill>
              </a:rPr>
              <a:t>    Most of the non poisonous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GB" sz="2400">
                <a:solidFill>
                  <a:srgbClr val="003300"/>
                </a:solidFill>
              </a:rPr>
              <a:t/>
            </a:r>
            <a:br>
              <a:rPr lang="en-GB" sz="2400">
                <a:solidFill>
                  <a:srgbClr val="003300"/>
                </a:solidFill>
              </a:rPr>
            </a:br>
            <a:endParaRPr lang="en-US" sz="2400">
              <a:solidFill>
                <a:srgbClr val="0033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E8CF-DB51-4073-A4D9-7AAE95BB23B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6" descr="Woven mat"/>
          <p:cNvSpPr>
            <a:spLocks noChangeArrowheads="1"/>
          </p:cNvSpPr>
          <p:nvPr/>
        </p:nvSpPr>
        <p:spPr bwMode="auto">
          <a:xfrm>
            <a:off x="228600" y="381000"/>
            <a:ext cx="8686800" cy="6096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838200" y="1524000"/>
            <a:ext cx="7086600" cy="36290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GB" sz="2400">
                <a:solidFill>
                  <a:srgbClr val="FFCC99"/>
                </a:solidFill>
              </a:rPr>
              <a:t>Scientific name: </a:t>
            </a:r>
            <a:r>
              <a:rPr lang="en-GB" sz="2400" b="0" i="1">
                <a:solidFill>
                  <a:srgbClr val="FFCC99"/>
                </a:solidFill>
              </a:rPr>
              <a:t>Trimeresurus trigonocephalus</a:t>
            </a:r>
            <a:r>
              <a:rPr lang="en-GB" sz="2400" b="0">
                <a:solidFill>
                  <a:srgbClr val="FFCC99"/>
                </a:solidFill>
              </a:rPr>
              <a:t/>
            </a:r>
            <a:br>
              <a:rPr lang="en-GB" sz="2400" b="0">
                <a:solidFill>
                  <a:srgbClr val="FFCC99"/>
                </a:solidFill>
              </a:rPr>
            </a:br>
            <a:r>
              <a:rPr lang="en-GB" sz="2400">
                <a:solidFill>
                  <a:srgbClr val="FFCC99"/>
                </a:solidFill>
              </a:rPr>
              <a:t>Sinhala name : Pala polonga  (</a:t>
            </a:r>
            <a:r>
              <a:rPr lang="en-GB" sz="2000">
                <a:solidFill>
                  <a:srgbClr val="FFCC99"/>
                </a:solidFill>
                <a:latin typeface="Kandy" pitchFamily="34" charset="0"/>
              </a:rPr>
              <a:t>pl` @p`l</a:t>
            </a:r>
            <a:r>
              <a:rPr lang="en-US" sz="2000">
                <a:solidFill>
                  <a:srgbClr val="FFCC99"/>
                </a:solidFill>
                <a:latin typeface="Kandy Supplement" pitchFamily="34" charset="0"/>
              </a:rPr>
              <a:t>&lt;</a:t>
            </a:r>
            <a:r>
              <a:rPr lang="en-GB" sz="2000">
                <a:solidFill>
                  <a:srgbClr val="FFCC99"/>
                </a:solidFill>
                <a:latin typeface="Kandy" pitchFamily="34" charset="0"/>
              </a:rPr>
              <a:t>`)</a:t>
            </a:r>
            <a:r>
              <a:rPr lang="en-GB">
                <a:solidFill>
                  <a:srgbClr val="FFCC99"/>
                </a:solidFill>
              </a:rPr>
              <a:t> </a:t>
            </a:r>
            <a:r>
              <a:rPr lang="en-GB" sz="2400" b="0">
                <a:solidFill>
                  <a:srgbClr val="FFCC99"/>
                </a:solidFill>
              </a:rPr>
              <a:t/>
            </a:r>
            <a:br>
              <a:rPr lang="en-GB" sz="2400" b="0">
                <a:solidFill>
                  <a:srgbClr val="FFCC99"/>
                </a:solidFill>
              </a:rPr>
            </a:br>
            <a:endParaRPr lang="en-GB" sz="1400" b="0">
              <a:solidFill>
                <a:srgbClr val="FFCC99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GB" sz="2400">
                <a:solidFill>
                  <a:srgbClr val="FFCC99"/>
                </a:solidFill>
              </a:rPr>
              <a:t>English name : Green pit viper</a:t>
            </a:r>
            <a:r>
              <a:rPr lang="en-GB" sz="2400" b="0">
                <a:solidFill>
                  <a:srgbClr val="FFCC99"/>
                </a:solidFill>
              </a:rPr>
              <a:t/>
            </a:r>
            <a:br>
              <a:rPr lang="en-GB" sz="2400" b="0">
                <a:solidFill>
                  <a:srgbClr val="FFCC99"/>
                </a:solidFill>
              </a:rPr>
            </a:br>
            <a:r>
              <a:rPr lang="en-GB" sz="2400" b="0">
                <a:solidFill>
                  <a:srgbClr val="FFCC99"/>
                </a:solidFill>
              </a:rPr>
              <a:t/>
            </a:r>
            <a:br>
              <a:rPr lang="en-GB" sz="2400" b="0">
                <a:solidFill>
                  <a:srgbClr val="FFCC99"/>
                </a:solidFill>
              </a:rPr>
            </a:br>
            <a:r>
              <a:rPr lang="en-GB" sz="2400" b="0">
                <a:solidFill>
                  <a:srgbClr val="FFCC99"/>
                </a:solidFill>
              </a:rPr>
              <a:t>Average Length = 750 mm</a:t>
            </a:r>
            <a:br>
              <a:rPr lang="en-GB" sz="2400" b="0">
                <a:solidFill>
                  <a:srgbClr val="FFCC99"/>
                </a:solidFill>
              </a:rPr>
            </a:br>
            <a:endParaRPr lang="en-GB" sz="2400" b="0">
              <a:solidFill>
                <a:srgbClr val="FFCC99"/>
              </a:solidFill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514600" y="762000"/>
            <a:ext cx="4114800" cy="5794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>
                <a:solidFill>
                  <a:srgbClr val="FFCC99"/>
                </a:solidFill>
              </a:rPr>
              <a:t>Green pit viper</a:t>
            </a:r>
            <a:endParaRPr lang="en-US" b="0">
              <a:solidFill>
                <a:srgbClr val="FFCC99"/>
              </a:solidFill>
            </a:endParaRPr>
          </a:p>
        </p:txBody>
      </p:sp>
      <p:pic>
        <p:nvPicPr>
          <p:cNvPr id="110600" name="Picture 8" descr="greenpitviper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4114800"/>
            <a:ext cx="2733675" cy="207803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 descr="Woven mat"/>
          <p:cNvSpPr>
            <a:spLocks noChangeArrowheads="1"/>
          </p:cNvSpPr>
          <p:nvPr/>
        </p:nvSpPr>
        <p:spPr bwMode="auto">
          <a:xfrm>
            <a:off x="457200" y="304800"/>
            <a:ext cx="8382000" cy="6248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819150" y="838200"/>
            <a:ext cx="7620000" cy="531336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FontTx/>
              <a:buChar char="•"/>
            </a:pPr>
            <a:r>
              <a:rPr lang="en-GB" sz="2400" b="0">
                <a:solidFill>
                  <a:srgbClr val="FFCC99"/>
                </a:solidFill>
              </a:rPr>
              <a:t> Bright green in colour with black markings</a:t>
            </a:r>
          </a:p>
          <a:p>
            <a:pPr algn="l">
              <a:lnSpc>
                <a:spcPct val="170000"/>
              </a:lnSpc>
              <a:buFontTx/>
              <a:buChar char="•"/>
            </a:pPr>
            <a:r>
              <a:rPr lang="en-GB" sz="2400" b="0">
                <a:solidFill>
                  <a:srgbClr val="FFCC99"/>
                </a:solidFill>
              </a:rPr>
              <a:t> Arboreal nocturnal snake (associated with trees)</a:t>
            </a:r>
          </a:p>
          <a:p>
            <a:pPr algn="l">
              <a:lnSpc>
                <a:spcPct val="170000"/>
              </a:lnSpc>
              <a:buFontTx/>
              <a:buChar char="•"/>
            </a:pPr>
            <a:r>
              <a:rPr lang="en-GB" sz="2400" b="0">
                <a:solidFill>
                  <a:srgbClr val="FFCC99"/>
                </a:solidFill>
              </a:rPr>
              <a:t> Sluggish snake – strikes when aroused</a:t>
            </a:r>
          </a:p>
          <a:p>
            <a:pPr algn="l">
              <a:lnSpc>
                <a:spcPct val="170000"/>
              </a:lnSpc>
              <a:buFontTx/>
              <a:buChar char="•"/>
            </a:pPr>
            <a:r>
              <a:rPr lang="en-GB" sz="2400" b="0">
                <a:solidFill>
                  <a:srgbClr val="FFCC99"/>
                </a:solidFill>
              </a:rPr>
              <a:t> Common in rain forest area, plantations etc.</a:t>
            </a:r>
          </a:p>
          <a:p>
            <a:pPr algn="l">
              <a:lnSpc>
                <a:spcPct val="170000"/>
              </a:lnSpc>
              <a:buFontTx/>
              <a:buChar char="•"/>
            </a:pPr>
            <a:r>
              <a:rPr lang="en-GB" sz="2400" b="0">
                <a:solidFill>
                  <a:srgbClr val="FFCC99"/>
                </a:solidFill>
              </a:rPr>
              <a:t> Venom causes local pain &amp; swelling no </a:t>
            </a:r>
          </a:p>
          <a:p>
            <a:pPr algn="l">
              <a:lnSpc>
                <a:spcPct val="170000"/>
              </a:lnSpc>
            </a:pPr>
            <a:r>
              <a:rPr lang="en-GB" sz="2400" b="0">
                <a:solidFill>
                  <a:srgbClr val="FFCC99"/>
                </a:solidFill>
              </a:rPr>
              <a:t>  reported deaths. (No fatalities)</a:t>
            </a:r>
          </a:p>
          <a:p>
            <a:pPr algn="l">
              <a:lnSpc>
                <a:spcPct val="170000"/>
              </a:lnSpc>
              <a:buFontTx/>
              <a:buChar char="•"/>
            </a:pPr>
            <a:r>
              <a:rPr lang="en-GB" sz="2400" b="0">
                <a:solidFill>
                  <a:srgbClr val="FFCC99"/>
                </a:solidFill>
              </a:rPr>
              <a:t> Have general features of a viper</a:t>
            </a:r>
          </a:p>
          <a:p>
            <a:pPr algn="l">
              <a:lnSpc>
                <a:spcPct val="170000"/>
              </a:lnSpc>
              <a:buFontTx/>
              <a:buChar char="•"/>
            </a:pPr>
            <a:r>
              <a:rPr lang="en-GB" sz="2400" b="0">
                <a:solidFill>
                  <a:srgbClr val="FFCC99"/>
                </a:solidFill>
              </a:rPr>
              <a:t> No. hump, vertebral small, subcaudals -  biserial</a:t>
            </a:r>
          </a:p>
          <a:p>
            <a:pPr algn="l">
              <a:lnSpc>
                <a:spcPct val="70000"/>
              </a:lnSpc>
            </a:pPr>
            <a:endParaRPr lang="en-GB" sz="2400" b="0">
              <a:solidFill>
                <a:srgbClr val="FFCC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6" name="Rectangle 8" descr="Woven mat"/>
          <p:cNvSpPr>
            <a:spLocks noChangeArrowheads="1"/>
          </p:cNvSpPr>
          <p:nvPr/>
        </p:nvSpPr>
        <p:spPr bwMode="auto">
          <a:xfrm>
            <a:off x="304800" y="304800"/>
            <a:ext cx="8534400" cy="6248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914400" y="1447800"/>
            <a:ext cx="6781800" cy="35972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GB" sz="2400"/>
              <a:t> Scientific name : </a:t>
            </a:r>
            <a:r>
              <a:rPr lang="en-GB" sz="2400" b="0" i="1"/>
              <a:t>Hypnale hypnale</a:t>
            </a:r>
            <a:r>
              <a:rPr lang="en-GB" sz="2400" b="0"/>
              <a:t/>
            </a:r>
            <a:br>
              <a:rPr lang="en-GB" sz="2400" b="0"/>
            </a:br>
            <a:r>
              <a:rPr lang="en-GB" sz="2400" b="0"/>
              <a:t> </a:t>
            </a:r>
            <a:r>
              <a:rPr lang="en-GB" sz="2400"/>
              <a:t>Sinhala name : Polonthelissa, Kunakatuwa</a:t>
            </a:r>
            <a:r>
              <a:rPr lang="en-GB" sz="2400" b="0"/>
              <a:t/>
            </a:r>
            <a:br>
              <a:rPr lang="en-GB" sz="2400" b="0"/>
            </a:br>
            <a:r>
              <a:rPr lang="en-GB" sz="2400" b="0"/>
              <a:t> </a:t>
            </a:r>
            <a:r>
              <a:rPr lang="en-GB" sz="2400"/>
              <a:t>English name : Hump nosed viper </a:t>
            </a:r>
            <a:r>
              <a:rPr lang="en-GB" sz="2400" b="0"/>
              <a:t/>
            </a:r>
            <a:br>
              <a:rPr lang="en-GB" sz="2400" b="0"/>
            </a:br>
            <a:r>
              <a:rPr lang="en-GB" sz="2400" b="0"/>
              <a:t/>
            </a:r>
            <a:br>
              <a:rPr lang="en-GB" sz="2400" b="0"/>
            </a:br>
            <a:r>
              <a:rPr lang="en-GB" sz="2400" b="0"/>
              <a:t>Average Length = 375 mm</a:t>
            </a:r>
            <a:br>
              <a:rPr lang="en-GB" sz="2400" b="0"/>
            </a:br>
            <a:endParaRPr lang="en-GB" sz="2400" b="0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438400" y="685800"/>
            <a:ext cx="4191000" cy="5794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Hump nosed viper</a:t>
            </a:r>
            <a:endParaRPr lang="en-US"/>
          </a:p>
        </p:txBody>
      </p:sp>
      <p:pic>
        <p:nvPicPr>
          <p:cNvPr id="109575" name="Picture 7" descr="humpnosedviper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581400"/>
            <a:ext cx="3500438" cy="262096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 descr="Woven mat"/>
          <p:cNvSpPr>
            <a:spLocks noChangeArrowheads="1"/>
          </p:cNvSpPr>
          <p:nvPr/>
        </p:nvSpPr>
        <p:spPr bwMode="auto">
          <a:xfrm>
            <a:off x="381000" y="285750"/>
            <a:ext cx="8382000" cy="63246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838200" y="533400"/>
            <a:ext cx="7696200" cy="5824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22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Widely distributed in Sri Lanka.  Very common in </a:t>
            </a:r>
          </a:p>
          <a:p>
            <a:pPr algn="l">
              <a:tabLst>
                <a:tab pos="228600" algn="l"/>
              </a:tabLst>
            </a:pPr>
            <a:r>
              <a:rPr lang="en-GB" sz="2400" b="0"/>
              <a:t>   this area – Galle</a:t>
            </a:r>
          </a:p>
          <a:p>
            <a:pPr algn="l">
              <a:lnSpc>
                <a:spcPct val="24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Brown in colour with dark brown &amp; black </a:t>
            </a:r>
          </a:p>
          <a:p>
            <a:pPr algn="l">
              <a:tabLst>
                <a:tab pos="228600" algn="l"/>
              </a:tabLst>
            </a:pPr>
            <a:r>
              <a:rPr lang="en-GB" sz="2400" b="0"/>
              <a:t>   markings, highly variable colour variation</a:t>
            </a:r>
          </a:p>
          <a:p>
            <a:pPr algn="l">
              <a:lnSpc>
                <a:spcPct val="24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Nocturnal snakes  hide under leaves stones  </a:t>
            </a:r>
          </a:p>
          <a:p>
            <a:pPr algn="l">
              <a:tabLst>
                <a:tab pos="228600" algn="l"/>
              </a:tabLst>
            </a:pPr>
            <a:r>
              <a:rPr lang="en-GB" sz="2400" b="0"/>
              <a:t>   during day time</a:t>
            </a:r>
          </a:p>
          <a:p>
            <a:pPr algn="l">
              <a:lnSpc>
                <a:spcPct val="27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Fatal cases – so far reported causes severe </a:t>
            </a:r>
          </a:p>
          <a:p>
            <a:pPr algn="l">
              <a:tabLst>
                <a:tab pos="228600" algn="l"/>
              </a:tabLst>
            </a:pPr>
            <a:r>
              <a:rPr lang="en-GB" sz="2400" b="0"/>
              <a:t>   local reactions pain &amp; swellings – antibiotics +  </a:t>
            </a:r>
          </a:p>
          <a:p>
            <a:pPr algn="l">
              <a:lnSpc>
                <a:spcPct val="120000"/>
              </a:lnSpc>
              <a:tabLst>
                <a:tab pos="228600" algn="l"/>
              </a:tabLst>
            </a:pPr>
            <a:r>
              <a:rPr lang="en-GB" sz="2400" b="0"/>
              <a:t>   paracetomol sufficient</a:t>
            </a:r>
          </a:p>
          <a:p>
            <a:pPr algn="l">
              <a:lnSpc>
                <a:spcPct val="80000"/>
              </a:lnSpc>
              <a:tabLst>
                <a:tab pos="228600" algn="l"/>
              </a:tabLst>
            </a:pPr>
            <a:endParaRPr lang="en-GB" sz="24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Rectangle 5" descr="Woven mat"/>
          <p:cNvSpPr>
            <a:spLocks noChangeArrowheads="1"/>
          </p:cNvSpPr>
          <p:nvPr/>
        </p:nvSpPr>
        <p:spPr bwMode="auto">
          <a:xfrm>
            <a:off x="457200" y="514350"/>
            <a:ext cx="8229600" cy="59436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876300" y="1181100"/>
            <a:ext cx="7391400" cy="469265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algn="l">
              <a:lnSpc>
                <a:spcPct val="190000"/>
              </a:lnSpc>
              <a:buFontTx/>
              <a:buChar char="•"/>
            </a:pPr>
            <a:r>
              <a:rPr lang="en-GB" sz="2400" b="0"/>
              <a:t> Characteristic feature is the upturned  shout </a:t>
            </a:r>
          </a:p>
          <a:p>
            <a:pPr marL="171450" algn="l">
              <a:lnSpc>
                <a:spcPct val="130000"/>
              </a:lnSpc>
            </a:pPr>
            <a:r>
              <a:rPr lang="en-GB" sz="2400" b="0"/>
              <a:t>  (hump) </a:t>
            </a:r>
          </a:p>
          <a:p>
            <a:pPr marL="171450" algn="l">
              <a:lnSpc>
                <a:spcPct val="210000"/>
              </a:lnSpc>
              <a:buFontTx/>
              <a:buChar char="•"/>
            </a:pPr>
            <a:r>
              <a:rPr lang="en-GB" sz="2400" b="0"/>
              <a:t> Dorsally grey yellow brown to salmon pink in  </a:t>
            </a:r>
          </a:p>
          <a:p>
            <a:pPr marL="171450" algn="l">
              <a:lnSpc>
                <a:spcPct val="110000"/>
              </a:lnSpc>
            </a:pPr>
            <a:r>
              <a:rPr lang="en-GB" sz="2400" b="0"/>
              <a:t>  colour</a:t>
            </a:r>
          </a:p>
          <a:p>
            <a:pPr marL="171450" algn="l">
              <a:lnSpc>
                <a:spcPct val="220000"/>
              </a:lnSpc>
              <a:buFontTx/>
              <a:buChar char="•"/>
            </a:pPr>
            <a:r>
              <a:rPr lang="en-GB" sz="2400" b="0"/>
              <a:t> Unlike other vipers – head scales are enlarge, </a:t>
            </a:r>
          </a:p>
          <a:p>
            <a:pPr marL="171450" algn="l"/>
            <a:r>
              <a:rPr lang="en-GB" sz="2400" b="0"/>
              <a:t>  closely resembles the cat snake </a:t>
            </a:r>
            <a:r>
              <a:rPr lang="en-GB" sz="2400" b="0">
                <a:latin typeface="Kandy" pitchFamily="34" charset="0"/>
              </a:rPr>
              <a:t>m`Ól`</a:t>
            </a:r>
          </a:p>
          <a:p>
            <a:pPr marL="171450" algn="l"/>
            <a:r>
              <a:rPr lang="en-GB" sz="2400" b="0"/>
              <a:t> </a:t>
            </a:r>
          </a:p>
          <a:p>
            <a:pPr marL="171450" algn="l">
              <a:buFontTx/>
              <a:buChar char="•"/>
            </a:pPr>
            <a:r>
              <a:rPr lang="en-GB" sz="2400" b="0"/>
              <a:t> Fatalities</a:t>
            </a:r>
          </a:p>
          <a:p>
            <a:pPr marL="171450" algn="l"/>
            <a:endParaRPr lang="en-GB" sz="24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 descr="Woven mat"/>
          <p:cNvSpPr>
            <a:spLocks noChangeArrowheads="1"/>
          </p:cNvSpPr>
          <p:nvPr/>
        </p:nvSpPr>
        <p:spPr bwMode="auto">
          <a:xfrm>
            <a:off x="304800" y="381000"/>
            <a:ext cx="8610600" cy="63246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09600" y="1277567"/>
            <a:ext cx="8132354" cy="515218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457200" indent="-457200" algn="l">
              <a:lnSpc>
                <a:spcPct val="40000"/>
              </a:lnSpc>
            </a:pPr>
            <a:endParaRPr lang="en-GB" sz="2400" b="0" dirty="0">
              <a:latin typeface="Times New Roman" pitchFamily="18" charset="0"/>
            </a:endParaRPr>
          </a:p>
          <a:p>
            <a:pPr marL="457200" indent="-457200" algn="l"/>
            <a:r>
              <a:rPr lang="en-GB" sz="2400" b="0" dirty="0">
                <a:solidFill>
                  <a:srgbClr val="FF6699"/>
                </a:solidFill>
              </a:rPr>
              <a:t>Family – </a:t>
            </a:r>
            <a:r>
              <a:rPr lang="en-GB" sz="2400" b="0" dirty="0" err="1">
                <a:solidFill>
                  <a:srgbClr val="FF6699"/>
                </a:solidFill>
              </a:rPr>
              <a:t>colubridae</a:t>
            </a:r>
            <a:r>
              <a:rPr lang="en-GB" sz="2400" b="0" dirty="0">
                <a:solidFill>
                  <a:srgbClr val="FF6699"/>
                </a:solidFill>
              </a:rPr>
              <a:t> (</a:t>
            </a:r>
            <a:r>
              <a:rPr lang="en-GB" sz="2400" b="0" dirty="0" err="1">
                <a:solidFill>
                  <a:srgbClr val="FF6699"/>
                </a:solidFill>
              </a:rPr>
              <a:t>colubrides</a:t>
            </a:r>
            <a:r>
              <a:rPr lang="en-GB" sz="2400" b="0" dirty="0">
                <a:solidFill>
                  <a:srgbClr val="FF6699"/>
                </a:solidFill>
              </a:rPr>
              <a:t>)</a:t>
            </a:r>
          </a:p>
          <a:p>
            <a:pPr marL="457200" indent="-457200" algn="l">
              <a:lnSpc>
                <a:spcPct val="50000"/>
              </a:lnSpc>
            </a:pPr>
            <a:endParaRPr lang="en-GB" sz="2400" b="0" dirty="0">
              <a:solidFill>
                <a:srgbClr val="FF6699"/>
              </a:solidFill>
            </a:endParaRPr>
          </a:p>
          <a:p>
            <a:pPr marL="457200" indent="-457200" algn="l">
              <a:buFontTx/>
              <a:buChar char="•"/>
            </a:pPr>
            <a:r>
              <a:rPr lang="en-GB" sz="2400" b="0" dirty="0">
                <a:solidFill>
                  <a:srgbClr val="99FFCC"/>
                </a:solidFill>
              </a:rPr>
              <a:t>This family comprises the largest group of the </a:t>
            </a:r>
          </a:p>
          <a:p>
            <a:pPr marL="457200" indent="-457200" algn="l"/>
            <a:r>
              <a:rPr lang="en-GB" sz="2400" b="0" dirty="0">
                <a:solidFill>
                  <a:srgbClr val="99FFCC"/>
                </a:solidFill>
              </a:rPr>
              <a:t>     snake sp in this country</a:t>
            </a:r>
          </a:p>
          <a:p>
            <a:pPr marL="457200" indent="-457200" algn="l">
              <a:lnSpc>
                <a:spcPct val="170000"/>
              </a:lnSpc>
              <a:buFontTx/>
              <a:buChar char="•"/>
            </a:pPr>
            <a:r>
              <a:rPr lang="en-GB" sz="2400" b="0" dirty="0">
                <a:solidFill>
                  <a:srgbClr val="99FFCC"/>
                </a:solidFill>
              </a:rPr>
              <a:t>47sp belong to this family.  Majority non-poisonous  </a:t>
            </a:r>
          </a:p>
          <a:p>
            <a:pPr marL="457200" indent="-457200" algn="l">
              <a:lnSpc>
                <a:spcPct val="180000"/>
              </a:lnSpc>
              <a:buFontTx/>
              <a:buChar char="•"/>
            </a:pPr>
            <a:r>
              <a:rPr lang="en-GB" sz="2400" b="0" dirty="0">
                <a:solidFill>
                  <a:srgbClr val="99FFCC"/>
                </a:solidFill>
              </a:rPr>
              <a:t>11sp    rear flanged feebly poisonous</a:t>
            </a:r>
          </a:p>
          <a:p>
            <a:pPr marL="457200" indent="-457200" algn="l">
              <a:lnSpc>
                <a:spcPct val="170000"/>
              </a:lnSpc>
              <a:buFontTx/>
              <a:buChar char="•"/>
            </a:pPr>
            <a:r>
              <a:rPr lang="en-GB" sz="2400" b="0" dirty="0" smtClean="0">
                <a:solidFill>
                  <a:srgbClr val="99FFCC"/>
                </a:solidFill>
              </a:rPr>
              <a:t>Commonly encountered</a:t>
            </a:r>
            <a:endParaRPr lang="en-GB" sz="2400" b="0" dirty="0">
              <a:solidFill>
                <a:srgbClr val="99FFCC"/>
              </a:solidFill>
            </a:endParaRPr>
          </a:p>
          <a:p>
            <a:pPr marL="457200" indent="-457200" algn="l">
              <a:lnSpc>
                <a:spcPct val="180000"/>
              </a:lnSpc>
              <a:buFontTx/>
              <a:buChar char="•"/>
            </a:pPr>
            <a:r>
              <a:rPr lang="en-GB" sz="2400" b="0" dirty="0">
                <a:solidFill>
                  <a:srgbClr val="99FFCC"/>
                </a:solidFill>
              </a:rPr>
              <a:t>Some feebly poisonous snakes</a:t>
            </a:r>
          </a:p>
          <a:p>
            <a:pPr marL="457200" indent="-457200" algn="l">
              <a:lnSpc>
                <a:spcPct val="180000"/>
              </a:lnSpc>
              <a:buFontTx/>
              <a:buChar char="•"/>
            </a:pPr>
            <a:r>
              <a:rPr lang="en-GB" sz="2400" b="0" dirty="0">
                <a:solidFill>
                  <a:srgbClr val="99FFCC"/>
                </a:solidFill>
              </a:rPr>
              <a:t>These snakes are nearly all diurnal very active </a:t>
            </a:r>
          </a:p>
          <a:p>
            <a:pPr marL="457200" indent="-457200" algn="l"/>
            <a:r>
              <a:rPr lang="en-GB" sz="2400" b="0" dirty="0">
                <a:solidFill>
                  <a:srgbClr val="99FFCC"/>
                </a:solidFill>
              </a:rPr>
              <a:t>      with large heads &amp; eyes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676400" y="457200"/>
            <a:ext cx="5638800" cy="5794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Other common snakes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 descr="Woven mat"/>
          <p:cNvSpPr>
            <a:spLocks noChangeArrowheads="1"/>
          </p:cNvSpPr>
          <p:nvPr/>
        </p:nvSpPr>
        <p:spPr bwMode="auto">
          <a:xfrm>
            <a:off x="381000" y="381000"/>
            <a:ext cx="8458200" cy="61722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914400" y="1600200"/>
            <a:ext cx="7696200" cy="315436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en-GB" sz="2800" dirty="0">
                <a:solidFill>
                  <a:srgbClr val="99FFCC"/>
                </a:solidFill>
              </a:rPr>
              <a:t>          Feebly Poisonous Snakes</a:t>
            </a:r>
            <a:endParaRPr lang="en-GB" sz="2800" b="0" dirty="0">
              <a:solidFill>
                <a:srgbClr val="99FFCC"/>
              </a:solidFill>
            </a:endParaRPr>
          </a:p>
          <a:p>
            <a:pPr algn="l"/>
            <a:endParaRPr lang="en-GB" sz="2400" b="0" dirty="0"/>
          </a:p>
          <a:p>
            <a:pPr algn="l"/>
            <a:r>
              <a:rPr lang="en-GB" sz="2400" b="0" dirty="0"/>
              <a:t>   </a:t>
            </a:r>
            <a:r>
              <a:rPr lang="en-GB" sz="2400" b="0" dirty="0" err="1"/>
              <a:t>Eg</a:t>
            </a:r>
            <a:r>
              <a:rPr lang="en-GB" sz="2400" b="0" dirty="0"/>
              <a:t>: Cat snake   </a:t>
            </a:r>
            <a:r>
              <a:rPr lang="en-GB" sz="2400" b="0" dirty="0" err="1">
                <a:latin typeface="Kandy" pitchFamily="34" charset="0"/>
              </a:rPr>
              <a:t>m`Ól</a:t>
            </a:r>
            <a:r>
              <a:rPr lang="en-GB" sz="2400" b="0" dirty="0">
                <a:latin typeface="Kandy" pitchFamily="34" charset="0"/>
              </a:rPr>
              <a:t>`</a:t>
            </a:r>
          </a:p>
          <a:p>
            <a:pPr algn="l">
              <a:lnSpc>
                <a:spcPct val="170000"/>
              </a:lnSpc>
            </a:pPr>
            <a:r>
              <a:rPr lang="en-GB" sz="2400" b="0" dirty="0"/>
              <a:t>         Whip snakes  </a:t>
            </a:r>
            <a:r>
              <a:rPr lang="en-GB" sz="2400" b="0" dirty="0">
                <a:latin typeface="Kandy" pitchFamily="34" charset="0"/>
              </a:rPr>
              <a:t>a#h#éLl`,a#S²Ll`</a:t>
            </a:r>
          </a:p>
          <a:p>
            <a:pPr algn="l">
              <a:lnSpc>
                <a:spcPct val="170000"/>
              </a:lnSpc>
            </a:pPr>
            <a:endParaRPr lang="en-GB" sz="2400" b="0" dirty="0">
              <a:latin typeface="Kandy" pitchFamily="34" charset="0"/>
            </a:endParaRPr>
          </a:p>
          <a:p>
            <a:pPr algn="l"/>
            <a:r>
              <a:rPr lang="en-GB" sz="2400" dirty="0"/>
              <a:t>      </a:t>
            </a:r>
            <a:endParaRPr lang="en-GB" sz="2400" b="0" dirty="0">
              <a:latin typeface="Kandy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 descr="Woven mat"/>
          <p:cNvSpPr>
            <a:spLocks noChangeArrowheads="1"/>
          </p:cNvSpPr>
          <p:nvPr/>
        </p:nvSpPr>
        <p:spPr bwMode="auto">
          <a:xfrm>
            <a:off x="304800" y="228600"/>
            <a:ext cx="8610600" cy="64008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85800" y="438150"/>
            <a:ext cx="7918450" cy="59959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40000"/>
              </a:lnSpc>
              <a:tabLst>
                <a:tab pos="228600" algn="l"/>
              </a:tabLst>
            </a:pPr>
            <a:endParaRPr lang="en-GB" sz="2400" b="0">
              <a:solidFill>
                <a:srgbClr val="99FFCC"/>
              </a:solidFill>
            </a:endParaRPr>
          </a:p>
          <a:p>
            <a:pPr algn="l">
              <a:tabLst>
                <a:tab pos="228600" algn="l"/>
              </a:tabLst>
            </a:pPr>
            <a:r>
              <a:rPr lang="en-GB">
                <a:solidFill>
                  <a:srgbClr val="99FFCC"/>
                </a:solidFill>
              </a:rPr>
              <a:t>            Genus – </a:t>
            </a:r>
            <a:r>
              <a:rPr lang="en-GB" i="1">
                <a:solidFill>
                  <a:srgbClr val="99FFCC"/>
                </a:solidFill>
              </a:rPr>
              <a:t>Boiga</a:t>
            </a:r>
          </a:p>
          <a:p>
            <a:pPr algn="l">
              <a:lnSpc>
                <a:spcPct val="40000"/>
              </a:lnSpc>
              <a:tabLst>
                <a:tab pos="228600" algn="l"/>
              </a:tabLst>
            </a:pPr>
            <a:endParaRPr lang="en-GB">
              <a:solidFill>
                <a:srgbClr val="99FFCC"/>
              </a:solidFill>
            </a:endParaRPr>
          </a:p>
          <a:p>
            <a:pPr algn="l">
              <a:buFontTx/>
              <a:buChar char="•"/>
              <a:tabLst>
                <a:tab pos="228600" algn="l"/>
              </a:tabLst>
            </a:pPr>
            <a:r>
              <a:rPr lang="en-GB" sz="2400" b="0"/>
              <a:t> Arboreal , nocturnal , active snakes</a:t>
            </a:r>
          </a:p>
          <a:p>
            <a:pPr algn="l">
              <a:lnSpc>
                <a:spcPct val="18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There   venum is feebly toxic cause local effects</a:t>
            </a:r>
          </a:p>
          <a:p>
            <a:pPr algn="l">
              <a:lnSpc>
                <a:spcPct val="15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Rear flagged</a:t>
            </a:r>
          </a:p>
          <a:p>
            <a:pPr algn="l">
              <a:lnSpc>
                <a:spcPct val="17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4 sp. found in Sri Lanka</a:t>
            </a:r>
          </a:p>
          <a:p>
            <a:pPr algn="l">
              <a:lnSpc>
                <a:spcPct val="18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2 common sp. </a:t>
            </a:r>
            <a:r>
              <a:rPr lang="en-GB" sz="2400" b="0">
                <a:solidFill>
                  <a:srgbClr val="FF6699"/>
                </a:solidFill>
              </a:rPr>
              <a:t>Boiga forsteni (largest)</a:t>
            </a:r>
          </a:p>
          <a:p>
            <a:pPr lvl="2" algn="l">
              <a:lnSpc>
                <a:spcPct val="130000"/>
              </a:lnSpc>
              <a:tabLst>
                <a:tab pos="228600" algn="l"/>
              </a:tabLst>
            </a:pPr>
            <a:r>
              <a:rPr lang="en-GB" sz="2400" b="0">
                <a:solidFill>
                  <a:srgbClr val="FF6699"/>
                </a:solidFill>
              </a:rPr>
              <a:t>             Boiga ceylonesis (commonest)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They mimic the vipers specially the hump nosed viper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Eyes large with vertical pupil is called cat snake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Lump shaped markings on occiput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 descr="Woven mat"/>
          <p:cNvSpPr>
            <a:spLocks noChangeArrowheads="1"/>
          </p:cNvSpPr>
          <p:nvPr/>
        </p:nvSpPr>
        <p:spPr bwMode="auto">
          <a:xfrm>
            <a:off x="381000" y="533400"/>
            <a:ext cx="8382000" cy="5867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71550" y="762000"/>
            <a:ext cx="7324725" cy="54594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28600" algn="l">
              <a:lnSpc>
                <a:spcPct val="250000"/>
              </a:lnSpc>
              <a:buFontTx/>
              <a:buChar char="•"/>
              <a:tabLst>
                <a:tab pos="114300" algn="l"/>
              </a:tabLst>
            </a:pPr>
            <a:r>
              <a:rPr lang="en-GB" sz="2400"/>
              <a:t> External appearance</a:t>
            </a:r>
          </a:p>
          <a:p>
            <a:pPr marL="228600" algn="l">
              <a:lnSpc>
                <a:spcPct val="190000"/>
              </a:lnSpc>
              <a:buFontTx/>
              <a:buChar char="•"/>
              <a:tabLst>
                <a:tab pos="114300" algn="l"/>
              </a:tabLst>
            </a:pPr>
            <a:r>
              <a:rPr lang="en-GB" sz="2400"/>
              <a:t> Long snake, no lump, no loreal pit</a:t>
            </a:r>
          </a:p>
          <a:p>
            <a:pPr marL="228600" algn="l">
              <a:lnSpc>
                <a:spcPct val="200000"/>
              </a:lnSpc>
              <a:buFontTx/>
              <a:buChar char="•"/>
              <a:tabLst>
                <a:tab pos="114300" algn="l"/>
              </a:tabLst>
            </a:pPr>
            <a:r>
              <a:rPr lang="en-GB" sz="2400"/>
              <a:t> Long tail</a:t>
            </a:r>
          </a:p>
          <a:p>
            <a:pPr marL="228600" algn="l">
              <a:lnSpc>
                <a:spcPct val="180000"/>
              </a:lnSpc>
              <a:buFontTx/>
              <a:buChar char="•"/>
              <a:tabLst>
                <a:tab pos="114300" algn="l"/>
              </a:tabLst>
            </a:pPr>
            <a:r>
              <a:rPr lang="en-GB" sz="2400"/>
              <a:t> Head, spatula shaped</a:t>
            </a:r>
          </a:p>
          <a:p>
            <a:pPr marL="228600" algn="l">
              <a:lnSpc>
                <a:spcPct val="200000"/>
              </a:lnSpc>
              <a:buFontTx/>
              <a:buChar char="•"/>
              <a:tabLst>
                <a:tab pos="114300" algn="l"/>
              </a:tabLst>
            </a:pPr>
            <a:r>
              <a:rPr lang="en-GB" sz="2400"/>
              <a:t> Large eyes</a:t>
            </a:r>
          </a:p>
          <a:p>
            <a:pPr marL="228600" algn="l">
              <a:lnSpc>
                <a:spcPct val="210000"/>
              </a:lnSpc>
              <a:buFontTx/>
              <a:buChar char="•"/>
              <a:tabLst>
                <a:tab pos="114300" algn="l"/>
              </a:tabLst>
            </a:pPr>
            <a:r>
              <a:rPr lang="en-GB" sz="2400"/>
              <a:t> In Sri Lanka believed to be deadly poisonous</a:t>
            </a:r>
          </a:p>
          <a:p>
            <a:pPr marL="228600" algn="l">
              <a:tabLst>
                <a:tab pos="114300" algn="l"/>
              </a:tabLst>
            </a:pPr>
            <a:r>
              <a:rPr lang="en-GB" sz="2400"/>
              <a:t>  cat snakes are usually found in pair</a:t>
            </a:r>
          </a:p>
          <a:p>
            <a:pPr marL="228600" algn="l" eaLnBrk="0" hangingPunct="0">
              <a:lnSpc>
                <a:spcPct val="140000"/>
              </a:lnSpc>
              <a:tabLst>
                <a:tab pos="114300" algn="l"/>
              </a:tabLst>
            </a:pPr>
            <a:endParaRPr lang="en-GB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Rectangle 9" descr="Woven mat"/>
          <p:cNvSpPr>
            <a:spLocks noChangeArrowheads="1"/>
          </p:cNvSpPr>
          <p:nvPr/>
        </p:nvSpPr>
        <p:spPr bwMode="auto">
          <a:xfrm>
            <a:off x="304800" y="381000"/>
            <a:ext cx="8534400" cy="61722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6326" name="Picture 6" descr="psam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962400"/>
            <a:ext cx="3186113" cy="1784350"/>
          </a:xfrm>
          <a:prstGeom prst="rect">
            <a:avLst/>
          </a:prstGeom>
          <a:noFill/>
        </p:spPr>
      </p:pic>
      <p:pic>
        <p:nvPicPr>
          <p:cNvPr id="56328" name="Picture 8" descr="12607-120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4343400"/>
            <a:ext cx="3048000" cy="1976438"/>
          </a:xfrm>
          <a:prstGeom prst="rect">
            <a:avLst/>
          </a:prstGeom>
          <a:noFill/>
        </p:spPr>
      </p:pic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1295400" y="1219200"/>
            <a:ext cx="6781800" cy="26241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GB" sz="2400"/>
              <a:t> Scientific name : </a:t>
            </a:r>
            <a:r>
              <a:rPr lang="en-GB" sz="2400" b="0" i="1"/>
              <a:t>Dryoptis nasutus</a:t>
            </a:r>
            <a:r>
              <a:rPr lang="en-GB" b="0" i="1"/>
              <a:t> </a:t>
            </a:r>
            <a:endParaRPr lang="en-GB" b="0"/>
          </a:p>
          <a:p>
            <a:pPr algn="l">
              <a:lnSpc>
                <a:spcPct val="160000"/>
              </a:lnSpc>
            </a:pPr>
            <a:r>
              <a:rPr lang="en-GB" sz="2400" b="0"/>
              <a:t> </a:t>
            </a:r>
            <a:r>
              <a:rPr lang="en-GB" sz="2400"/>
              <a:t>Sinhala name : </a:t>
            </a:r>
            <a:r>
              <a:rPr lang="en-GB" sz="2400" b="0"/>
              <a:t>Ahaetulla</a:t>
            </a:r>
          </a:p>
          <a:p>
            <a:pPr algn="l">
              <a:lnSpc>
                <a:spcPct val="160000"/>
              </a:lnSpc>
            </a:pPr>
            <a:r>
              <a:rPr lang="en-GB" sz="2400" b="0"/>
              <a:t> </a:t>
            </a:r>
            <a:r>
              <a:rPr lang="en-GB" sz="2400"/>
              <a:t>English name : Whip Snake</a:t>
            </a:r>
            <a:r>
              <a:rPr lang="en-GB" sz="2400" b="0"/>
              <a:t/>
            </a:r>
            <a:br>
              <a:rPr lang="en-GB" sz="2400" b="0"/>
            </a:br>
            <a:endParaRPr lang="en-GB" sz="2400" b="0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295400" y="609600"/>
            <a:ext cx="6781800" cy="5794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Whip Snake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2667000" y="457200"/>
            <a:ext cx="3962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800">
                <a:solidFill>
                  <a:schemeClr val="tx1"/>
                </a:solidFill>
              </a:rPr>
              <a:t>Body scales</a:t>
            </a:r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762000" y="1752600"/>
            <a:ext cx="7391400" cy="712788"/>
          </a:xfrm>
          <a:prstGeom prst="rect">
            <a:avLst/>
          </a:prstGeom>
          <a:solidFill>
            <a:srgbClr val="EDDCAB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DDCAB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0"/>
              </a:lnSpc>
              <a:spcBef>
                <a:spcPct val="50000"/>
              </a:spcBef>
            </a:pPr>
            <a:endParaRPr lang="en-GB" sz="2400" b="0">
              <a:solidFill>
                <a:srgbClr val="660033"/>
              </a:solidFill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GB" sz="2400" b="0">
                <a:solidFill>
                  <a:srgbClr val="660033"/>
                </a:solidFill>
              </a:rPr>
              <a:t>Scales covering the body (neck to anus) two types</a:t>
            </a:r>
            <a:br>
              <a:rPr lang="en-GB" sz="2400" b="0">
                <a:solidFill>
                  <a:srgbClr val="660033"/>
                </a:solidFill>
              </a:rPr>
            </a:br>
            <a:endParaRPr lang="en-US" sz="2400" b="0">
              <a:solidFill>
                <a:srgbClr val="660033"/>
              </a:solidFill>
            </a:endParaRPr>
          </a:p>
        </p:txBody>
      </p:sp>
      <p:sp>
        <p:nvSpPr>
          <p:cNvPr id="5124" name="Oval 7"/>
          <p:cNvSpPr>
            <a:spLocks noChangeArrowheads="1"/>
          </p:cNvSpPr>
          <p:nvPr/>
        </p:nvSpPr>
        <p:spPr bwMode="auto">
          <a:xfrm>
            <a:off x="2514600" y="3733800"/>
            <a:ext cx="3962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800">
                <a:solidFill>
                  <a:schemeClr val="tx1"/>
                </a:solidFill>
              </a:rPr>
              <a:t>Tail scales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762000" y="5181600"/>
            <a:ext cx="7467600" cy="676275"/>
          </a:xfrm>
          <a:prstGeom prst="rect">
            <a:avLst/>
          </a:prstGeom>
          <a:solidFill>
            <a:srgbClr val="EDDCAB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DDCAB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10000"/>
              </a:lnSpc>
              <a:spcBef>
                <a:spcPct val="50000"/>
              </a:spcBef>
            </a:pPr>
            <a:endParaRPr lang="en-GB" sz="2400" b="0">
              <a:solidFill>
                <a:srgbClr val="660033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sz="2400" b="0">
                <a:solidFill>
                  <a:srgbClr val="660033"/>
                </a:solidFill>
              </a:rPr>
              <a:t>In sub caudal there are 2 types of arrangement</a:t>
            </a:r>
            <a:r>
              <a:rPr lang="en-US" sz="2400" b="0">
                <a:solidFill>
                  <a:srgbClr val="660033"/>
                </a:solidFill>
              </a:rPr>
              <a:t/>
            </a:r>
            <a:br>
              <a:rPr lang="en-US" sz="2400" b="0">
                <a:solidFill>
                  <a:srgbClr val="660033"/>
                </a:solidFill>
              </a:rPr>
            </a:br>
            <a:endParaRPr lang="en-US" sz="2400" b="0">
              <a:solidFill>
                <a:srgbClr val="66003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E8CF-DB51-4073-A4D9-7AAE95BB23B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 descr="Woven mat"/>
          <p:cNvSpPr>
            <a:spLocks noChangeArrowheads="1"/>
          </p:cNvSpPr>
          <p:nvPr/>
        </p:nvSpPr>
        <p:spPr bwMode="auto">
          <a:xfrm>
            <a:off x="400050" y="609600"/>
            <a:ext cx="8305800" cy="5715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295400" y="990600"/>
            <a:ext cx="6629400" cy="4932363"/>
          </a:xfrm>
          <a:prstGeom prst="rect">
            <a:avLst/>
          </a:prstGeom>
          <a:solidFill>
            <a:schemeClr val="tx2"/>
          </a:solidFill>
          <a:ln w="57150" cmpd="thinThick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algn="l">
              <a:lnSpc>
                <a:spcPct val="230000"/>
              </a:lnSpc>
              <a:buFontTx/>
              <a:buChar char="•"/>
            </a:pPr>
            <a:r>
              <a:rPr lang="en-GB" sz="2400" b="0"/>
              <a:t> Arboreal, diurnal, active snakes</a:t>
            </a:r>
          </a:p>
          <a:p>
            <a:pPr marL="342900" algn="l">
              <a:lnSpc>
                <a:spcPct val="260000"/>
              </a:lnSpc>
              <a:buFontTx/>
              <a:buChar char="•"/>
            </a:pPr>
            <a:r>
              <a:rPr lang="en-GB" sz="2400" b="0"/>
              <a:t> Bright green in colour</a:t>
            </a:r>
          </a:p>
          <a:p>
            <a:pPr marL="342900" algn="l">
              <a:lnSpc>
                <a:spcPct val="260000"/>
              </a:lnSpc>
              <a:buFontTx/>
              <a:buChar char="•"/>
            </a:pPr>
            <a:r>
              <a:rPr lang="en-GB" sz="2400" b="0"/>
              <a:t> Fierce &amp; vicious snake</a:t>
            </a:r>
          </a:p>
          <a:p>
            <a:pPr marL="342900" algn="l">
              <a:lnSpc>
                <a:spcPct val="260000"/>
              </a:lnSpc>
              <a:buFontTx/>
              <a:buChar char="•"/>
            </a:pPr>
            <a:r>
              <a:rPr lang="en-GB" sz="2400" b="0"/>
              <a:t> Head shape – very characteristic</a:t>
            </a:r>
          </a:p>
          <a:p>
            <a:pPr marL="342900" algn="l">
              <a:lnSpc>
                <a:spcPct val="260000"/>
              </a:lnSpc>
              <a:buFontTx/>
              <a:buChar char="•"/>
            </a:pPr>
            <a:r>
              <a:rPr lang="en-GB" sz="2400" b="0"/>
              <a:t> Longer, narrow acutely pointed snout </a:t>
            </a:r>
          </a:p>
          <a:p>
            <a:pPr marL="342900" algn="l">
              <a:lnSpc>
                <a:spcPct val="40000"/>
              </a:lnSpc>
            </a:pPr>
            <a:endParaRPr lang="en-GB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 descr="Woven mat"/>
          <p:cNvSpPr>
            <a:spLocks noChangeArrowheads="1"/>
          </p:cNvSpPr>
          <p:nvPr/>
        </p:nvSpPr>
        <p:spPr bwMode="auto">
          <a:xfrm>
            <a:off x="381000" y="457200"/>
            <a:ext cx="8382000" cy="59436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762000" y="1066800"/>
            <a:ext cx="7620000" cy="47656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10000"/>
              </a:lnSpc>
              <a:buFontTx/>
              <a:buChar char="•"/>
            </a:pPr>
            <a:r>
              <a:rPr lang="en-GB" sz="2400" b="0"/>
              <a:t>  Venom feebly toxic-local reactions colouration &amp; </a:t>
            </a:r>
          </a:p>
          <a:p>
            <a:pPr algn="l">
              <a:lnSpc>
                <a:spcPct val="150000"/>
              </a:lnSpc>
            </a:pPr>
            <a:r>
              <a:rPr lang="en-GB" sz="2400" b="0"/>
              <a:t>    shape</a:t>
            </a:r>
          </a:p>
          <a:p>
            <a:pPr algn="l">
              <a:lnSpc>
                <a:spcPct val="180000"/>
              </a:lnSpc>
              <a:buFontTx/>
              <a:buChar char="•"/>
            </a:pPr>
            <a:r>
              <a:rPr lang="en-GB" sz="2400" b="0"/>
              <a:t>  Excellent common flage (can hide easily)</a:t>
            </a:r>
          </a:p>
          <a:p>
            <a:pPr algn="l">
              <a:lnSpc>
                <a:spcPct val="210000"/>
              </a:lnSpc>
              <a:buFontTx/>
              <a:buChar char="•"/>
            </a:pPr>
            <a:r>
              <a:rPr lang="en-GB" sz="2400" b="0"/>
              <a:t>  Believed to strike at the eye</a:t>
            </a:r>
          </a:p>
          <a:p>
            <a:pPr algn="l">
              <a:lnSpc>
                <a:spcPct val="200000"/>
              </a:lnSpc>
              <a:buFontTx/>
              <a:buChar char="•"/>
            </a:pPr>
            <a:r>
              <a:rPr lang="en-GB" sz="2400" b="0"/>
              <a:t>  (Sinhalese nake false belief)</a:t>
            </a:r>
          </a:p>
          <a:p>
            <a:pPr algn="l">
              <a:lnSpc>
                <a:spcPct val="20000"/>
              </a:lnSpc>
            </a:pPr>
            <a:endParaRPr lang="en-GB" sz="2400" b="0"/>
          </a:p>
          <a:p>
            <a:pPr algn="l">
              <a:lnSpc>
                <a:spcPct val="160000"/>
              </a:lnSpc>
              <a:buFontTx/>
              <a:buChar char="•"/>
            </a:pPr>
            <a:r>
              <a:rPr lang="en-GB" sz="2400"/>
              <a:t>  </a:t>
            </a:r>
            <a:r>
              <a:rPr lang="en-GB" sz="2400">
                <a:solidFill>
                  <a:srgbClr val="FF6699"/>
                </a:solidFill>
              </a:rPr>
              <a:t>Non poisonous Colurbrides Commonly found in </a:t>
            </a:r>
          </a:p>
          <a:p>
            <a:pPr algn="l">
              <a:lnSpc>
                <a:spcPct val="150000"/>
              </a:lnSpc>
            </a:pPr>
            <a:r>
              <a:rPr lang="en-GB" sz="2400">
                <a:solidFill>
                  <a:srgbClr val="FF6699"/>
                </a:solidFill>
              </a:rPr>
              <a:t>   Sri Lnka</a:t>
            </a:r>
            <a:endParaRPr lang="en-US" sz="2400">
              <a:solidFill>
                <a:srgbClr val="FF66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Rectangle 10" descr="Woven mat"/>
          <p:cNvSpPr>
            <a:spLocks noChangeArrowheads="1"/>
          </p:cNvSpPr>
          <p:nvPr/>
        </p:nvSpPr>
        <p:spPr bwMode="auto">
          <a:xfrm>
            <a:off x="381000" y="342900"/>
            <a:ext cx="8458200" cy="6248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953000" y="3676650"/>
            <a:ext cx="3733800" cy="266700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7350" name="Picture 6" descr="ratsnak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771900"/>
            <a:ext cx="3424238" cy="2484438"/>
          </a:xfrm>
          <a:prstGeom prst="rect">
            <a:avLst/>
          </a:prstGeom>
          <a:noFill/>
        </p:spPr>
      </p:pic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65488" y="552450"/>
            <a:ext cx="2557462" cy="5794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 Rat Snake 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143000" y="1336675"/>
            <a:ext cx="6781800" cy="235585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GB" sz="2400"/>
              <a:t> Scientific name : </a:t>
            </a:r>
            <a:r>
              <a:rPr lang="en-GB" sz="2400" b="0" i="1"/>
              <a:t>Coluber mucosus maximus </a:t>
            </a:r>
            <a:r>
              <a:rPr lang="en-GB" sz="2400" b="0"/>
              <a:t/>
            </a:r>
            <a:br>
              <a:rPr lang="en-GB" sz="2400" b="0"/>
            </a:br>
            <a:r>
              <a:rPr lang="en-GB" sz="2400" b="0"/>
              <a:t> </a:t>
            </a:r>
            <a:r>
              <a:rPr lang="en-GB" sz="2400"/>
              <a:t>Sinhala name : </a:t>
            </a:r>
            <a:r>
              <a:rPr lang="en-GB" sz="2400" b="0"/>
              <a:t>Garendiya  </a:t>
            </a:r>
            <a:r>
              <a:rPr lang="en-GB" sz="1800" b="0">
                <a:latin typeface="Kandy" pitchFamily="34" charset="0"/>
              </a:rPr>
              <a:t>(g#r«y`)</a:t>
            </a:r>
            <a:endParaRPr lang="en-GB" sz="1800">
              <a:latin typeface="Kandy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GB" sz="2400"/>
              <a:t> </a:t>
            </a:r>
          </a:p>
          <a:p>
            <a:pPr algn="l">
              <a:lnSpc>
                <a:spcPct val="90000"/>
              </a:lnSpc>
            </a:pPr>
            <a:r>
              <a:rPr lang="en-GB" sz="2400"/>
              <a:t> English name : Rat Snake</a:t>
            </a:r>
            <a:r>
              <a:rPr lang="en-GB" sz="2400" b="0"/>
              <a:t/>
            </a:r>
            <a:br>
              <a:rPr lang="en-GB" sz="2400" b="0"/>
            </a:br>
            <a:endParaRPr lang="en-GB" sz="2400" b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 descr="Woven mat"/>
          <p:cNvSpPr>
            <a:spLocks noChangeArrowheads="1"/>
          </p:cNvSpPr>
          <p:nvPr/>
        </p:nvSpPr>
        <p:spPr bwMode="auto">
          <a:xfrm>
            <a:off x="381000" y="304800"/>
            <a:ext cx="8382000" cy="6248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162050" y="666750"/>
            <a:ext cx="6838950" cy="556895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algn="l">
              <a:lnSpc>
                <a:spcPct val="200000"/>
              </a:lnSpc>
              <a:buFontTx/>
              <a:buChar char="•"/>
            </a:pPr>
            <a:r>
              <a:rPr lang="en-GB" sz="2400" b="0"/>
              <a:t>  Common non-poisonous snake</a:t>
            </a:r>
          </a:p>
          <a:p>
            <a:pPr marL="571500" algn="l">
              <a:lnSpc>
                <a:spcPct val="180000"/>
              </a:lnSpc>
              <a:buFontTx/>
              <a:buChar char="•"/>
            </a:pPr>
            <a:r>
              <a:rPr lang="en-GB" sz="2400" b="0"/>
              <a:t>  Largest colabrides in Sri Lanka</a:t>
            </a:r>
          </a:p>
          <a:p>
            <a:pPr marL="571500" algn="l">
              <a:lnSpc>
                <a:spcPct val="190000"/>
              </a:lnSpc>
              <a:buFontTx/>
              <a:buChar char="•"/>
            </a:pPr>
            <a:r>
              <a:rPr lang="en-GB" sz="2400" b="0"/>
              <a:t>  Found in &amp; out of houses</a:t>
            </a:r>
          </a:p>
          <a:p>
            <a:pPr marL="571500" algn="l">
              <a:lnSpc>
                <a:spcPct val="190000"/>
              </a:lnSpc>
              <a:buFontTx/>
              <a:buChar char="•"/>
            </a:pPr>
            <a:r>
              <a:rPr lang="en-GB" sz="2400" b="0"/>
              <a:t>  Diurnal, alert &amp; active</a:t>
            </a:r>
          </a:p>
          <a:p>
            <a:pPr marL="571500" algn="l">
              <a:lnSpc>
                <a:spcPct val="190000"/>
              </a:lnSpc>
              <a:buFontTx/>
              <a:buChar char="•"/>
            </a:pPr>
            <a:r>
              <a:rPr lang="en-GB" sz="2400" b="0"/>
              <a:t>  Fierced when provoked</a:t>
            </a:r>
          </a:p>
          <a:p>
            <a:pPr marL="571500" algn="l">
              <a:lnSpc>
                <a:spcPct val="180000"/>
              </a:lnSpc>
              <a:buFontTx/>
              <a:buChar char="•"/>
            </a:pPr>
            <a:r>
              <a:rPr lang="en-GB" sz="2400" b="0"/>
              <a:t>  Colour vary – green, brown, yellow</a:t>
            </a:r>
          </a:p>
          <a:p>
            <a:pPr marL="571500" algn="l">
              <a:lnSpc>
                <a:spcPct val="180000"/>
              </a:lnSpc>
              <a:buFontTx/>
              <a:buChar char="•"/>
            </a:pPr>
            <a:r>
              <a:rPr lang="en-GB" sz="2400" b="0"/>
              <a:t>  Sometimes resembles cobra </a:t>
            </a:r>
          </a:p>
          <a:p>
            <a:pPr marL="571500" algn="l">
              <a:lnSpc>
                <a:spcPct val="130000"/>
              </a:lnSpc>
            </a:pPr>
            <a:r>
              <a:rPr lang="en-GB" sz="2400" b="0"/>
              <a:t>   (eyes are larger than cobra)</a:t>
            </a:r>
          </a:p>
          <a:p>
            <a:pPr marL="571500" algn="l">
              <a:lnSpc>
                <a:spcPct val="60000"/>
              </a:lnSpc>
            </a:pPr>
            <a:endParaRPr lang="en-GB" sz="24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7" name="Rectangle 9" descr="Woven mat"/>
          <p:cNvSpPr>
            <a:spLocks noChangeArrowheads="1"/>
          </p:cNvSpPr>
          <p:nvPr/>
        </p:nvSpPr>
        <p:spPr bwMode="auto">
          <a:xfrm>
            <a:off x="228600" y="304800"/>
            <a:ext cx="8610600" cy="6248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2438400" y="457200"/>
            <a:ext cx="4038600" cy="5794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Ceylon Wolf Snake</a:t>
            </a:r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609600" y="1524000"/>
            <a:ext cx="7620000" cy="27209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240000"/>
              </a:lnSpc>
            </a:pPr>
            <a:r>
              <a:rPr lang="en-GB" sz="2400"/>
              <a:t> Scientific name : </a:t>
            </a:r>
            <a:r>
              <a:rPr lang="en-GB" sz="2400" i="1"/>
              <a:t>Cercaspis carinatus </a:t>
            </a:r>
          </a:p>
          <a:p>
            <a:pPr algn="l">
              <a:lnSpc>
                <a:spcPct val="240000"/>
              </a:lnSpc>
            </a:pPr>
            <a:r>
              <a:rPr lang="en-GB" sz="2400" b="0"/>
              <a:t> </a:t>
            </a:r>
            <a:r>
              <a:rPr lang="en-GB" sz="2400"/>
              <a:t>Sinhala name :    Dara Karawala</a:t>
            </a:r>
            <a:r>
              <a:rPr lang="en-GB" sz="2400" i="1"/>
              <a:t> </a:t>
            </a:r>
            <a:r>
              <a:rPr lang="en-GB" sz="2400" i="1">
                <a:latin typeface="Kandy" pitchFamily="34" charset="0"/>
              </a:rPr>
              <a:t>(</a:t>
            </a:r>
            <a:r>
              <a:rPr lang="en-GB" sz="2400" b="0">
                <a:latin typeface="Kandy" pitchFamily="34" charset="0"/>
              </a:rPr>
              <a:t>q`r krvl`)</a:t>
            </a:r>
            <a:endParaRPr lang="en-GB" sz="2400"/>
          </a:p>
          <a:p>
            <a:pPr algn="l">
              <a:lnSpc>
                <a:spcPct val="240000"/>
              </a:lnSpc>
            </a:pPr>
            <a:r>
              <a:rPr lang="en-GB" sz="2400"/>
              <a:t> English name :    Ceylon Wolf Snake</a:t>
            </a:r>
            <a:endParaRPr lang="en-GB" sz="2400" b="0"/>
          </a:p>
        </p:txBody>
      </p:sp>
      <p:pic>
        <p:nvPicPr>
          <p:cNvPr id="58380" name="Picture 12" descr="wolfsnake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4343400"/>
            <a:ext cx="2895600" cy="193516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5" descr="Woven mat"/>
          <p:cNvSpPr>
            <a:spLocks noChangeArrowheads="1"/>
          </p:cNvSpPr>
          <p:nvPr/>
        </p:nvSpPr>
        <p:spPr bwMode="auto">
          <a:xfrm>
            <a:off x="514350" y="457200"/>
            <a:ext cx="8229600" cy="60198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657350" y="1066800"/>
            <a:ext cx="6019800" cy="47656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8650" algn="l">
              <a:lnSpc>
                <a:spcPct val="230000"/>
              </a:lnSpc>
              <a:buFontTx/>
              <a:buChar char="•"/>
            </a:pPr>
            <a:r>
              <a:rPr lang="en-GB" sz="2400" b="0"/>
              <a:t>  Rather common snake</a:t>
            </a:r>
          </a:p>
          <a:p>
            <a:pPr marL="628650" algn="l">
              <a:lnSpc>
                <a:spcPct val="200000"/>
              </a:lnSpc>
              <a:buFontTx/>
              <a:buChar char="•"/>
            </a:pPr>
            <a:r>
              <a:rPr lang="en-GB" sz="2400" b="0"/>
              <a:t>  Resembles the Ceylon krait</a:t>
            </a:r>
          </a:p>
          <a:p>
            <a:pPr marL="628650" algn="l">
              <a:lnSpc>
                <a:spcPct val="190000"/>
              </a:lnSpc>
              <a:buFontTx/>
              <a:buChar char="•"/>
            </a:pPr>
            <a:r>
              <a:rPr lang="en-GB" sz="2400" b="0"/>
              <a:t>  Vertebrals not enlarged </a:t>
            </a:r>
          </a:p>
          <a:p>
            <a:pPr marL="628650" algn="l">
              <a:lnSpc>
                <a:spcPct val="150000"/>
              </a:lnSpc>
            </a:pPr>
            <a:r>
              <a:rPr lang="en-GB" sz="2400" b="0"/>
              <a:t>   (only different to Ceylon krait)</a:t>
            </a:r>
          </a:p>
          <a:p>
            <a:pPr marL="628650" algn="l">
              <a:lnSpc>
                <a:spcPct val="220000"/>
              </a:lnSpc>
              <a:buFontTx/>
              <a:buChar char="•"/>
            </a:pPr>
            <a:r>
              <a:rPr lang="en-GB" sz="2400" b="0"/>
              <a:t>  Sub caudals unisearial</a:t>
            </a:r>
          </a:p>
          <a:p>
            <a:pPr marL="628650" algn="l">
              <a:lnSpc>
                <a:spcPct val="190000"/>
              </a:lnSpc>
              <a:buFontTx/>
              <a:buChar char="•"/>
            </a:pPr>
            <a:r>
              <a:rPr lang="en-GB" sz="2400" b="0"/>
              <a:t>  Get the bands in belly</a:t>
            </a:r>
          </a:p>
          <a:p>
            <a:pPr marL="628650" algn="l"/>
            <a:endParaRPr lang="en-GB" sz="24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0" name="Rectangle 8" descr="Woven mat"/>
          <p:cNvSpPr>
            <a:spLocks noChangeArrowheads="1"/>
          </p:cNvSpPr>
          <p:nvPr/>
        </p:nvSpPr>
        <p:spPr bwMode="auto">
          <a:xfrm>
            <a:off x="228600" y="304800"/>
            <a:ext cx="8610600" cy="6248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638800" y="4343400"/>
            <a:ext cx="3048000" cy="213360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9397" name="Picture 5" descr="Common_Wolf_Snake_498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4495800"/>
            <a:ext cx="2514600" cy="1843088"/>
          </a:xfrm>
          <a:prstGeom prst="rect">
            <a:avLst/>
          </a:prstGeom>
          <a:noFill/>
        </p:spPr>
      </p:pic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762000" y="1600200"/>
            <a:ext cx="7620000" cy="27209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GB" sz="2400"/>
              <a:t> Scientific name : </a:t>
            </a:r>
            <a:r>
              <a:rPr lang="en-GB" sz="2400" b="0" i="1"/>
              <a:t>Lycoden aulicus</a:t>
            </a:r>
            <a:endParaRPr lang="en-GB" sz="2400" i="1"/>
          </a:p>
          <a:p>
            <a:pPr algn="l">
              <a:lnSpc>
                <a:spcPct val="180000"/>
              </a:lnSpc>
            </a:pPr>
            <a:r>
              <a:rPr lang="en-GB" sz="2400" b="0"/>
              <a:t> </a:t>
            </a:r>
            <a:r>
              <a:rPr lang="en-GB" sz="2400"/>
              <a:t>Sinhala name :    Kunu Mee Karawala</a:t>
            </a:r>
            <a:r>
              <a:rPr lang="en-GB" sz="2400" i="1"/>
              <a:t> </a:t>
            </a:r>
          </a:p>
          <a:p>
            <a:pPr algn="l">
              <a:lnSpc>
                <a:spcPct val="180000"/>
              </a:lnSpc>
            </a:pPr>
            <a:r>
              <a:rPr lang="en-GB" sz="2400" i="1"/>
              <a:t>                     </a:t>
            </a:r>
            <a:r>
              <a:rPr lang="en-GB" sz="2400" b="0">
                <a:latin typeface="Kandy" pitchFamily="34" charset="0"/>
              </a:rPr>
              <a:t>(</a:t>
            </a:r>
            <a:r>
              <a:rPr lang="en-US" sz="2400" b="0">
                <a:latin typeface="Kandy" pitchFamily="34" charset="0"/>
              </a:rPr>
              <a:t>ÁÈÊ </a:t>
            </a:r>
            <a:r>
              <a:rPr lang="en-GB" sz="2400" b="0">
                <a:latin typeface="Kandy" pitchFamily="34" charset="0"/>
              </a:rPr>
              <a:t>krvl`)</a:t>
            </a:r>
            <a:endParaRPr lang="en-GB" sz="2400" b="0"/>
          </a:p>
          <a:p>
            <a:pPr algn="l">
              <a:lnSpc>
                <a:spcPct val="180000"/>
              </a:lnSpc>
            </a:pPr>
            <a:r>
              <a:rPr lang="en-GB" sz="2400"/>
              <a:t> English name :    Common Wolf Snake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514600" y="685800"/>
            <a:ext cx="4181475" cy="6762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/>
              <a:t>Common Wolf Snake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5" descr="Woven mat"/>
          <p:cNvSpPr>
            <a:spLocks noChangeArrowheads="1"/>
          </p:cNvSpPr>
          <p:nvPr/>
        </p:nvSpPr>
        <p:spPr bwMode="auto">
          <a:xfrm>
            <a:off x="381000" y="304800"/>
            <a:ext cx="8534400" cy="6248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990600" y="762000"/>
            <a:ext cx="7315200" cy="53498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algn="l">
              <a:lnSpc>
                <a:spcPct val="230000"/>
              </a:lnSpc>
              <a:buFontTx/>
              <a:buChar char="•"/>
            </a:pPr>
            <a:r>
              <a:rPr lang="en-GB" sz="2400" b="0"/>
              <a:t> Very common, nocturnal, non-venomous snake</a:t>
            </a:r>
          </a:p>
          <a:p>
            <a:pPr marL="285750" algn="l">
              <a:lnSpc>
                <a:spcPct val="200000"/>
              </a:lnSpc>
              <a:buFontTx/>
              <a:buChar char="•"/>
            </a:pPr>
            <a:r>
              <a:rPr lang="en-GB" sz="2400" b="0"/>
              <a:t> Resembles the ceylon krait</a:t>
            </a:r>
          </a:p>
          <a:p>
            <a:pPr marL="285750" algn="l">
              <a:lnSpc>
                <a:spcPct val="190000"/>
              </a:lnSpc>
              <a:buFontTx/>
              <a:buChar char="•"/>
            </a:pPr>
            <a:r>
              <a:rPr lang="en-GB" sz="2400" b="0"/>
              <a:t> Vertibral are not enlarged</a:t>
            </a:r>
          </a:p>
          <a:p>
            <a:pPr marL="285750" algn="l">
              <a:lnSpc>
                <a:spcPct val="210000"/>
              </a:lnSpc>
              <a:buFontTx/>
              <a:buChar char="•"/>
            </a:pPr>
            <a:r>
              <a:rPr lang="en-GB" sz="2400" b="0"/>
              <a:t> Belly is white</a:t>
            </a:r>
          </a:p>
          <a:p>
            <a:pPr marL="285750" algn="l">
              <a:lnSpc>
                <a:spcPct val="200000"/>
              </a:lnSpc>
              <a:buFontTx/>
              <a:buChar char="•"/>
            </a:pPr>
            <a:r>
              <a:rPr lang="en-GB" sz="2400" b="0"/>
              <a:t> Sub caudals divided</a:t>
            </a:r>
          </a:p>
          <a:p>
            <a:pPr marL="285750" algn="l">
              <a:lnSpc>
                <a:spcPct val="210000"/>
              </a:lnSpc>
              <a:buFontTx/>
              <a:buChar char="•"/>
            </a:pPr>
            <a:r>
              <a:rPr lang="en-GB" sz="2400" b="0"/>
              <a:t> White bands on the dorsal surface but does </a:t>
            </a:r>
          </a:p>
          <a:p>
            <a:pPr marL="285750" algn="l"/>
            <a:r>
              <a:rPr lang="en-GB" sz="2400" b="0"/>
              <a:t>  not extend to the ventral surface</a:t>
            </a:r>
          </a:p>
          <a:p>
            <a:pPr marL="285750" algn="l"/>
            <a:endParaRPr lang="en-GB" sz="24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 descr="Woven mat"/>
          <p:cNvSpPr>
            <a:spLocks noChangeArrowheads="1"/>
          </p:cNvSpPr>
          <p:nvPr/>
        </p:nvSpPr>
        <p:spPr bwMode="auto">
          <a:xfrm>
            <a:off x="533400" y="457200"/>
            <a:ext cx="8077200" cy="5867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047750" y="1428750"/>
            <a:ext cx="7010400" cy="3816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514350" algn="l">
              <a:lnSpc>
                <a:spcPct val="22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Diurnal, gentle, non venomous snake</a:t>
            </a:r>
          </a:p>
          <a:p>
            <a:pPr marL="514350" algn="l">
              <a:lnSpc>
                <a:spcPct val="17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Commonly seen</a:t>
            </a:r>
          </a:p>
          <a:p>
            <a:pPr marL="514350" algn="l">
              <a:lnSpc>
                <a:spcPct val="18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Two yellow or buff colour dorsolateral </a:t>
            </a:r>
          </a:p>
          <a:p>
            <a:pPr marL="514350" algn="l">
              <a:tabLst>
                <a:tab pos="228600" algn="l"/>
              </a:tabLst>
            </a:pPr>
            <a:r>
              <a:rPr lang="en-GB" sz="2400" b="0"/>
              <a:t>    stripes run from neck to fail tip</a:t>
            </a:r>
          </a:p>
          <a:p>
            <a:pPr marL="514350" algn="l">
              <a:lnSpc>
                <a:spcPct val="250000"/>
              </a:lnSpc>
              <a:buFontTx/>
              <a:buChar char="•"/>
              <a:tabLst>
                <a:tab pos="228600" algn="l"/>
              </a:tabLst>
            </a:pPr>
            <a:r>
              <a:rPr lang="en-GB" sz="2400" b="0"/>
              <a:t>  Rough saled</a:t>
            </a:r>
          </a:p>
          <a:p>
            <a:pPr marL="514350" algn="l">
              <a:tabLst>
                <a:tab pos="228600" algn="l"/>
              </a:tabLst>
            </a:pPr>
            <a:endParaRPr lang="en-GB" sz="24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2" name="Rectangle 8" descr="Woven mat"/>
          <p:cNvSpPr>
            <a:spLocks noChangeArrowheads="1"/>
          </p:cNvSpPr>
          <p:nvPr/>
        </p:nvSpPr>
        <p:spPr bwMode="auto">
          <a:xfrm>
            <a:off x="381000" y="419100"/>
            <a:ext cx="8305800" cy="60198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18790" name="Picture 6" descr="boida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76700"/>
            <a:ext cx="3057525" cy="2166938"/>
          </a:xfrm>
          <a:prstGeom prst="rect">
            <a:avLst/>
          </a:prstGeom>
          <a:noFill/>
        </p:spPr>
      </p:pic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3390900" y="495300"/>
            <a:ext cx="1828800" cy="5794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Python</a:t>
            </a:r>
            <a:endParaRPr lang="en-US"/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1143000" y="1096963"/>
            <a:ext cx="6934200" cy="2976562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GB" sz="2400"/>
              <a:t> Scientific name : </a:t>
            </a:r>
            <a:r>
              <a:rPr lang="en-GB" sz="2400" b="0" i="1"/>
              <a:t>Python molurus molurus</a:t>
            </a:r>
            <a:endParaRPr lang="en-GB" sz="2400" i="1"/>
          </a:p>
          <a:p>
            <a:pPr algn="l">
              <a:lnSpc>
                <a:spcPct val="180000"/>
              </a:lnSpc>
            </a:pPr>
            <a:r>
              <a:rPr lang="en-GB" sz="2400" b="0"/>
              <a:t> </a:t>
            </a:r>
            <a:r>
              <a:rPr lang="en-GB" sz="2400"/>
              <a:t>Sinhala name :    Kunu Mee Karawala</a:t>
            </a:r>
            <a:r>
              <a:rPr lang="en-GB" sz="2400" i="1"/>
              <a:t> </a:t>
            </a:r>
          </a:p>
          <a:p>
            <a:pPr algn="l">
              <a:lnSpc>
                <a:spcPct val="180000"/>
              </a:lnSpc>
            </a:pPr>
            <a:r>
              <a:rPr lang="en-GB" sz="2400" i="1"/>
              <a:t>                     </a:t>
            </a:r>
            <a:r>
              <a:rPr lang="en-GB" sz="2400" b="0">
                <a:latin typeface="Kandy" pitchFamily="34" charset="0"/>
              </a:rPr>
              <a:t>(</a:t>
            </a:r>
            <a:r>
              <a:rPr lang="en-US" sz="2400" b="0">
                <a:latin typeface="Kandy" pitchFamily="34" charset="0"/>
              </a:rPr>
              <a:t>ÁÈÊ </a:t>
            </a:r>
            <a:r>
              <a:rPr lang="en-GB" sz="2400" b="0">
                <a:latin typeface="Kandy" pitchFamily="34" charset="0"/>
              </a:rPr>
              <a:t>krvl`)</a:t>
            </a:r>
            <a:endParaRPr lang="en-GB" sz="2400" b="0"/>
          </a:p>
          <a:p>
            <a:pPr algn="l">
              <a:lnSpc>
                <a:spcPct val="180000"/>
              </a:lnSpc>
            </a:pPr>
            <a:r>
              <a:rPr lang="en-GB" sz="2400"/>
              <a:t> English name :   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Stationery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848600" cy="4038600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/>
          <a:lstStyle/>
          <a:p>
            <a:pPr marL="857250" lvl="2" indent="0" eaLnBrk="1" hangingPunct="1">
              <a:lnSpc>
                <a:spcPct val="50000"/>
              </a:lnSpc>
              <a:buFontTx/>
              <a:buNone/>
            </a:pPr>
            <a:endParaRPr lang="en-US" b="1" smtClean="0">
              <a:solidFill>
                <a:srgbClr val="003300"/>
              </a:solidFill>
              <a:latin typeface="Comic Sans MS" pitchFamily="66" charset="0"/>
            </a:endParaRPr>
          </a:p>
          <a:p>
            <a:pPr marL="857250" lvl="2" indent="0" eaLnBrk="1" hangingPunct="1"/>
            <a:r>
              <a:rPr lang="en-US" b="1" smtClean="0">
                <a:solidFill>
                  <a:srgbClr val="003300"/>
                </a:solidFill>
                <a:latin typeface="Comic Sans MS" pitchFamily="66" charset="0"/>
              </a:rPr>
              <a:t> Rare flanged </a:t>
            </a:r>
          </a:p>
          <a:p>
            <a:pPr marL="857250" lvl="2" indent="0" eaLnBrk="1" hangingPunct="1">
              <a:lnSpc>
                <a:spcPct val="50000"/>
              </a:lnSpc>
              <a:buFontTx/>
              <a:buNone/>
            </a:pPr>
            <a:endParaRPr lang="en-US" b="1" smtClean="0">
              <a:solidFill>
                <a:srgbClr val="003300"/>
              </a:solidFill>
              <a:latin typeface="Comic Sans MS" pitchFamily="66" charset="0"/>
            </a:endParaRPr>
          </a:p>
          <a:p>
            <a:pPr marL="857250" lvl="2" indent="0" eaLnBrk="1" hangingPunct="1"/>
            <a:r>
              <a:rPr lang="en-US" b="1" smtClean="0">
                <a:solidFill>
                  <a:srgbClr val="003300"/>
                </a:solidFill>
                <a:latin typeface="Comic Sans MS" pitchFamily="66" charset="0"/>
              </a:rPr>
              <a:t> Low toxicity</a:t>
            </a:r>
          </a:p>
          <a:p>
            <a:pPr marL="857250" lvl="2" indent="0" eaLnBrk="1" hangingPunct="1">
              <a:lnSpc>
                <a:spcPct val="50000"/>
              </a:lnSpc>
              <a:buFontTx/>
              <a:buNone/>
            </a:pPr>
            <a:endParaRPr lang="en-US" b="1" smtClean="0">
              <a:solidFill>
                <a:srgbClr val="003300"/>
              </a:solidFill>
              <a:latin typeface="Comic Sans MS" pitchFamily="66" charset="0"/>
            </a:endParaRPr>
          </a:p>
          <a:p>
            <a:pPr marL="857250" lvl="2" indent="0" eaLnBrk="1" hangingPunct="1"/>
            <a:r>
              <a:rPr lang="en-US" b="1" smtClean="0">
                <a:solidFill>
                  <a:srgbClr val="003300"/>
                </a:solidFill>
                <a:latin typeface="Comic Sans MS" pitchFamily="66" charset="0"/>
              </a:rPr>
              <a:t> Venom injecting mechanism is relatively  </a:t>
            </a:r>
          </a:p>
          <a:p>
            <a:pPr marL="857250" lvl="2" indent="0" eaLnBrk="1" hangingPunct="1">
              <a:buFontTx/>
              <a:buNone/>
            </a:pPr>
            <a:r>
              <a:rPr lang="en-US" b="1" smtClean="0">
                <a:solidFill>
                  <a:srgbClr val="003300"/>
                </a:solidFill>
                <a:latin typeface="Comic Sans MS" pitchFamily="66" charset="0"/>
              </a:rPr>
              <a:t>  insufficient to inject a sufficient quantity</a:t>
            </a:r>
          </a:p>
          <a:p>
            <a:pPr marL="857250" lvl="2" indent="0" eaLnBrk="1" hangingPunct="1">
              <a:lnSpc>
                <a:spcPct val="60000"/>
              </a:lnSpc>
              <a:buFontTx/>
              <a:buNone/>
            </a:pPr>
            <a:endParaRPr lang="en-US" b="1" smtClean="0">
              <a:solidFill>
                <a:srgbClr val="003300"/>
              </a:solidFill>
              <a:latin typeface="Comic Sans MS" pitchFamily="66" charset="0"/>
            </a:endParaRPr>
          </a:p>
          <a:p>
            <a:pPr marL="857250" lvl="2" indent="0" eaLnBrk="1" hangingPunct="1"/>
            <a:r>
              <a:rPr lang="en-US" b="1" smtClean="0">
                <a:solidFill>
                  <a:srgbClr val="003300"/>
                </a:solidFill>
                <a:latin typeface="Comic Sans MS" pitchFamily="66" charset="0"/>
              </a:rPr>
              <a:t> Produce mild symptoms pain swelling, local,  </a:t>
            </a:r>
          </a:p>
          <a:p>
            <a:pPr marL="857250" lvl="2" indent="0" eaLnBrk="1" hangingPunct="1">
              <a:buFontTx/>
              <a:buNone/>
            </a:pPr>
            <a:r>
              <a:rPr lang="en-US" b="1" smtClean="0">
                <a:solidFill>
                  <a:srgbClr val="003300"/>
                </a:solidFill>
                <a:latin typeface="Comic Sans MS" pitchFamily="66" charset="0"/>
              </a:rPr>
              <a:t>  reactions no fatality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685800"/>
            <a:ext cx="7772400" cy="947738"/>
          </a:xfrm>
          <a:prstGeom prst="rect">
            <a:avLst/>
          </a:prstGeom>
          <a:solidFill>
            <a:srgbClr val="EDDCA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"/>
              </a:lnSpc>
              <a:spcBef>
                <a:spcPct val="20000"/>
              </a:spcBef>
            </a:pPr>
            <a:endParaRPr lang="en-US" sz="2800">
              <a:solidFill>
                <a:srgbClr val="660033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2800">
                <a:solidFill>
                  <a:srgbClr val="660033"/>
                </a:solidFill>
              </a:rPr>
              <a:t>Feebly poisonous snakes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280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E3D-4F9E-49FB-9AB6-99C4073E2F0B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 descr="Woven mat"/>
          <p:cNvSpPr>
            <a:spLocks noChangeArrowheads="1"/>
          </p:cNvSpPr>
          <p:nvPr/>
        </p:nvSpPr>
        <p:spPr bwMode="auto">
          <a:xfrm>
            <a:off x="533400" y="381000"/>
            <a:ext cx="8229600" cy="61722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238250" y="857250"/>
            <a:ext cx="6781800" cy="53498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algn="l">
              <a:lnSpc>
                <a:spcPct val="200000"/>
              </a:lnSpc>
              <a:buFontTx/>
              <a:buChar char="•"/>
            </a:pPr>
            <a:r>
              <a:rPr lang="en-GB" sz="2400" b="0"/>
              <a:t>  Family – baidae</a:t>
            </a:r>
          </a:p>
          <a:p>
            <a:pPr marL="400050" algn="l">
              <a:lnSpc>
                <a:spcPct val="150000"/>
              </a:lnSpc>
              <a:buFontTx/>
              <a:buChar char="•"/>
            </a:pPr>
            <a:r>
              <a:rPr lang="en-GB" sz="2400" b="0"/>
              <a:t>  Only sp in Sri Lanka </a:t>
            </a:r>
          </a:p>
          <a:p>
            <a:pPr marL="400050" algn="l">
              <a:lnSpc>
                <a:spcPct val="150000"/>
              </a:lnSpc>
              <a:buFontTx/>
              <a:buChar char="•"/>
            </a:pPr>
            <a:r>
              <a:rPr lang="en-GB" sz="2400" b="0"/>
              <a:t>  Large snake with massive cylindrical  </a:t>
            </a:r>
          </a:p>
          <a:p>
            <a:pPr marL="400050" algn="l"/>
            <a:r>
              <a:rPr lang="en-GB" sz="2400" b="0"/>
              <a:t>   bodies</a:t>
            </a:r>
          </a:p>
          <a:p>
            <a:pPr marL="400050" algn="l">
              <a:lnSpc>
                <a:spcPct val="150000"/>
              </a:lnSpc>
              <a:buFontTx/>
              <a:buChar char="•"/>
            </a:pPr>
            <a:r>
              <a:rPr lang="en-GB" sz="2400" b="0"/>
              <a:t>  Non venomous</a:t>
            </a:r>
          </a:p>
          <a:p>
            <a:pPr marL="400050" algn="l">
              <a:lnSpc>
                <a:spcPct val="160000"/>
              </a:lnSpc>
              <a:buFontTx/>
              <a:buChar char="•"/>
            </a:pPr>
            <a:r>
              <a:rPr lang="en-GB" sz="2400" b="0"/>
              <a:t>  Kill the prey by constricting </a:t>
            </a:r>
          </a:p>
          <a:p>
            <a:pPr marL="400050" algn="l">
              <a:lnSpc>
                <a:spcPct val="170000"/>
              </a:lnSpc>
              <a:buFontTx/>
              <a:buChar char="•"/>
            </a:pPr>
            <a:r>
              <a:rPr lang="en-GB" sz="2400" b="0"/>
              <a:t>  Body has 3 rows of quadrate markings</a:t>
            </a:r>
          </a:p>
          <a:p>
            <a:pPr marL="400050" algn="l">
              <a:lnSpc>
                <a:spcPct val="190000"/>
              </a:lnSpc>
              <a:buFontTx/>
              <a:buChar char="•"/>
            </a:pPr>
            <a:r>
              <a:rPr lang="en-GB" sz="2400" b="0"/>
              <a:t>  Young python resembles the russel’s   </a:t>
            </a:r>
          </a:p>
          <a:p>
            <a:pPr marL="400050" algn="l"/>
            <a:r>
              <a:rPr lang="en-GB" sz="2400" b="0"/>
              <a:t>   viper</a:t>
            </a:r>
          </a:p>
          <a:p>
            <a:pPr marL="400050" algn="l">
              <a:lnSpc>
                <a:spcPct val="70000"/>
              </a:lnSpc>
            </a:pPr>
            <a:endParaRPr lang="en-GB" sz="24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E2A-0EAF-4B31-9F65-258E4103E9E7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495800"/>
          </a:xfrm>
          <a:solidFill>
            <a:srgbClr val="EDDCAB"/>
          </a:solidFill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endParaRPr lang="en-US" sz="2200" b="1" smtClean="0">
              <a:solidFill>
                <a:srgbClr val="003300"/>
              </a:solidFill>
              <a:latin typeface="Comic Sans MS" pitchFamily="66" charset="0"/>
            </a:endParaRPr>
          </a:p>
          <a:p>
            <a:pPr eaLnBrk="1" hangingPunct="1">
              <a:lnSpc>
                <a:spcPct val="0"/>
              </a:lnSpc>
              <a:buFontTx/>
              <a:buNone/>
            </a:pPr>
            <a:endParaRPr lang="en-US" sz="2200" b="1" smtClean="0">
              <a:solidFill>
                <a:srgbClr val="003300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200" b="1" smtClean="0">
                <a:solidFill>
                  <a:srgbClr val="003300"/>
                </a:solidFill>
                <a:latin typeface="Comic Sans MS" pitchFamily="66" charset="0"/>
              </a:rPr>
              <a:t>Carnivorous feed on rats, frog, geodes , lizards bird eggs etc.,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200" b="1" smtClean="0">
              <a:solidFill>
                <a:srgbClr val="003300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200" b="1" smtClean="0">
                <a:solidFill>
                  <a:srgbClr val="003300"/>
                </a:solidFill>
                <a:latin typeface="Comic Sans MS" pitchFamily="66" charset="0"/>
              </a:rPr>
              <a:t>Venomous snakes use their venom to immobilized the prey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b="1" smtClean="0">
              <a:solidFill>
                <a:srgbClr val="003300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200" b="1" smtClean="0">
                <a:solidFill>
                  <a:srgbClr val="003300"/>
                </a:solidFill>
                <a:latin typeface="Comic Sans MS" pitchFamily="66" charset="0"/>
              </a:rPr>
              <a:t>Snakes bite when they are  bitter – frightened &amp; exited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b="1" smtClean="0">
              <a:solidFill>
                <a:srgbClr val="003300"/>
              </a:solidFill>
              <a:latin typeface="Comic Sans MS" pitchFamily="66" charset="0"/>
            </a:endParaRPr>
          </a:p>
          <a:p>
            <a:pPr eaLnBrk="1" hangingPunct="1">
              <a:lnSpc>
                <a:spcPct val="0"/>
              </a:lnSpc>
              <a:buFontTx/>
              <a:buNone/>
            </a:pPr>
            <a:endParaRPr lang="en-US" sz="2200" b="1" smtClean="0">
              <a:solidFill>
                <a:srgbClr val="003300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200" b="1" smtClean="0">
                <a:solidFill>
                  <a:srgbClr val="003300"/>
                </a:solidFill>
                <a:latin typeface="Comic Sans MS" pitchFamily="66" charset="0"/>
              </a:rPr>
              <a:t>Non venomous snakes have tooth but no flangs </a:t>
            </a:r>
          </a:p>
          <a:p>
            <a:pPr eaLnBrk="1" hangingPunct="1">
              <a:buFontTx/>
              <a:buNone/>
            </a:pPr>
            <a:r>
              <a:rPr lang="en-US" sz="2200" b="1" smtClean="0">
                <a:solidFill>
                  <a:srgbClr val="003300"/>
                </a:solidFill>
                <a:latin typeface="Comic Sans MS" pitchFamily="66" charset="0"/>
              </a:rPr>
              <a:t>                                      </a:t>
            </a:r>
          </a:p>
        </p:txBody>
      </p:sp>
      <p:sp>
        <p:nvSpPr>
          <p:cNvPr id="7171" name="AutoShape 4"/>
          <p:cNvSpPr>
            <a:spLocks noChangeArrowheads="1"/>
          </p:cNvSpPr>
          <p:nvPr/>
        </p:nvSpPr>
        <p:spPr bwMode="auto">
          <a:xfrm>
            <a:off x="2514600" y="609600"/>
            <a:ext cx="4495800" cy="685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>
                <a:solidFill>
                  <a:srgbClr val="660033"/>
                </a:solidFill>
              </a:rPr>
              <a:t>Snakes habits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E3D-4F9E-49FB-9AB6-99C4073E2F0B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153400" cy="5257800"/>
          </a:xfrm>
          <a:solidFill>
            <a:srgbClr val="9191DB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191DB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180000"/>
              </a:lnSpc>
              <a:buFontTx/>
              <a:buNone/>
            </a:pPr>
            <a:r>
              <a:rPr lang="en-US" sz="2400" b="1" smtClean="0">
                <a:solidFill>
                  <a:srgbClr val="000099"/>
                </a:solidFill>
                <a:latin typeface="Comic Sans MS" pitchFamily="66" charset="0"/>
              </a:rPr>
              <a:t>Character	      Elapids		            Vipers</a:t>
            </a:r>
            <a:endParaRPr lang="en-US" sz="2400" smtClean="0">
              <a:solidFill>
                <a:srgbClr val="000099"/>
              </a:solidFill>
              <a:latin typeface="Comic Sans MS" pitchFamily="66" charset="0"/>
            </a:endParaRPr>
          </a:p>
          <a:p>
            <a:pPr eaLnBrk="1" hangingPunct="1">
              <a:lnSpc>
                <a:spcPct val="190000"/>
              </a:lnSpc>
              <a:buFontTx/>
              <a:buNone/>
            </a:pPr>
            <a:r>
              <a:rPr lang="en-US" sz="2400" smtClean="0">
                <a:solidFill>
                  <a:srgbClr val="000099"/>
                </a:solidFill>
                <a:latin typeface="Comic Sans MS" pitchFamily="66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99"/>
                </a:solidFill>
                <a:latin typeface="Comic Sans MS" pitchFamily="66" charset="0"/>
              </a:rPr>
              <a:t>1.Head</a:t>
            </a:r>
            <a:r>
              <a:rPr lang="en-US" sz="2400" smtClean="0">
                <a:solidFill>
                  <a:srgbClr val="009900"/>
                </a:solidFill>
                <a:latin typeface="Comic Sans MS" pitchFamily="66" charset="0"/>
              </a:rPr>
              <a:t>   </a:t>
            </a:r>
            <a:r>
              <a:rPr lang="en-US" sz="2400" smtClean="0">
                <a:solidFill>
                  <a:srgbClr val="295303"/>
                </a:solidFill>
                <a:latin typeface="Comic Sans MS" pitchFamily="66" charset="0"/>
              </a:rPr>
              <a:t>          </a:t>
            </a:r>
            <a:r>
              <a:rPr lang="en-US" sz="2400" smtClean="0">
                <a:solidFill>
                  <a:srgbClr val="660033"/>
                </a:solidFill>
                <a:latin typeface="Comic Sans MS" pitchFamily="66" charset="0"/>
              </a:rPr>
              <a:t>(a)  Shape, like a spoon        Taaingular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660033"/>
                </a:solidFill>
                <a:latin typeface="Comic Sans MS" pitchFamily="66" charset="0"/>
              </a:rPr>
              <a:t>		                    ie: spatula shaped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2400" smtClean="0">
                <a:solidFill>
                  <a:srgbClr val="660033"/>
                </a:solidFill>
                <a:latin typeface="Comic Sans MS" pitchFamily="66" charset="0"/>
              </a:rPr>
              <a:t>                        (b)  Scales – enlarged          Small</a:t>
            </a:r>
          </a:p>
          <a:p>
            <a:pPr eaLnBrk="1" hangingPunct="1">
              <a:buFontTx/>
              <a:buNone/>
            </a:pPr>
            <a:endParaRPr lang="en-US" sz="2400" smtClean="0">
              <a:solidFill>
                <a:srgbClr val="660033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99"/>
                </a:solidFill>
                <a:latin typeface="Comic Sans MS" pitchFamily="66" charset="0"/>
              </a:rPr>
              <a:t>2.Body </a:t>
            </a:r>
            <a:r>
              <a:rPr lang="en-US" sz="2400" smtClean="0">
                <a:solidFill>
                  <a:srgbClr val="295303"/>
                </a:solidFill>
                <a:latin typeface="Comic Sans MS" pitchFamily="66" charset="0"/>
              </a:rPr>
              <a:t>                   </a:t>
            </a:r>
            <a:r>
              <a:rPr lang="en-US" sz="2400" smtClean="0">
                <a:solidFill>
                  <a:srgbClr val="660033"/>
                </a:solidFill>
                <a:latin typeface="Comic Sans MS" pitchFamily="66" charset="0"/>
              </a:rPr>
              <a:t>slender                         Stout</a:t>
            </a:r>
          </a:p>
          <a:p>
            <a:pPr eaLnBrk="1" hangingPunct="1">
              <a:lnSpc>
                <a:spcPct val="230000"/>
              </a:lnSpc>
              <a:buFontTx/>
              <a:buNone/>
            </a:pPr>
            <a:r>
              <a:rPr lang="en-US" sz="2400" smtClean="0">
                <a:solidFill>
                  <a:srgbClr val="000099"/>
                </a:solidFill>
                <a:latin typeface="Comic Sans MS" pitchFamily="66" charset="0"/>
              </a:rPr>
              <a:t>3.Tail  </a:t>
            </a:r>
            <a:r>
              <a:rPr lang="en-US" sz="2400" smtClean="0">
                <a:solidFill>
                  <a:srgbClr val="295303"/>
                </a:solidFill>
                <a:latin typeface="Comic Sans MS" pitchFamily="66" charset="0"/>
              </a:rPr>
              <a:t>                    </a:t>
            </a:r>
            <a:r>
              <a:rPr lang="en-US" sz="2400" smtClean="0">
                <a:solidFill>
                  <a:srgbClr val="660033"/>
                </a:solidFill>
                <a:latin typeface="Comic Sans MS" pitchFamily="66" charset="0"/>
              </a:rPr>
              <a:t>long		                 Stout</a:t>
            </a:r>
          </a:p>
          <a:p>
            <a:pPr eaLnBrk="1" hangingPunct="1"/>
            <a:endParaRPr lang="en-US" sz="2400" smtClean="0">
              <a:solidFill>
                <a:srgbClr val="660033"/>
              </a:solidFill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E3D-4F9E-49FB-9AB6-99C4073E2F0B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 descr="Woven mat"/>
          <p:cNvSpPr>
            <a:spLocks noChangeArrowheads="1"/>
          </p:cNvSpPr>
          <p:nvPr/>
        </p:nvSpPr>
        <p:spPr bwMode="auto">
          <a:xfrm>
            <a:off x="361950" y="152400"/>
            <a:ext cx="8458200" cy="65532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971800" y="919163"/>
            <a:ext cx="5334000" cy="5626100"/>
          </a:xfrm>
          <a:prstGeom prst="rect">
            <a:avLst/>
          </a:prstGeom>
          <a:solidFill>
            <a:srgbClr val="172E02"/>
          </a:solidFill>
          <a:ln w="57150" cmpd="thinThick">
            <a:solidFill>
              <a:srgbClr val="66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tabLst>
                <a:tab pos="457200" algn="l"/>
              </a:tabLst>
            </a:pPr>
            <a:r>
              <a:rPr lang="en-GB" sz="2400">
                <a:latin typeface="Times New Roman" pitchFamily="18" charset="0"/>
              </a:rPr>
              <a:t>* Belongs to elapidae</a:t>
            </a:r>
            <a:endParaRPr lang="en-GB" sz="2400" b="0">
              <a:latin typeface="Times New Roman" pitchFamily="18" charset="0"/>
            </a:endParaRPr>
          </a:p>
          <a:p>
            <a:pPr algn="l">
              <a:lnSpc>
                <a:spcPct val="150000"/>
              </a:lnSpc>
              <a:tabLst>
                <a:tab pos="457200" algn="l"/>
              </a:tabLst>
            </a:pPr>
            <a:r>
              <a:rPr lang="en-GB" sz="2400">
                <a:latin typeface="Times New Roman" pitchFamily="18" charset="0"/>
              </a:rPr>
              <a:t>* Long snakes, especially the tail  </a:t>
            </a:r>
            <a:endParaRPr lang="en-GB" sz="2400" b="0">
              <a:latin typeface="Times New Roman" pitchFamily="18" charset="0"/>
            </a:endParaRPr>
          </a:p>
          <a:p>
            <a:pPr algn="l">
              <a:lnSpc>
                <a:spcPct val="150000"/>
              </a:lnSpc>
              <a:tabLst>
                <a:tab pos="457200" algn="l"/>
              </a:tabLst>
            </a:pPr>
            <a:r>
              <a:rPr lang="en-GB" sz="2400">
                <a:latin typeface="Times New Roman" pitchFamily="18" charset="0"/>
              </a:rPr>
              <a:t>* Head         – spatula or spoon shaped</a:t>
            </a:r>
            <a:endParaRPr lang="en-GB" sz="2400" b="0">
              <a:latin typeface="Times New Roman" pitchFamily="18" charset="0"/>
            </a:endParaRPr>
          </a:p>
          <a:p>
            <a:pPr algn="l">
              <a:lnSpc>
                <a:spcPct val="150000"/>
              </a:lnSpc>
              <a:tabLst>
                <a:tab pos="457200" algn="l"/>
              </a:tabLst>
            </a:pPr>
            <a:r>
              <a:rPr lang="en-GB" sz="2400">
                <a:latin typeface="Times New Roman" pitchFamily="18" charset="0"/>
              </a:rPr>
              <a:t>                     -  scales are enlarged</a:t>
            </a:r>
            <a:endParaRPr lang="en-GB" sz="2400" b="0">
              <a:latin typeface="Times New Roman" pitchFamily="18" charset="0"/>
            </a:endParaRPr>
          </a:p>
          <a:p>
            <a:pPr algn="l">
              <a:lnSpc>
                <a:spcPct val="150000"/>
              </a:lnSpc>
              <a:tabLst>
                <a:tab pos="457200" algn="l"/>
              </a:tabLst>
            </a:pPr>
            <a:r>
              <a:rPr lang="en-GB" sz="2400">
                <a:latin typeface="Times New Roman" pitchFamily="18" charset="0"/>
              </a:rPr>
              <a:t>* Vertibrals  are also enlarged</a:t>
            </a:r>
            <a:endParaRPr lang="en-GB" sz="2400" b="0">
              <a:latin typeface="Times New Roman" pitchFamily="18" charset="0"/>
            </a:endParaRPr>
          </a:p>
          <a:p>
            <a:pPr algn="l">
              <a:lnSpc>
                <a:spcPct val="150000"/>
              </a:lnSpc>
              <a:tabLst>
                <a:tab pos="457200" algn="l"/>
              </a:tabLst>
            </a:pPr>
            <a:r>
              <a:rPr lang="en-GB" sz="2400">
                <a:latin typeface="Times New Roman" pitchFamily="18" charset="0"/>
              </a:rPr>
              <a:t>* Subcaudals are uniserial</a:t>
            </a:r>
            <a:endParaRPr lang="en-GB" sz="2400" b="0">
              <a:latin typeface="Times New Roman" pitchFamily="18" charset="0"/>
            </a:endParaRPr>
          </a:p>
          <a:p>
            <a:pPr algn="l">
              <a:lnSpc>
                <a:spcPct val="150000"/>
              </a:lnSpc>
              <a:tabLst>
                <a:tab pos="457200" algn="l"/>
              </a:tabLst>
            </a:pPr>
            <a:r>
              <a:rPr lang="en-GB" sz="2400">
                <a:latin typeface="Times New Roman" pitchFamily="18" charset="0"/>
              </a:rPr>
              <a:t>* Oviparous</a:t>
            </a:r>
            <a:endParaRPr lang="en-GB" sz="2400" b="0">
              <a:latin typeface="Times New Roman" pitchFamily="18" charset="0"/>
            </a:endParaRPr>
          </a:p>
          <a:p>
            <a:pPr algn="l">
              <a:lnSpc>
                <a:spcPct val="150000"/>
              </a:lnSpc>
              <a:tabLst>
                <a:tab pos="457200" algn="l"/>
              </a:tabLst>
            </a:pPr>
            <a:r>
              <a:rPr lang="en-GB" sz="2400">
                <a:latin typeface="Times New Roman" pitchFamily="18" charset="0"/>
              </a:rPr>
              <a:t>* Posses  grooved flangs</a:t>
            </a:r>
            <a:endParaRPr lang="en-GB" sz="2400" b="0">
              <a:latin typeface="Times New Roman" pitchFamily="18" charset="0"/>
            </a:endParaRPr>
          </a:p>
          <a:p>
            <a:pPr algn="l">
              <a:lnSpc>
                <a:spcPct val="150000"/>
              </a:lnSpc>
              <a:tabLst>
                <a:tab pos="457200" algn="l"/>
              </a:tabLst>
            </a:pPr>
            <a:r>
              <a:rPr lang="en-GB" sz="2400">
                <a:latin typeface="Times New Roman" pitchFamily="18" charset="0"/>
              </a:rPr>
              <a:t>* Venom – neurotoxic</a:t>
            </a:r>
            <a:endParaRPr lang="en-GB" sz="2400" b="0">
              <a:latin typeface="Times New Roman" pitchFamily="18" charset="0"/>
            </a:endParaRPr>
          </a:p>
          <a:p>
            <a:pPr algn="l">
              <a:lnSpc>
                <a:spcPct val="150000"/>
              </a:lnSpc>
              <a:tabLst>
                <a:tab pos="457200" algn="l"/>
              </a:tabLst>
            </a:pPr>
            <a:r>
              <a:rPr lang="en-GB" sz="2400">
                <a:latin typeface="Times New Roman" pitchFamily="18" charset="0"/>
              </a:rPr>
              <a:t>* Corneal   - circular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2971800" y="304800"/>
            <a:ext cx="5334000" cy="576263"/>
          </a:xfrm>
          <a:prstGeom prst="rect">
            <a:avLst/>
          </a:prstGeom>
          <a:solidFill>
            <a:srgbClr val="172E02"/>
          </a:solidFill>
          <a:ln w="57150" cmpd="thinThick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>
                <a:solidFill>
                  <a:srgbClr val="FF9999"/>
                </a:solidFill>
              </a:rPr>
              <a:t>General features</a:t>
            </a:r>
            <a:endParaRPr lang="en-US" sz="2800" b="0">
              <a:solidFill>
                <a:srgbClr val="FF9999"/>
              </a:solidFill>
            </a:endParaRPr>
          </a:p>
        </p:txBody>
      </p:sp>
      <p:sp>
        <p:nvSpPr>
          <p:cNvPr id="12293" name="WordArt 7"/>
          <p:cNvSpPr>
            <a:spLocks noChangeArrowheads="1" noChangeShapeType="1" noTextEdit="1"/>
          </p:cNvSpPr>
          <p:nvPr/>
        </p:nvSpPr>
        <p:spPr bwMode="auto">
          <a:xfrm rot="5400000">
            <a:off x="-190500" y="2933700"/>
            <a:ext cx="3352800" cy="5334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4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422100"/>
                </a:solidFill>
                <a:latin typeface="Comic Sans MS"/>
              </a:rPr>
              <a:t>ELAPIDS</a:t>
            </a: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304800" y="0"/>
            <a:ext cx="8610600" cy="662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E3D-4F9E-49FB-9AB6-99C4073E2F0B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 descr="Woven mat"/>
          <p:cNvSpPr>
            <a:spLocks noChangeArrowheads="1"/>
          </p:cNvSpPr>
          <p:nvPr/>
        </p:nvSpPr>
        <p:spPr bwMode="auto">
          <a:xfrm>
            <a:off x="171450" y="171450"/>
            <a:ext cx="8915400" cy="65532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57200" y="1066800"/>
            <a:ext cx="5791200" cy="35972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60000"/>
              </a:lnSpc>
              <a:buFontTx/>
              <a:buChar char="•"/>
              <a:tabLst>
                <a:tab pos="457200" algn="l"/>
              </a:tabLst>
            </a:pPr>
            <a:r>
              <a:rPr lang="en-GB" sz="2400" b="0">
                <a:latin typeface="Times New Roman" pitchFamily="18" charset="0"/>
              </a:rPr>
              <a:t> Long dark brown snake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457200" algn="l"/>
              </a:tabLst>
            </a:pPr>
            <a:r>
              <a:rPr lang="en-GB" sz="2400" b="0">
                <a:latin typeface="Times New Roman" pitchFamily="18" charset="0"/>
              </a:rPr>
              <a:t> Active during day time diural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457200" algn="l"/>
              </a:tabLst>
            </a:pPr>
            <a:r>
              <a:rPr lang="en-GB" sz="2400" b="0">
                <a:latin typeface="Times New Roman" pitchFamily="18" charset="0"/>
              </a:rPr>
              <a:t> Found all over Sri Lanka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457200" algn="l"/>
              </a:tabLst>
            </a:pPr>
            <a:r>
              <a:rPr lang="en-GB" sz="2400" b="0">
                <a:latin typeface="Times New Roman" pitchFamily="18" charset="0"/>
              </a:rPr>
              <a:t> Commonly found near human habitations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457200" algn="l"/>
              </a:tabLst>
            </a:pPr>
            <a:r>
              <a:rPr lang="en-GB" sz="2400" b="0">
                <a:latin typeface="Times New Roman" pitchFamily="18" charset="0"/>
              </a:rPr>
              <a:t> Inoffensive snake only attacks if provocated</a:t>
            </a:r>
          </a:p>
          <a:p>
            <a:pPr algn="l">
              <a:lnSpc>
                <a:spcPct val="160000"/>
              </a:lnSpc>
              <a:buFontTx/>
              <a:buChar char="•"/>
              <a:tabLst>
                <a:tab pos="457200" algn="l"/>
              </a:tabLst>
            </a:pPr>
            <a:r>
              <a:rPr lang="en-GB" sz="2400" b="0">
                <a:latin typeface="Times New Roman" pitchFamily="18" charset="0"/>
              </a:rPr>
              <a:t> Attempt to more away from the sight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57200" y="4724400"/>
            <a:ext cx="5791200" cy="17716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FontTx/>
              <a:buChar char="•"/>
            </a:pPr>
            <a:r>
              <a:rPr lang="en-GB" sz="2400" b="0" dirty="0">
                <a:latin typeface="Times New Roman" pitchFamily="18" charset="0"/>
              </a:rPr>
              <a:t> </a:t>
            </a:r>
            <a:r>
              <a:rPr lang="en-GB" sz="2400" b="0" dirty="0" smtClean="0">
                <a:latin typeface="Times New Roman" pitchFamily="18" charset="0"/>
              </a:rPr>
              <a:t>Lacks </a:t>
            </a:r>
            <a:r>
              <a:rPr lang="en-GB" sz="2400" b="0" dirty="0">
                <a:latin typeface="Times New Roman" pitchFamily="18" charset="0"/>
              </a:rPr>
              <a:t>most of the features of an elapids</a:t>
            </a:r>
          </a:p>
          <a:p>
            <a:pPr algn="l">
              <a:lnSpc>
                <a:spcPct val="160000"/>
              </a:lnSpc>
              <a:buFontTx/>
              <a:buChar char="•"/>
            </a:pPr>
            <a:r>
              <a:rPr lang="en-GB" sz="2400" b="0" dirty="0">
                <a:latin typeface="Times New Roman" pitchFamily="18" charset="0"/>
              </a:rPr>
              <a:t> </a:t>
            </a:r>
            <a:r>
              <a:rPr lang="en-GB" sz="2400" b="0" dirty="0" err="1">
                <a:latin typeface="Times New Roman" pitchFamily="18" charset="0"/>
              </a:rPr>
              <a:t>Eg</a:t>
            </a:r>
            <a:r>
              <a:rPr lang="en-GB" sz="2400" b="0" dirty="0">
                <a:latin typeface="Times New Roman" pitchFamily="18" charset="0"/>
              </a:rPr>
              <a:t>: </a:t>
            </a:r>
            <a:r>
              <a:rPr lang="en-GB" sz="2400" b="0" dirty="0" err="1">
                <a:latin typeface="Times New Roman" pitchFamily="18" charset="0"/>
              </a:rPr>
              <a:t>vertebrals</a:t>
            </a:r>
            <a:r>
              <a:rPr lang="en-GB" sz="2400" b="0" dirty="0">
                <a:latin typeface="Times New Roman" pitchFamily="18" charset="0"/>
              </a:rPr>
              <a:t> are enlarged</a:t>
            </a:r>
          </a:p>
          <a:p>
            <a:pPr algn="l">
              <a:lnSpc>
                <a:spcPct val="160000"/>
              </a:lnSpc>
              <a:buFontTx/>
              <a:buChar char="•"/>
            </a:pPr>
            <a:r>
              <a:rPr lang="en-GB" sz="2400" b="0" dirty="0">
                <a:latin typeface="Times New Roman" pitchFamily="18" charset="0"/>
              </a:rPr>
              <a:t> </a:t>
            </a:r>
            <a:r>
              <a:rPr lang="en-GB" sz="2400" b="0" dirty="0" err="1">
                <a:latin typeface="Times New Roman" pitchFamily="18" charset="0"/>
              </a:rPr>
              <a:t>Subcaudale</a:t>
            </a:r>
            <a:r>
              <a:rPr lang="en-GB" sz="2400" b="0" dirty="0">
                <a:latin typeface="Times New Roman" pitchFamily="18" charset="0"/>
              </a:rPr>
              <a:t> </a:t>
            </a:r>
            <a:r>
              <a:rPr lang="en-GB" sz="2400" b="0" dirty="0" smtClean="0">
                <a:latin typeface="Times New Roman" pitchFamily="18" charset="0"/>
              </a:rPr>
              <a:t>bi-serial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905000" y="304800"/>
            <a:ext cx="5029200" cy="5794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>
                <a:solidFill>
                  <a:schemeClr val="accent1"/>
                </a:solidFill>
              </a:rPr>
              <a:t>Cobra – </a:t>
            </a:r>
            <a:r>
              <a:rPr lang="en-GB" i="1">
                <a:solidFill>
                  <a:schemeClr val="accent1"/>
                </a:solidFill>
              </a:rPr>
              <a:t>Naja naja naja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9944" name="Picture 8" descr="cobra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629400" y="4495800"/>
            <a:ext cx="2133600" cy="1498600"/>
          </a:xfrm>
          <a:effectLst>
            <a:outerShdw dist="107763" dir="13500000" algn="ctr" rotWithShape="0">
              <a:schemeClr val="tx1">
                <a:alpha val="50000"/>
              </a:schemeClr>
            </a:outerShdw>
          </a:effectLst>
        </p:spPr>
      </p:pic>
      <p:pic>
        <p:nvPicPr>
          <p:cNvPr id="39946" name="Picture 10" descr="cobradil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553200" y="1295400"/>
            <a:ext cx="2057400" cy="1665288"/>
          </a:xfrm>
          <a:effectLst>
            <a:outerShdw dist="107763" dir="13500000" algn="ctr" rotWithShape="0">
              <a:schemeClr val="tx1">
                <a:alpha val="50000"/>
              </a:scheme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580B-318C-4B64-BA27-41ADABE09110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1806</Words>
  <Application>Microsoft Office PowerPoint</Application>
  <PresentationFormat>On-screen Show (4:3)</PresentationFormat>
  <Paragraphs>416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Design</vt:lpstr>
      <vt:lpstr>Slide 1</vt:lpstr>
      <vt:lpstr>  Scales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fernando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Venom  Apparatus All the poisonous snakes have very potent venom produced in the glands venom glands  specialized salivary gland (pain) which is situated above the upper lip are on either side of the head.    Venom is produced in the gland &amp; conveyed through the venom duct into a specialized tooth called flang All poisonous snakes passes this venom apparatus.  - gland -duct - flang</dc:title>
  <dc:creator>Depertment of Parasitology</dc:creator>
  <cp:lastModifiedBy>kithsiri</cp:lastModifiedBy>
  <cp:revision>83</cp:revision>
  <dcterms:created xsi:type="dcterms:W3CDTF">2003-06-20T05:25:43Z</dcterms:created>
  <dcterms:modified xsi:type="dcterms:W3CDTF">2016-03-04T07:55:31Z</dcterms:modified>
</cp:coreProperties>
</file>