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handoutMasterIdLst>
    <p:handoutMasterId r:id="rId42"/>
  </p:handoutMasterIdLst>
  <p:sldIdLst>
    <p:sldId id="256" r:id="rId2"/>
    <p:sldId id="335" r:id="rId3"/>
    <p:sldId id="306" r:id="rId4"/>
    <p:sldId id="352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23" r:id="rId13"/>
    <p:sldId id="351" r:id="rId14"/>
    <p:sldId id="314" r:id="rId15"/>
    <p:sldId id="315" r:id="rId16"/>
    <p:sldId id="336" r:id="rId17"/>
    <p:sldId id="316" r:id="rId18"/>
    <p:sldId id="353" r:id="rId19"/>
    <p:sldId id="317" r:id="rId20"/>
    <p:sldId id="318" r:id="rId21"/>
    <p:sldId id="338" r:id="rId22"/>
    <p:sldId id="319" r:id="rId23"/>
    <p:sldId id="320" r:id="rId24"/>
    <p:sldId id="321" r:id="rId25"/>
    <p:sldId id="324" r:id="rId26"/>
    <p:sldId id="339" r:id="rId27"/>
    <p:sldId id="350" r:id="rId28"/>
    <p:sldId id="341" r:id="rId29"/>
    <p:sldId id="328" r:id="rId30"/>
    <p:sldId id="342" r:id="rId31"/>
    <p:sldId id="329" r:id="rId32"/>
    <p:sldId id="343" r:id="rId33"/>
    <p:sldId id="344" r:id="rId34"/>
    <p:sldId id="345" r:id="rId35"/>
    <p:sldId id="346" r:id="rId36"/>
    <p:sldId id="333" r:id="rId37"/>
    <p:sldId id="340" r:id="rId38"/>
    <p:sldId id="334" r:id="rId39"/>
    <p:sldId id="332" r:id="rId40"/>
    <p:sldId id="322" r:id="rId41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7D9EA-4BBC-4280-99A8-971B40B0C895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79FF79-2FEB-4CCF-B979-8273C6F8AA07}">
      <dgm:prSet phldrT="[Text]"/>
      <dgm:spPr/>
      <dgm:t>
        <a:bodyPr/>
        <a:lstStyle/>
        <a:p>
          <a:pPr algn="just"/>
          <a:r>
            <a:rPr lang="en-US" dirty="0" smtClean="0"/>
            <a:t>Hyperthermia</a:t>
          </a:r>
          <a:endParaRPr lang="en-US" dirty="0"/>
        </a:p>
      </dgm:t>
    </dgm:pt>
    <dgm:pt modelId="{547882D0-EE62-4B6B-B76D-E88E256BD8A7}" type="parTrans" cxnId="{F8D258DC-41FC-4FF4-B359-364381E01903}">
      <dgm:prSet/>
      <dgm:spPr/>
      <dgm:t>
        <a:bodyPr/>
        <a:lstStyle/>
        <a:p>
          <a:pPr algn="just"/>
          <a:endParaRPr lang="en-US"/>
        </a:p>
      </dgm:t>
    </dgm:pt>
    <dgm:pt modelId="{B59D0274-E7A5-4E6B-991D-F2B83B0D94C9}" type="sibTrans" cxnId="{F8D258DC-41FC-4FF4-B359-364381E01903}">
      <dgm:prSet/>
      <dgm:spPr/>
      <dgm:t>
        <a:bodyPr/>
        <a:lstStyle/>
        <a:p>
          <a:pPr algn="just"/>
          <a:endParaRPr lang="en-US"/>
        </a:p>
      </dgm:t>
    </dgm:pt>
    <dgm:pt modelId="{88A4BBE6-A843-40A2-8C04-237E94C49BD2}">
      <dgm:prSet phldrT="[Text]"/>
      <dgm:spPr/>
      <dgm:t>
        <a:bodyPr/>
        <a:lstStyle/>
        <a:p>
          <a:pPr algn="just"/>
          <a:r>
            <a:rPr lang="en-US" dirty="0" smtClean="0"/>
            <a:t>Heat exhaustion</a:t>
          </a:r>
          <a:endParaRPr lang="en-US" dirty="0"/>
        </a:p>
      </dgm:t>
    </dgm:pt>
    <dgm:pt modelId="{8FBBEA96-B666-46E6-AA53-0E6FE6DDEFC3}" type="parTrans" cxnId="{2DFDABB6-63FF-40EE-A314-197F24D248D7}">
      <dgm:prSet/>
      <dgm:spPr/>
      <dgm:t>
        <a:bodyPr/>
        <a:lstStyle/>
        <a:p>
          <a:pPr algn="just"/>
          <a:endParaRPr lang="en-US"/>
        </a:p>
      </dgm:t>
    </dgm:pt>
    <dgm:pt modelId="{06515652-21D3-4486-9658-11521649EBB0}" type="sibTrans" cxnId="{2DFDABB6-63FF-40EE-A314-197F24D248D7}">
      <dgm:prSet/>
      <dgm:spPr/>
      <dgm:t>
        <a:bodyPr/>
        <a:lstStyle/>
        <a:p>
          <a:pPr algn="just"/>
          <a:endParaRPr lang="en-US"/>
        </a:p>
      </dgm:t>
    </dgm:pt>
    <dgm:pt modelId="{7E893D62-3880-465F-8191-FA69CD3AEBB9}">
      <dgm:prSet phldrT="[Text]"/>
      <dgm:spPr/>
      <dgm:t>
        <a:bodyPr/>
        <a:lstStyle/>
        <a:p>
          <a:pPr algn="just"/>
          <a:r>
            <a:rPr lang="en-US" dirty="0" smtClean="0"/>
            <a:t>Heat Stroke</a:t>
          </a:r>
          <a:endParaRPr lang="en-US" dirty="0"/>
        </a:p>
      </dgm:t>
    </dgm:pt>
    <dgm:pt modelId="{944A5246-1BE3-4D62-84C3-A231E89C4861}" type="parTrans" cxnId="{92856EE4-2920-4FF0-BF62-FD0781FA8810}">
      <dgm:prSet/>
      <dgm:spPr/>
      <dgm:t>
        <a:bodyPr/>
        <a:lstStyle/>
        <a:p>
          <a:pPr algn="just"/>
          <a:endParaRPr lang="en-US"/>
        </a:p>
      </dgm:t>
    </dgm:pt>
    <dgm:pt modelId="{D93C38E3-3A6E-4D2F-8529-41DDB0E8F96B}" type="sibTrans" cxnId="{92856EE4-2920-4FF0-BF62-FD0781FA8810}">
      <dgm:prSet/>
      <dgm:spPr/>
      <dgm:t>
        <a:bodyPr/>
        <a:lstStyle/>
        <a:p>
          <a:pPr algn="just"/>
          <a:endParaRPr lang="en-US"/>
        </a:p>
      </dgm:t>
    </dgm:pt>
    <dgm:pt modelId="{E6E4ED9F-6F01-4406-89EB-66993F7C8978}" type="pres">
      <dgm:prSet presAssocID="{0E47D9EA-4BBC-4280-99A8-971B40B0C8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40AFD8-204E-4FA7-9FEB-DEFA434A4D6C}" type="pres">
      <dgm:prSet presAssocID="{CC79FF79-2FEB-4CCF-B979-8273C6F8AA07}" presName="hierRoot1" presStyleCnt="0"/>
      <dgm:spPr/>
    </dgm:pt>
    <dgm:pt modelId="{AA916A61-E752-448C-96F3-EF6E25DF7B9A}" type="pres">
      <dgm:prSet presAssocID="{CC79FF79-2FEB-4CCF-B979-8273C6F8AA07}" presName="composite" presStyleCnt="0"/>
      <dgm:spPr/>
    </dgm:pt>
    <dgm:pt modelId="{8CC8323B-747F-4A74-9AA9-129D3DEFB2D8}" type="pres">
      <dgm:prSet presAssocID="{CC79FF79-2FEB-4CCF-B979-8273C6F8AA07}" presName="image" presStyleLbl="node0" presStyleIdx="0" presStyleCn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C4EB81B-A489-45B9-BCDA-532FE3A6EB2E}" type="pres">
      <dgm:prSet presAssocID="{CC79FF79-2FEB-4CCF-B979-8273C6F8AA07}" presName="text" presStyleLbl="revTx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089AE-0AE2-4B2F-9760-0986926C0B2A}" type="pres">
      <dgm:prSet presAssocID="{CC79FF79-2FEB-4CCF-B979-8273C6F8AA07}" presName="hierChild2" presStyleCnt="0"/>
      <dgm:spPr/>
    </dgm:pt>
    <dgm:pt modelId="{11AA8666-8832-403E-8526-89AFE39FB2AE}" type="pres">
      <dgm:prSet presAssocID="{8FBBEA96-B666-46E6-AA53-0E6FE6DDEFC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46E823C-2FB0-4447-9A8D-424B196B0D9B}" type="pres">
      <dgm:prSet presAssocID="{88A4BBE6-A843-40A2-8C04-237E94C49BD2}" presName="hierRoot2" presStyleCnt="0"/>
      <dgm:spPr/>
    </dgm:pt>
    <dgm:pt modelId="{4289CA07-D762-45B1-88AE-CEF973A0775B}" type="pres">
      <dgm:prSet presAssocID="{88A4BBE6-A843-40A2-8C04-237E94C49BD2}" presName="composite2" presStyleCnt="0"/>
      <dgm:spPr/>
    </dgm:pt>
    <dgm:pt modelId="{BD6B9BBF-6F30-4A34-813C-A629857E033D}" type="pres">
      <dgm:prSet presAssocID="{88A4BBE6-A843-40A2-8C04-237E94C49BD2}" presName="image2" presStyleLbl="node2" presStyleIdx="0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A355FE85-538E-4606-A129-8CAAD4AABDB7}" type="pres">
      <dgm:prSet presAssocID="{88A4BBE6-A843-40A2-8C04-237E94C49BD2}" presName="text2" presStyleLbl="revTx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E33669-1C3F-4D6B-822E-730FBD2706F8}" type="pres">
      <dgm:prSet presAssocID="{88A4BBE6-A843-40A2-8C04-237E94C49BD2}" presName="hierChild3" presStyleCnt="0"/>
      <dgm:spPr/>
    </dgm:pt>
    <dgm:pt modelId="{7EF08868-44BD-4B49-92E5-BE777E2927BB}" type="pres">
      <dgm:prSet presAssocID="{944A5246-1BE3-4D62-84C3-A231E89C4861}" presName="Name10" presStyleLbl="parChTrans1D2" presStyleIdx="1" presStyleCnt="2"/>
      <dgm:spPr/>
      <dgm:t>
        <a:bodyPr/>
        <a:lstStyle/>
        <a:p>
          <a:endParaRPr lang="en-US"/>
        </a:p>
      </dgm:t>
    </dgm:pt>
    <dgm:pt modelId="{2C7727D7-489D-4232-8908-51F10EA249E5}" type="pres">
      <dgm:prSet presAssocID="{7E893D62-3880-465F-8191-FA69CD3AEBB9}" presName="hierRoot2" presStyleCnt="0"/>
      <dgm:spPr/>
    </dgm:pt>
    <dgm:pt modelId="{F3F9D4E1-73B7-41B8-92C8-A689483AAE50}" type="pres">
      <dgm:prSet presAssocID="{7E893D62-3880-465F-8191-FA69CD3AEBB9}" presName="composite2" presStyleCnt="0"/>
      <dgm:spPr/>
    </dgm:pt>
    <dgm:pt modelId="{15B7F8E1-5DFC-480E-94F2-A9A83B4FFAFA}" type="pres">
      <dgm:prSet presAssocID="{7E893D62-3880-465F-8191-FA69CD3AEBB9}" presName="image2" presStyleLbl="node2" presStyleIdx="1" presStyleCnt="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7FCFDA5-1CD4-4DAF-98AF-6DB9758CF8DC}" type="pres">
      <dgm:prSet presAssocID="{7E893D62-3880-465F-8191-FA69CD3AEBB9}" presName="text2" presStyleLbl="revTx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522000-71BB-463B-B266-1839963C8143}" type="pres">
      <dgm:prSet presAssocID="{7E893D62-3880-465F-8191-FA69CD3AEBB9}" presName="hierChild3" presStyleCnt="0"/>
      <dgm:spPr/>
    </dgm:pt>
  </dgm:ptLst>
  <dgm:cxnLst>
    <dgm:cxn modelId="{87297EE8-578B-4162-9CBC-B1E726388050}" type="presOf" srcId="{88A4BBE6-A843-40A2-8C04-237E94C49BD2}" destId="{A355FE85-538E-4606-A129-8CAAD4AABDB7}" srcOrd="0" destOrd="0" presId="urn:microsoft.com/office/officeart/2009/layout/CirclePictureHierarchy"/>
    <dgm:cxn modelId="{5B36DC12-A48D-4ABA-A995-E72BB47FEBBA}" type="presOf" srcId="{944A5246-1BE3-4D62-84C3-A231E89C4861}" destId="{7EF08868-44BD-4B49-92E5-BE777E2927BB}" srcOrd="0" destOrd="0" presId="urn:microsoft.com/office/officeart/2009/layout/CirclePictureHierarchy"/>
    <dgm:cxn modelId="{639B912E-A894-4392-BE26-BB0D326EB823}" type="presOf" srcId="{7E893D62-3880-465F-8191-FA69CD3AEBB9}" destId="{07FCFDA5-1CD4-4DAF-98AF-6DB9758CF8DC}" srcOrd="0" destOrd="0" presId="urn:microsoft.com/office/officeart/2009/layout/CirclePictureHierarchy"/>
    <dgm:cxn modelId="{54548FA5-B8E0-4707-A4CE-7518C39A0435}" type="presOf" srcId="{0E47D9EA-4BBC-4280-99A8-971B40B0C895}" destId="{E6E4ED9F-6F01-4406-89EB-66993F7C8978}" srcOrd="0" destOrd="0" presId="urn:microsoft.com/office/officeart/2009/layout/CirclePictureHierarchy"/>
    <dgm:cxn modelId="{92856EE4-2920-4FF0-BF62-FD0781FA8810}" srcId="{CC79FF79-2FEB-4CCF-B979-8273C6F8AA07}" destId="{7E893D62-3880-465F-8191-FA69CD3AEBB9}" srcOrd="1" destOrd="0" parTransId="{944A5246-1BE3-4D62-84C3-A231E89C4861}" sibTransId="{D93C38E3-3A6E-4D2F-8529-41DDB0E8F96B}"/>
    <dgm:cxn modelId="{F8D258DC-41FC-4FF4-B359-364381E01903}" srcId="{0E47D9EA-4BBC-4280-99A8-971B40B0C895}" destId="{CC79FF79-2FEB-4CCF-B979-8273C6F8AA07}" srcOrd="0" destOrd="0" parTransId="{547882D0-EE62-4B6B-B76D-E88E256BD8A7}" sibTransId="{B59D0274-E7A5-4E6B-991D-F2B83B0D94C9}"/>
    <dgm:cxn modelId="{2DFDABB6-63FF-40EE-A314-197F24D248D7}" srcId="{CC79FF79-2FEB-4CCF-B979-8273C6F8AA07}" destId="{88A4BBE6-A843-40A2-8C04-237E94C49BD2}" srcOrd="0" destOrd="0" parTransId="{8FBBEA96-B666-46E6-AA53-0E6FE6DDEFC3}" sibTransId="{06515652-21D3-4486-9658-11521649EBB0}"/>
    <dgm:cxn modelId="{1DDE98BC-327C-4EA2-84FE-EC10F1B6E985}" type="presOf" srcId="{8FBBEA96-B666-46E6-AA53-0E6FE6DDEFC3}" destId="{11AA8666-8832-403E-8526-89AFE39FB2AE}" srcOrd="0" destOrd="0" presId="urn:microsoft.com/office/officeart/2009/layout/CirclePictureHierarchy"/>
    <dgm:cxn modelId="{8FC67443-B2D5-4349-A8F8-5FC420193030}" type="presOf" srcId="{CC79FF79-2FEB-4CCF-B979-8273C6F8AA07}" destId="{1C4EB81B-A489-45B9-BCDA-532FE3A6EB2E}" srcOrd="0" destOrd="0" presId="urn:microsoft.com/office/officeart/2009/layout/CirclePictureHierarchy"/>
    <dgm:cxn modelId="{1DB3BDDF-FAF1-4240-8FFD-EAD7E5253817}" type="presParOf" srcId="{E6E4ED9F-6F01-4406-89EB-66993F7C8978}" destId="{CC40AFD8-204E-4FA7-9FEB-DEFA434A4D6C}" srcOrd="0" destOrd="0" presId="urn:microsoft.com/office/officeart/2009/layout/CirclePictureHierarchy"/>
    <dgm:cxn modelId="{4C86D8E1-86DA-4052-8249-072CDD9B0C7B}" type="presParOf" srcId="{CC40AFD8-204E-4FA7-9FEB-DEFA434A4D6C}" destId="{AA916A61-E752-448C-96F3-EF6E25DF7B9A}" srcOrd="0" destOrd="0" presId="urn:microsoft.com/office/officeart/2009/layout/CirclePictureHierarchy"/>
    <dgm:cxn modelId="{9733971E-8D41-4BE1-AEAD-883E94FE8127}" type="presParOf" srcId="{AA916A61-E752-448C-96F3-EF6E25DF7B9A}" destId="{8CC8323B-747F-4A74-9AA9-129D3DEFB2D8}" srcOrd="0" destOrd="0" presId="urn:microsoft.com/office/officeart/2009/layout/CirclePictureHierarchy"/>
    <dgm:cxn modelId="{E370B97B-096F-45E3-824D-BCF9ACB076D9}" type="presParOf" srcId="{AA916A61-E752-448C-96F3-EF6E25DF7B9A}" destId="{1C4EB81B-A489-45B9-BCDA-532FE3A6EB2E}" srcOrd="1" destOrd="0" presId="urn:microsoft.com/office/officeart/2009/layout/CirclePictureHierarchy"/>
    <dgm:cxn modelId="{6AB75A43-C8EC-4B2E-84D5-9DEA5A64A762}" type="presParOf" srcId="{CC40AFD8-204E-4FA7-9FEB-DEFA434A4D6C}" destId="{BB4089AE-0AE2-4B2F-9760-0986926C0B2A}" srcOrd="1" destOrd="0" presId="urn:microsoft.com/office/officeart/2009/layout/CirclePictureHierarchy"/>
    <dgm:cxn modelId="{F125FA9C-8FA0-4282-9FE6-5414010E86FA}" type="presParOf" srcId="{BB4089AE-0AE2-4B2F-9760-0986926C0B2A}" destId="{11AA8666-8832-403E-8526-89AFE39FB2AE}" srcOrd="0" destOrd="0" presId="urn:microsoft.com/office/officeart/2009/layout/CirclePictureHierarchy"/>
    <dgm:cxn modelId="{035BF2E3-B1FE-4F5E-AF4A-BC0B19DD65B0}" type="presParOf" srcId="{BB4089AE-0AE2-4B2F-9760-0986926C0B2A}" destId="{D46E823C-2FB0-4447-9A8D-424B196B0D9B}" srcOrd="1" destOrd="0" presId="urn:microsoft.com/office/officeart/2009/layout/CirclePictureHierarchy"/>
    <dgm:cxn modelId="{AB64310D-0DCF-48B8-91ED-41328CD37136}" type="presParOf" srcId="{D46E823C-2FB0-4447-9A8D-424B196B0D9B}" destId="{4289CA07-D762-45B1-88AE-CEF973A0775B}" srcOrd="0" destOrd="0" presId="urn:microsoft.com/office/officeart/2009/layout/CirclePictureHierarchy"/>
    <dgm:cxn modelId="{87A9E0E8-F080-4FEF-AEF2-6B801E9FE87E}" type="presParOf" srcId="{4289CA07-D762-45B1-88AE-CEF973A0775B}" destId="{BD6B9BBF-6F30-4A34-813C-A629857E033D}" srcOrd="0" destOrd="0" presId="urn:microsoft.com/office/officeart/2009/layout/CirclePictureHierarchy"/>
    <dgm:cxn modelId="{A28148C3-D643-4CC3-9FAC-2D2420D02E06}" type="presParOf" srcId="{4289CA07-D762-45B1-88AE-CEF973A0775B}" destId="{A355FE85-538E-4606-A129-8CAAD4AABDB7}" srcOrd="1" destOrd="0" presId="urn:microsoft.com/office/officeart/2009/layout/CirclePictureHierarchy"/>
    <dgm:cxn modelId="{89D46364-C3C1-4899-8899-0A47DAC803EB}" type="presParOf" srcId="{D46E823C-2FB0-4447-9A8D-424B196B0D9B}" destId="{98E33669-1C3F-4D6B-822E-730FBD2706F8}" srcOrd="1" destOrd="0" presId="urn:microsoft.com/office/officeart/2009/layout/CirclePictureHierarchy"/>
    <dgm:cxn modelId="{8EE1B5BB-91EC-4BD3-9633-F8FD678BA085}" type="presParOf" srcId="{BB4089AE-0AE2-4B2F-9760-0986926C0B2A}" destId="{7EF08868-44BD-4B49-92E5-BE777E2927BB}" srcOrd="2" destOrd="0" presId="urn:microsoft.com/office/officeart/2009/layout/CirclePictureHierarchy"/>
    <dgm:cxn modelId="{F116EF08-9F9C-4D1B-95E6-E62692E2003B}" type="presParOf" srcId="{BB4089AE-0AE2-4B2F-9760-0986926C0B2A}" destId="{2C7727D7-489D-4232-8908-51F10EA249E5}" srcOrd="3" destOrd="0" presId="urn:microsoft.com/office/officeart/2009/layout/CirclePictureHierarchy"/>
    <dgm:cxn modelId="{46B4604F-3CD9-40D9-8A9C-7D4968FAE4D1}" type="presParOf" srcId="{2C7727D7-489D-4232-8908-51F10EA249E5}" destId="{F3F9D4E1-73B7-41B8-92C8-A689483AAE50}" srcOrd="0" destOrd="0" presId="urn:microsoft.com/office/officeart/2009/layout/CirclePictureHierarchy"/>
    <dgm:cxn modelId="{393536BA-05D4-458D-B960-7F9399C874A6}" type="presParOf" srcId="{F3F9D4E1-73B7-41B8-92C8-A689483AAE50}" destId="{15B7F8E1-5DFC-480E-94F2-A9A83B4FFAFA}" srcOrd="0" destOrd="0" presId="urn:microsoft.com/office/officeart/2009/layout/CirclePictureHierarchy"/>
    <dgm:cxn modelId="{01073F93-2313-48E9-8ED3-1A2071DA33F6}" type="presParOf" srcId="{F3F9D4E1-73B7-41B8-92C8-A689483AAE50}" destId="{07FCFDA5-1CD4-4DAF-98AF-6DB9758CF8DC}" srcOrd="1" destOrd="0" presId="urn:microsoft.com/office/officeart/2009/layout/CirclePictureHierarchy"/>
    <dgm:cxn modelId="{B3063DC9-4023-435A-A096-268F921DFD80}" type="presParOf" srcId="{2C7727D7-489D-4232-8908-51F10EA249E5}" destId="{1E522000-71BB-463B-B266-1839963C814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08868-44BD-4B49-92E5-BE777E2927BB}">
      <dsp:nvSpPr>
        <dsp:cNvPr id="0" name=""/>
        <dsp:cNvSpPr/>
      </dsp:nvSpPr>
      <dsp:spPr>
        <a:xfrm>
          <a:off x="2993863" y="2025300"/>
          <a:ext cx="2194749" cy="502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393"/>
              </a:lnTo>
              <a:lnTo>
                <a:pt x="2194749" y="253393"/>
              </a:lnTo>
              <a:lnTo>
                <a:pt x="2194749" y="50279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A8666-8832-403E-8526-89AFE39FB2AE}">
      <dsp:nvSpPr>
        <dsp:cNvPr id="0" name=""/>
        <dsp:cNvSpPr/>
      </dsp:nvSpPr>
      <dsp:spPr>
        <a:xfrm>
          <a:off x="799114" y="2025300"/>
          <a:ext cx="2194749" cy="502797"/>
        </a:xfrm>
        <a:custGeom>
          <a:avLst/>
          <a:gdLst/>
          <a:ahLst/>
          <a:cxnLst/>
          <a:rect l="0" t="0" r="0" b="0"/>
          <a:pathLst>
            <a:path>
              <a:moveTo>
                <a:pt x="2194749" y="0"/>
              </a:moveTo>
              <a:lnTo>
                <a:pt x="2194749" y="253393"/>
              </a:lnTo>
              <a:lnTo>
                <a:pt x="0" y="253393"/>
              </a:lnTo>
              <a:lnTo>
                <a:pt x="0" y="502797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8323B-747F-4A74-9AA9-129D3DEFB2D8}">
      <dsp:nvSpPr>
        <dsp:cNvPr id="0" name=""/>
        <dsp:cNvSpPr/>
      </dsp:nvSpPr>
      <dsp:spPr>
        <a:xfrm>
          <a:off x="2195772" y="429118"/>
          <a:ext cx="1596181" cy="159618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EB81B-A489-45B9-BCDA-532FE3A6EB2E}">
      <dsp:nvSpPr>
        <dsp:cNvPr id="0" name=""/>
        <dsp:cNvSpPr/>
      </dsp:nvSpPr>
      <dsp:spPr>
        <a:xfrm>
          <a:off x="3791954" y="425128"/>
          <a:ext cx="239427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just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Hyperthermia</a:t>
          </a:r>
          <a:endParaRPr lang="en-US" sz="3000" kern="1200" dirty="0"/>
        </a:p>
      </dsp:txBody>
      <dsp:txXfrm>
        <a:off x="3791954" y="425128"/>
        <a:ext cx="2394272" cy="1596181"/>
      </dsp:txXfrm>
    </dsp:sp>
    <dsp:sp modelId="{BD6B9BBF-6F30-4A34-813C-A629857E033D}">
      <dsp:nvSpPr>
        <dsp:cNvPr id="0" name=""/>
        <dsp:cNvSpPr/>
      </dsp:nvSpPr>
      <dsp:spPr>
        <a:xfrm>
          <a:off x="1023" y="2528097"/>
          <a:ext cx="1596181" cy="1596181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5FE85-538E-4606-A129-8CAAD4AABDB7}">
      <dsp:nvSpPr>
        <dsp:cNvPr id="0" name=""/>
        <dsp:cNvSpPr/>
      </dsp:nvSpPr>
      <dsp:spPr>
        <a:xfrm>
          <a:off x="1597204" y="2524107"/>
          <a:ext cx="239427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just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Heat exhaustion</a:t>
          </a:r>
          <a:endParaRPr lang="en-US" sz="3000" kern="1200" dirty="0"/>
        </a:p>
      </dsp:txBody>
      <dsp:txXfrm>
        <a:off x="1597204" y="2524107"/>
        <a:ext cx="2394272" cy="1596181"/>
      </dsp:txXfrm>
    </dsp:sp>
    <dsp:sp modelId="{15B7F8E1-5DFC-480E-94F2-A9A83B4FFAFA}">
      <dsp:nvSpPr>
        <dsp:cNvPr id="0" name=""/>
        <dsp:cNvSpPr/>
      </dsp:nvSpPr>
      <dsp:spPr>
        <a:xfrm>
          <a:off x="4390522" y="2528097"/>
          <a:ext cx="1596181" cy="1596181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CFDA5-1CD4-4DAF-98AF-6DB9758CF8DC}">
      <dsp:nvSpPr>
        <dsp:cNvPr id="0" name=""/>
        <dsp:cNvSpPr/>
      </dsp:nvSpPr>
      <dsp:spPr>
        <a:xfrm>
          <a:off x="5986704" y="2524107"/>
          <a:ext cx="2394272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just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Heat Stroke</a:t>
          </a:r>
          <a:endParaRPr lang="en-US" sz="3000" kern="1200" dirty="0"/>
        </a:p>
      </dsp:txBody>
      <dsp:txXfrm>
        <a:off x="5986704" y="2524107"/>
        <a:ext cx="2394272" cy="1596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7EF6-7C26-4593-81D1-8936A20C1495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FC9CC-2036-4338-98AD-967442372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13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EC57A3-501C-46BC-BDC1-CE3C6D6AC891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91A624-891B-422F-846A-71D091402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C57A3-501C-46BC-BDC1-CE3C6D6AC891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1A624-891B-422F-846A-71D091402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C57A3-501C-46BC-BDC1-CE3C6D6AC891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1A624-891B-422F-846A-71D091402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5921E-1E91-40E5-8E26-D84856349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8D644-2373-4D52-9C62-8E633F15FA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C57A3-501C-46BC-BDC1-CE3C6D6AC891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1A624-891B-422F-846A-71D0914026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C57A3-501C-46BC-BDC1-CE3C6D6AC891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1A624-891B-422F-846A-71D0914026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C57A3-501C-46BC-BDC1-CE3C6D6AC891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1A624-891B-422F-846A-71D0914026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C57A3-501C-46BC-BDC1-CE3C6D6AC891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1A624-891B-422F-846A-71D091402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C57A3-501C-46BC-BDC1-CE3C6D6AC891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1A624-891B-422F-846A-71D0914026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EC57A3-501C-46BC-BDC1-CE3C6D6AC891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1A624-891B-422F-846A-71D091402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8EC57A3-501C-46BC-BDC1-CE3C6D6AC891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91A624-891B-422F-846A-71D091402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EC57A3-501C-46BC-BDC1-CE3C6D6AC891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91A624-891B-422F-846A-71D0914026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8EC57A3-501C-46BC-BDC1-CE3C6D6AC891}" type="datetimeFigureOut">
              <a:rPr lang="en-US" smtClean="0"/>
              <a:pPr/>
              <a:t>3/17/2016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91A624-891B-422F-846A-71D0914026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mages.google.lk/imgres?imgurl=http://www.jk-rowe.ukshells.co.uk/shining/shining%205.jpg&amp;imgrefurl=http://www.fark.com/cgi/comments.pl?IDLink=4348693&amp;usg=__g0cqK58P4x7YhsZVt_lPr87M6zI=&amp;h=460&amp;w=613&amp;sz=38&amp;hl=en&amp;start=3&amp;tbnid=hydVdHboe2Te3M:&amp;tbnh=102&amp;tbnw=136&amp;prev=/images?q=hypothermia+deaths&amp;gbv=2&amp;hl=en&amp;sa=G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Hypothermia</a:t>
            </a:r>
            <a:br>
              <a:rPr lang="en-US" dirty="0" smtClean="0"/>
            </a:br>
            <a:r>
              <a:rPr lang="en-US" dirty="0" smtClean="0"/>
              <a:t>Hyperthermia</a:t>
            </a:r>
            <a:br>
              <a:rPr lang="en-US" dirty="0" smtClean="0"/>
            </a:br>
            <a:r>
              <a:rPr lang="en-US" dirty="0" smtClean="0"/>
              <a:t>Starvation and Neglect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Nirmala Perera </a:t>
            </a:r>
          </a:p>
          <a:p>
            <a:r>
              <a:rPr lang="en-US" dirty="0" smtClean="0"/>
              <a:t>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of hypothermia</a:t>
            </a:r>
            <a:endParaRPr lang="en-US" dirty="0" smtClean="0"/>
          </a:p>
        </p:txBody>
      </p:sp>
      <p:sp>
        <p:nvSpPr>
          <p:cNvPr id="74755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Frost bites- blisters and gangrene</a:t>
            </a:r>
          </a:p>
          <a:p>
            <a:endParaRPr lang="en-US" sz="3200" dirty="0" smtClean="0"/>
          </a:p>
          <a:p>
            <a:r>
              <a:rPr lang="en-US" sz="3200" dirty="0" smtClean="0"/>
              <a:t>Reddish flat nodule in the skin</a:t>
            </a:r>
          </a:p>
        </p:txBody>
      </p:sp>
      <p:pic>
        <p:nvPicPr>
          <p:cNvPr id="74756" name="Picture 6" descr="Image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6010275" y="1305766"/>
            <a:ext cx="2362200" cy="1825336"/>
          </a:xfr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" y="4899088"/>
            <a:ext cx="2889738" cy="19589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275" y="3136964"/>
            <a:ext cx="2352675" cy="1762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199" y="4899088"/>
            <a:ext cx="2667001" cy="19589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Diagnosis of hypothermia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67818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Acute pulmonary oedema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Acute gastric erosions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Acute pancreatitis </a:t>
            </a:r>
          </a:p>
          <a:p>
            <a:pPr eaLnBrk="1" hangingPunct="1"/>
            <a:r>
              <a:rPr lang="en-GB" altLang="zh-CN" sz="3200" dirty="0" err="1" smtClean="0">
                <a:ea typeface="SimSun" pitchFamily="2" charset="-122"/>
              </a:rPr>
              <a:t>Peri</a:t>
            </a:r>
            <a:r>
              <a:rPr lang="en-GB" altLang="zh-CN" sz="3200" dirty="0" smtClean="0">
                <a:ea typeface="SimSun" pitchFamily="2" charset="-122"/>
              </a:rPr>
              <a:t>-vascular haemorrhages in </a:t>
            </a:r>
          </a:p>
          <a:p>
            <a:pPr eaLnBrk="1" hangingPunct="1">
              <a:buFontTx/>
              <a:buNone/>
            </a:pPr>
            <a:r>
              <a:rPr lang="en-GB" altLang="zh-CN" sz="3200" dirty="0" smtClean="0">
                <a:ea typeface="SimSun" pitchFamily="2" charset="-122"/>
              </a:rPr>
              <a:t>   the wall of third ventricle 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Micro-infarcts in organs </a:t>
            </a:r>
            <a:endParaRPr lang="en-US" sz="3200" dirty="0" smtClean="0"/>
          </a:p>
          <a:p>
            <a:pPr eaLnBrk="1" hangingPunct="1"/>
            <a:endParaRPr lang="en-US" sz="3200" dirty="0" smtClean="0"/>
          </a:p>
          <a:p>
            <a:pPr eaLnBrk="1" hangingPunct="1"/>
            <a:endParaRPr lang="en-US" sz="3200" dirty="0" smtClean="0"/>
          </a:p>
        </p:txBody>
      </p:sp>
      <p:pic>
        <p:nvPicPr>
          <p:cNvPr id="75780" name="Picture 4" descr="Image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133407" y="1227260"/>
            <a:ext cx="2211185" cy="2743200"/>
          </a:xfr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838" y="4352192"/>
            <a:ext cx="2743200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“Hide and die syndrome</a:t>
            </a:r>
            <a:r>
              <a:rPr lang="en-US" dirty="0" smtClean="0"/>
              <a:t>” or Terminal burrowing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sz="3200" dirty="0"/>
              <a:t>The afflicted will enter small, enclosed spaces, such as underneath beds or behind wardrobes</a:t>
            </a:r>
            <a:r>
              <a:rPr lang="en-GB" sz="3200" dirty="0" smtClean="0"/>
              <a:t>.</a:t>
            </a:r>
          </a:p>
          <a:p>
            <a:r>
              <a:rPr lang="en-GB" sz="3200" dirty="0" smtClean="0"/>
              <a:t>It </a:t>
            </a:r>
            <a:r>
              <a:rPr lang="en-GB" sz="3200" dirty="0"/>
              <a:t>is often associated with paradoxical </a:t>
            </a:r>
            <a:r>
              <a:rPr lang="en-GB" sz="3200" dirty="0" smtClean="0"/>
              <a:t>undressing.</a:t>
            </a:r>
          </a:p>
          <a:p>
            <a:r>
              <a:rPr lang="en-US" sz="3200" dirty="0" smtClean="0"/>
              <a:t>Usually </a:t>
            </a:r>
            <a:r>
              <a:rPr lang="en-US" sz="3200" dirty="0" smtClean="0"/>
              <a:t>an old </a:t>
            </a:r>
            <a:r>
              <a:rPr lang="en-US" sz="3200" dirty="0" smtClean="0"/>
              <a:t>person, mostly in cases where temperature drops slowly. </a:t>
            </a:r>
            <a:endParaRPr lang="en-US" sz="3200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81600" y="1905000"/>
            <a:ext cx="3280822" cy="245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Cause of death in Hypothermia – Titanic deaths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49403"/>
            <a:ext cx="3657600" cy="23303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514600"/>
            <a:ext cx="4034725" cy="29718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9800" y="4572000"/>
            <a:ext cx="3119438" cy="228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5657671"/>
            <a:ext cx="6019800" cy="120032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sz="2400" dirty="0"/>
              <a:t>Hypothermia: This was the cause of death of most of the people who landed alive in the ocean. </a:t>
            </a:r>
            <a:r>
              <a:rPr lang="en-GB" sz="2400" dirty="0" smtClean="0"/>
              <a:t>(21-31</a:t>
            </a:r>
            <a:r>
              <a:rPr lang="en-GB" sz="2400" baseline="30000" dirty="0" smtClean="0"/>
              <a:t>0</a:t>
            </a:r>
            <a:r>
              <a:rPr lang="en-GB" sz="2400" dirty="0" smtClean="0"/>
              <a:t>F @ North Atlantic ocean)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569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and c</a:t>
            </a:r>
            <a:r>
              <a:rPr lang="en-US" dirty="0" smtClean="0"/>
              <a:t>ause </a:t>
            </a:r>
            <a:r>
              <a:rPr lang="en-US" dirty="0" smtClean="0"/>
              <a:t>of death</a:t>
            </a:r>
          </a:p>
        </p:txBody>
      </p:sp>
      <p:sp>
        <p:nvSpPr>
          <p:cNvPr id="7680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 smtClean="0"/>
              <a:t>Failure in thermoregulation</a:t>
            </a:r>
          </a:p>
          <a:p>
            <a:r>
              <a:rPr lang="en-US" dirty="0" smtClean="0"/>
              <a:t>Decrease depolarization of cardiac muscles</a:t>
            </a:r>
          </a:p>
          <a:p>
            <a:r>
              <a:rPr lang="en-US" dirty="0" smtClean="0"/>
              <a:t>CNS depression </a:t>
            </a:r>
          </a:p>
          <a:p>
            <a:r>
              <a:rPr lang="en-US" b="1" dirty="0" smtClean="0"/>
              <a:t>Cessation </a:t>
            </a:r>
            <a:r>
              <a:rPr lang="en-US" b="1" dirty="0" smtClean="0"/>
              <a:t>of circulation preceded by </a:t>
            </a:r>
            <a:r>
              <a:rPr lang="en-US" b="1" dirty="0" smtClean="0"/>
              <a:t>arrhythmia 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657600"/>
            <a:ext cx="3619500" cy="21526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8400" y="58102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Osborne (J) waves (V3) in a patient with a rectal core temperature of 26.7°C (80.1°F)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Hyperthermia</a:t>
            </a:r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Hyperthermia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336272"/>
              </p:ext>
            </p:extLst>
          </p:nvPr>
        </p:nvGraphicFramePr>
        <p:xfrm>
          <a:off x="990600" y="1417638"/>
          <a:ext cx="8382000" cy="4549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zh-CN" dirty="0" smtClean="0">
              <a:ea typeface="SimSun" pitchFamily="2" charset="-122"/>
            </a:endParaRP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Heat exhaustion </a:t>
            </a:r>
            <a:r>
              <a:rPr lang="en-GB" altLang="zh-CN" sz="3200" dirty="0" smtClean="0">
                <a:latin typeface="Verdana" pitchFamily="34" charset="0"/>
                <a:ea typeface="SimSun" pitchFamily="2" charset="-122"/>
              </a:rPr>
              <a:t>–</a:t>
            </a:r>
            <a:r>
              <a:rPr lang="en-GB" altLang="zh-CN" sz="3200" dirty="0" smtClean="0">
                <a:ea typeface="SimSun" pitchFamily="2" charset="-122"/>
              </a:rPr>
              <a:t>Prolonged exposure to hot conditions with increase sweating, loss of water and salt from the body</a:t>
            </a:r>
          </a:p>
          <a:p>
            <a:pPr eaLnBrk="1" hangingPunct="1">
              <a:buFontTx/>
              <a:buNone/>
            </a:pPr>
            <a:endParaRPr lang="en-GB" altLang="zh-CN" sz="3200" dirty="0" smtClean="0">
              <a:ea typeface="SimSun" pitchFamily="2" charset="-122"/>
            </a:endParaRPr>
          </a:p>
          <a:p>
            <a:pPr lvl="1" eaLnBrk="1" hangingPunct="1"/>
            <a:r>
              <a:rPr lang="en-GB" altLang="zh-CN" sz="3200" dirty="0" err="1" smtClean="0">
                <a:ea typeface="SimSun" pitchFamily="2" charset="-122"/>
              </a:rPr>
              <a:t>Eg</a:t>
            </a:r>
            <a:r>
              <a:rPr lang="en-GB" altLang="zh-CN" sz="3200" dirty="0" smtClean="0">
                <a:ea typeface="SimSun" pitchFamily="2" charset="-122"/>
              </a:rPr>
              <a:t>: Exercise, sports 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1" dirty="0" smtClean="0">
                <a:ea typeface="SimSun" pitchFamily="2" charset="-122"/>
              </a:rPr>
              <a:t>Heat exhaustion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Exposure to a hot environment normally results in the activation of heat loss mechanisms, and body temperature is maintained at normal levels.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is an </a:t>
            </a:r>
            <a:r>
              <a:rPr lang="en-GB" dirty="0" smtClean="0"/>
              <a:t>example </a:t>
            </a:r>
            <a:r>
              <a:rPr lang="en-GB" dirty="0"/>
              <a:t>of a negative-feedback mechanism.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prolonged exposure to a hot environment can result in heat exhaustion.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normal negative-feedback mechanisms for controlling body temperature are operating, but they are unable to maintain a normal body temperature. </a:t>
            </a:r>
            <a:endParaRPr lang="en-GB" dirty="0" smtClean="0"/>
          </a:p>
          <a:p>
            <a:r>
              <a:rPr lang="en-GB" dirty="0" smtClean="0"/>
              <a:t>Heavy </a:t>
            </a:r>
            <a:r>
              <a:rPr lang="en-GB" dirty="0"/>
              <a:t>sweating results in dehydration, decreased blood volume, decreased blood pressure, and increased heart rate.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exhaustion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70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/>
            <a:r>
              <a:rPr lang="en-GB" altLang="zh-CN" sz="3200" dirty="0" smtClean="0">
                <a:ea typeface="SimSun" pitchFamily="2" charset="-122"/>
              </a:rPr>
              <a:t>Mild dehydration</a:t>
            </a:r>
          </a:p>
          <a:p>
            <a:pPr lvl="1" eaLnBrk="1" hangingPunct="1"/>
            <a:r>
              <a:rPr lang="en-GB" altLang="zh-CN" sz="3200" dirty="0" smtClean="0">
                <a:ea typeface="SimSun" pitchFamily="2" charset="-122"/>
              </a:rPr>
              <a:t>Co-temperature 100- 104 </a:t>
            </a:r>
            <a:r>
              <a:rPr lang="en-GB" altLang="zh-CN" sz="3200" baseline="30000" dirty="0" smtClean="0">
                <a:ea typeface="SimSun" pitchFamily="2" charset="-122"/>
              </a:rPr>
              <a:t>0</a:t>
            </a:r>
            <a:r>
              <a:rPr lang="en-GB" altLang="zh-CN" sz="3200" dirty="0" smtClean="0">
                <a:ea typeface="SimSun" pitchFamily="2" charset="-122"/>
              </a:rPr>
              <a:t>F </a:t>
            </a:r>
          </a:p>
          <a:p>
            <a:pPr lvl="1" eaLnBrk="1" hangingPunct="1"/>
            <a:r>
              <a:rPr lang="en-GB" altLang="zh-CN" sz="3200" dirty="0" smtClean="0">
                <a:ea typeface="SimSun" pitchFamily="2" charset="-122"/>
              </a:rPr>
              <a:t>Profuse sweating</a:t>
            </a:r>
          </a:p>
          <a:p>
            <a:pPr lvl="1" eaLnBrk="1" hangingPunct="1"/>
            <a:r>
              <a:rPr lang="en-GB" altLang="zh-CN" sz="3200" dirty="0" smtClean="0">
                <a:ea typeface="SimSun" pitchFamily="2" charset="-122"/>
              </a:rPr>
              <a:t>Thirst, nausea, vomiting </a:t>
            </a:r>
          </a:p>
          <a:p>
            <a:pPr lvl="1" eaLnBrk="1" hangingPunct="1"/>
            <a:r>
              <a:rPr lang="en-GB" altLang="zh-CN" sz="3200" dirty="0" smtClean="0">
                <a:ea typeface="SimSun" pitchFamily="2" charset="-122"/>
              </a:rPr>
              <a:t>Muscular cramps </a:t>
            </a:r>
          </a:p>
          <a:p>
            <a:pPr lvl="1" eaLnBrk="1" hangingPunct="1"/>
            <a:r>
              <a:rPr lang="en-GB" altLang="zh-CN" sz="3200" dirty="0" smtClean="0">
                <a:ea typeface="SimSun" pitchFamily="2" charset="-122"/>
              </a:rPr>
              <a:t>Confusion, giddiness</a:t>
            </a:r>
          </a:p>
          <a:p>
            <a:pPr lvl="1" eaLnBrk="1" hangingPunct="1"/>
            <a:r>
              <a:rPr lang="en-GB" altLang="zh-CN" sz="3200" dirty="0" err="1" smtClean="0">
                <a:ea typeface="SimSun" pitchFamily="2" charset="-122"/>
              </a:rPr>
              <a:t>Faintishness</a:t>
            </a:r>
            <a:endParaRPr lang="en-GB" altLang="zh-CN" sz="3200" dirty="0" smtClean="0">
              <a:ea typeface="SimSun" pitchFamily="2" charset="-122"/>
            </a:endParaRPr>
          </a:p>
          <a:p>
            <a:pPr lvl="1" eaLnBrk="1" hangingPunct="1"/>
            <a:r>
              <a:rPr lang="en-GB" altLang="zh-CN" sz="3200" dirty="0" smtClean="0">
                <a:ea typeface="SimSun" pitchFamily="2" charset="-122"/>
              </a:rPr>
              <a:t>Collapse 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Relieved by the replacement of salt and water. </a:t>
            </a:r>
          </a:p>
          <a:p>
            <a:pPr eaLnBrk="1" hangingPunct="1">
              <a:buFontTx/>
              <a:buNone/>
            </a:pPr>
            <a:endParaRPr lang="en-US" sz="3200" dirty="0" smtClean="0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1" dirty="0" smtClean="0">
                <a:ea typeface="SimSun" pitchFamily="2" charset="-122"/>
              </a:rPr>
              <a:t>Heat exhaustion -Symptoms</a:t>
            </a:r>
            <a:endParaRPr lang="en-US" b="1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causes for hypothermia and hyperthermia</a:t>
            </a:r>
          </a:p>
          <a:p>
            <a:r>
              <a:rPr lang="en-US" dirty="0" smtClean="0"/>
              <a:t>Identify features of hypothermia and hyperthermia </a:t>
            </a:r>
          </a:p>
          <a:p>
            <a:r>
              <a:rPr lang="en-US" dirty="0" smtClean="0"/>
              <a:t>Describe features of starvation and neglect </a:t>
            </a:r>
          </a:p>
          <a:p>
            <a:r>
              <a:rPr lang="en-US" dirty="0" smtClean="0"/>
              <a:t>Identify circumstances of </a:t>
            </a:r>
            <a:r>
              <a:rPr lang="en-US" dirty="0" smtClean="0"/>
              <a:t>death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sz="3200" dirty="0">
                <a:ea typeface="SimSun" pitchFamily="2" charset="-122"/>
              </a:rPr>
              <a:t>Heat stroke is a breakdown of the normal negative-feedback mechanisms of temperature regulation. </a:t>
            </a:r>
            <a:endParaRPr lang="en-GB" altLang="zh-CN" sz="3200" dirty="0" smtClean="0">
              <a:ea typeface="SimSun" pitchFamily="2" charset="-122"/>
            </a:endParaRPr>
          </a:p>
          <a:p>
            <a:r>
              <a:rPr lang="en-GB" altLang="zh-CN" sz="3200" dirty="0" smtClean="0">
                <a:ea typeface="SimSun" pitchFamily="2" charset="-122"/>
              </a:rPr>
              <a:t>If </a:t>
            </a:r>
            <a:r>
              <a:rPr lang="en-GB" altLang="zh-CN" sz="3200" dirty="0">
                <a:ea typeface="SimSun" pitchFamily="2" charset="-122"/>
              </a:rPr>
              <a:t>the temperature of the hypothalamus becomes too high, it no longer functions appropriately. </a:t>
            </a:r>
            <a:endParaRPr lang="en-GB" altLang="zh-CN" sz="3200" dirty="0" smtClean="0">
              <a:ea typeface="SimSun" pitchFamily="2" charset="-122"/>
            </a:endParaRPr>
          </a:p>
          <a:p>
            <a:r>
              <a:rPr lang="en-GB" altLang="zh-CN" sz="3200" dirty="0" smtClean="0">
                <a:ea typeface="SimSun" pitchFamily="2" charset="-122"/>
              </a:rPr>
              <a:t>Sweating </a:t>
            </a:r>
            <a:r>
              <a:rPr lang="en-GB" altLang="zh-CN" sz="3200" dirty="0">
                <a:ea typeface="SimSun" pitchFamily="2" charset="-122"/>
              </a:rPr>
              <a:t>stops, and the skin becomes dry </a:t>
            </a:r>
            <a:r>
              <a:rPr lang="en-GB" altLang="zh-CN" sz="3200" dirty="0" smtClean="0">
                <a:ea typeface="SimSun" pitchFamily="2" charset="-122"/>
              </a:rPr>
              <a:t>and flushed.</a:t>
            </a:r>
          </a:p>
          <a:p>
            <a:pPr marL="109728" indent="0" eaLnBrk="1" hangingPunct="1">
              <a:buNone/>
            </a:pPr>
            <a:endParaRPr lang="en-GB" altLang="zh-CN" sz="3200" dirty="0" smtClean="0">
              <a:ea typeface="SimSun" pitchFamily="2" charset="-122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1" smtClean="0">
                <a:ea typeface="SimSun" pitchFamily="2" charset="-122"/>
              </a:rPr>
              <a:t>Heat stroke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Dry skin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Body temperature is high-107-110 F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Delirium, thirst and photophobia 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Confusion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Coma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Death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b="1" dirty="0" smtClean="0">
                <a:ea typeface="SimSun" pitchFamily="2" charset="-122"/>
              </a:rPr>
              <a:t>Heat stroke -Symptoms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932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Abundant young child under the sun</a:t>
            </a:r>
          </a:p>
          <a:p>
            <a:r>
              <a:rPr lang="en-US" sz="3200" dirty="0" smtClean="0"/>
              <a:t>Forced exercise</a:t>
            </a:r>
          </a:p>
          <a:p>
            <a:r>
              <a:rPr lang="en-US" sz="3200" dirty="0" smtClean="0"/>
              <a:t>Exposure in a desert</a:t>
            </a:r>
          </a:p>
          <a:p>
            <a:r>
              <a:rPr lang="en-US" sz="3200" dirty="0" smtClean="0"/>
              <a:t>Engine room</a:t>
            </a:r>
          </a:p>
          <a:p>
            <a:r>
              <a:rPr lang="en-US" sz="3200" dirty="0" smtClean="0"/>
              <a:t>Prolong surgery without A/C</a:t>
            </a:r>
          </a:p>
          <a:p>
            <a:endParaRPr lang="en-US" dirty="0" smtClean="0"/>
          </a:p>
        </p:txBody>
      </p:sp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Circumstances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History</a:t>
            </a:r>
          </a:p>
          <a:p>
            <a:r>
              <a:rPr lang="en-GB" altLang="zh-CN" sz="3200" dirty="0">
                <a:ea typeface="SimSun" pitchFamily="2" charset="-122"/>
              </a:rPr>
              <a:t>Clinical features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Body temperature 40 to 43 C 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Diagnosis of hyperthermia-Clinical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endParaRPr lang="en-GB" altLang="zh-CN" sz="3200" dirty="0" smtClean="0">
              <a:ea typeface="SimSun" pitchFamily="2" charset="-122"/>
            </a:endParaRP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History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Minimal Post Mortem changes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High rectal temperature</a:t>
            </a:r>
          </a:p>
          <a:p>
            <a:pPr eaLnBrk="1" hangingPunct="1"/>
            <a:r>
              <a:rPr lang="en-GB" altLang="zh-CN" sz="3200" dirty="0" err="1" smtClean="0">
                <a:ea typeface="SimSun" pitchFamily="2" charset="-122"/>
              </a:rPr>
              <a:t>Rhabdomyolysis</a:t>
            </a:r>
            <a:endParaRPr lang="en-GB" altLang="zh-CN" sz="3200" dirty="0" smtClean="0">
              <a:ea typeface="SimSun" pitchFamily="2" charset="-122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Diagnosis of hyperthermia- Post mortem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None/>
            </a:pPr>
            <a:endParaRPr lang="en-GB" altLang="zh-CN" sz="3200" dirty="0" smtClean="0">
              <a:ea typeface="SimSun" pitchFamily="2" charset="-122"/>
            </a:endParaRP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Cerebral oedema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ARDS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Organ failure- Liver failure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DIC -  micro-thrombi formation and </a:t>
            </a:r>
            <a:r>
              <a:rPr lang="en-GB" altLang="zh-CN" sz="3200" dirty="0" err="1" smtClean="0">
                <a:ea typeface="SimSun" pitchFamily="2" charset="-122"/>
              </a:rPr>
              <a:t>coagulative</a:t>
            </a:r>
            <a:r>
              <a:rPr lang="en-GB" altLang="zh-CN" sz="3200" dirty="0" smtClean="0">
                <a:ea typeface="SimSun" pitchFamily="2" charset="-122"/>
              </a:rPr>
              <a:t> necrosis </a:t>
            </a:r>
            <a:endParaRPr lang="en-GB" altLang="zh-CN" sz="3200" b="1" dirty="0" smtClean="0">
              <a:ea typeface="SimSun" pitchFamily="2" charset="-122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Diagnosis of hyperthermia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9038"/>
            <a:ext cx="8898602" cy="510314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634218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Adequate fluid and Electrolytes replacement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09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Severe form of malnutrition is considered as starvation.</a:t>
            </a:r>
          </a:p>
          <a:p>
            <a:r>
              <a:rPr lang="en-US" dirty="0" smtClean="0"/>
              <a:t>When it is associated with neglect, then it is important in forensic.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 and neglect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Substantial </a:t>
            </a:r>
            <a:r>
              <a:rPr lang="en-GB" dirty="0"/>
              <a:t>fat </a:t>
            </a:r>
            <a:r>
              <a:rPr lang="en-GB" dirty="0" smtClean="0"/>
              <a:t>and </a:t>
            </a:r>
            <a:r>
              <a:rPr lang="en-GB" dirty="0"/>
              <a:t>muscle mass </a:t>
            </a:r>
            <a:r>
              <a:rPr lang="en-GB" dirty="0" smtClean="0"/>
              <a:t>is broken down in malnutrition,  </a:t>
            </a:r>
            <a:r>
              <a:rPr lang="en-GB" dirty="0"/>
              <a:t>in order to keep vital systems </a:t>
            </a:r>
            <a:r>
              <a:rPr lang="en-GB" dirty="0" smtClean="0"/>
              <a:t>functioning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Vitamin </a:t>
            </a:r>
            <a:r>
              <a:rPr lang="en-GB" dirty="0"/>
              <a:t>deficiency is a common result of starvation, often leading to </a:t>
            </a:r>
            <a:r>
              <a:rPr lang="en-GB" dirty="0" err="1"/>
              <a:t>anemia</a:t>
            </a:r>
            <a:r>
              <a:rPr lang="en-GB" dirty="0"/>
              <a:t>, beriberi, pellagra, and scurvy. </a:t>
            </a:r>
            <a:endParaRPr lang="en-GB" dirty="0" smtClean="0"/>
          </a:p>
          <a:p>
            <a:r>
              <a:rPr lang="en-GB" dirty="0" smtClean="0"/>
              <a:t>These </a:t>
            </a:r>
            <a:r>
              <a:rPr lang="en-GB" dirty="0"/>
              <a:t>diseases collectively </a:t>
            </a:r>
            <a:r>
              <a:rPr lang="en-GB" dirty="0" smtClean="0"/>
              <a:t>cause diarrhoea</a:t>
            </a:r>
            <a:r>
              <a:rPr lang="en-GB" dirty="0"/>
              <a:t>, skin rashes, </a:t>
            </a:r>
            <a:r>
              <a:rPr lang="en-GB" dirty="0" smtClean="0"/>
              <a:t>oedema</a:t>
            </a:r>
            <a:r>
              <a:rPr lang="en-GB" dirty="0"/>
              <a:t>, and heart failure. </a:t>
            </a:r>
            <a:endParaRPr lang="en-GB" dirty="0" smtClean="0"/>
          </a:p>
          <a:p>
            <a:r>
              <a:rPr lang="en-GB" dirty="0" smtClean="0"/>
              <a:t>Individuals </a:t>
            </a:r>
            <a:r>
              <a:rPr lang="en-GB" dirty="0"/>
              <a:t>are often irritable and lethargic as a result.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Malnutrition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Marasmus </a:t>
            </a:r>
          </a:p>
          <a:p>
            <a:r>
              <a:rPr lang="en-GB" dirty="0"/>
              <a:t>Marasmus is a form of severe malnutrition characterized by energy deficiency.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child with marasmus looks emaciated. </a:t>
            </a:r>
            <a:endParaRPr lang="en-GB" dirty="0" smtClean="0"/>
          </a:p>
          <a:p>
            <a:r>
              <a:rPr lang="en-GB" dirty="0" smtClean="0"/>
              <a:t>Body </a:t>
            </a:r>
            <a:r>
              <a:rPr lang="en-GB" dirty="0"/>
              <a:t>weight is reduced to less than 60% of the normal (expected) body weight for the </a:t>
            </a:r>
            <a:r>
              <a:rPr lang="en-GB" dirty="0" smtClean="0"/>
              <a:t>age.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malnutrition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191000"/>
            <a:ext cx="2190750" cy="2744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3600" b="1" dirty="0" smtClean="0">
                <a:ea typeface="SimSun" pitchFamily="2" charset="-122"/>
              </a:rPr>
              <a:t>Hypothermia</a:t>
            </a:r>
            <a:endParaRPr lang="en-US" sz="3600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r>
              <a:rPr lang="en-GB" altLang="zh-CN" sz="2800" dirty="0" smtClean="0">
                <a:ea typeface="SimSun" pitchFamily="2" charset="-122"/>
              </a:rPr>
              <a:t>Body </a:t>
            </a:r>
            <a:r>
              <a:rPr lang="en-GB" altLang="zh-CN" sz="2800" dirty="0">
                <a:ea typeface="SimSun" pitchFamily="2" charset="-122"/>
              </a:rPr>
              <a:t>temperature is usually maintained near a constant level of 36.5–37.5 </a:t>
            </a:r>
            <a:r>
              <a:rPr lang="en-GB" altLang="zh-CN" sz="2800" dirty="0" smtClean="0">
                <a:ea typeface="SimSun" pitchFamily="2" charset="-122"/>
              </a:rPr>
              <a:t>°C  (</a:t>
            </a:r>
            <a:r>
              <a:rPr lang="en-GB" altLang="zh-CN" sz="2800" dirty="0">
                <a:ea typeface="SimSun" pitchFamily="2" charset="-122"/>
              </a:rPr>
              <a:t>97.7–99.5 °F) through </a:t>
            </a:r>
            <a:r>
              <a:rPr lang="en-GB" altLang="zh-CN" sz="2800" dirty="0" smtClean="0">
                <a:ea typeface="SimSun" pitchFamily="2" charset="-122"/>
              </a:rPr>
              <a:t>thermoregulation. </a:t>
            </a:r>
          </a:p>
          <a:p>
            <a:pPr marL="109728" indent="0">
              <a:buNone/>
            </a:pPr>
            <a:endParaRPr lang="en-GB" altLang="zh-CN" sz="2800" dirty="0" smtClean="0">
              <a:ea typeface="SimSun" pitchFamily="2" charset="-122"/>
            </a:endParaRPr>
          </a:p>
          <a:p>
            <a:r>
              <a:rPr lang="en-GB" altLang="zh-CN" sz="2800" dirty="0">
                <a:ea typeface="SimSun" pitchFamily="2" charset="-122"/>
              </a:rPr>
              <a:t>B</a:t>
            </a:r>
            <a:r>
              <a:rPr lang="en-GB" altLang="zh-CN" sz="2800" dirty="0" smtClean="0">
                <a:ea typeface="SimSun" pitchFamily="2" charset="-122"/>
              </a:rPr>
              <a:t>ody </a:t>
            </a:r>
            <a:r>
              <a:rPr lang="en-GB" altLang="zh-CN" sz="2800" dirty="0">
                <a:ea typeface="SimSun" pitchFamily="2" charset="-122"/>
              </a:rPr>
              <a:t>core temperature below </a:t>
            </a:r>
            <a:r>
              <a:rPr lang="en-GB" altLang="zh-CN" sz="2800" dirty="0" smtClean="0">
                <a:ea typeface="SimSun" pitchFamily="2" charset="-122"/>
              </a:rPr>
              <a:t>35 </a:t>
            </a:r>
            <a:r>
              <a:rPr lang="en-GB" altLang="zh-CN" sz="2800" dirty="0">
                <a:ea typeface="SimSun" pitchFamily="2" charset="-122"/>
              </a:rPr>
              <a:t>°C (</a:t>
            </a:r>
            <a:r>
              <a:rPr lang="en-GB" altLang="zh-CN" sz="2800" dirty="0" smtClean="0">
                <a:ea typeface="SimSun" pitchFamily="2" charset="-122"/>
              </a:rPr>
              <a:t>95 </a:t>
            </a:r>
            <a:r>
              <a:rPr lang="en-GB" altLang="zh-CN" sz="2800" dirty="0">
                <a:ea typeface="SimSun" pitchFamily="2" charset="-122"/>
              </a:rPr>
              <a:t>°F</a:t>
            </a:r>
            <a:r>
              <a:rPr lang="en-GB" altLang="zh-CN" sz="2800" dirty="0" smtClean="0">
                <a:ea typeface="SimSun" pitchFamily="2" charset="-122"/>
              </a:rPr>
              <a:t>)</a:t>
            </a:r>
            <a:r>
              <a:rPr lang="en-GB" altLang="zh-CN" sz="2800" dirty="0">
                <a:ea typeface="SimSun" pitchFamily="2" charset="-122"/>
              </a:rPr>
              <a:t> </a:t>
            </a:r>
            <a:r>
              <a:rPr lang="en-GB" altLang="zh-CN" sz="2800" dirty="0" smtClean="0">
                <a:ea typeface="SimSun" pitchFamily="2" charset="-122"/>
              </a:rPr>
              <a:t>causes heat </a:t>
            </a:r>
            <a:r>
              <a:rPr lang="en-GB" altLang="zh-CN" sz="2800" dirty="0">
                <a:ea typeface="SimSun" pitchFamily="2" charset="-122"/>
              </a:rPr>
              <a:t>loss from the body </a:t>
            </a:r>
            <a:r>
              <a:rPr lang="en-GB" altLang="zh-CN" sz="2800" dirty="0" smtClean="0">
                <a:ea typeface="SimSun" pitchFamily="2" charset="-122"/>
              </a:rPr>
              <a:t>than </a:t>
            </a:r>
            <a:r>
              <a:rPr lang="en-GB" altLang="zh-CN" sz="2800" dirty="0">
                <a:ea typeface="SimSun" pitchFamily="2" charset="-122"/>
              </a:rPr>
              <a:t>heat production. </a:t>
            </a:r>
          </a:p>
          <a:p>
            <a:endParaRPr lang="en-GB" altLang="zh-CN" sz="3600" dirty="0" smtClean="0">
              <a:ea typeface="SimSun" pitchFamily="2" charset="-122"/>
            </a:endParaRPr>
          </a:p>
        </p:txBody>
      </p:sp>
      <p:pic>
        <p:nvPicPr>
          <p:cNvPr id="68612" name="Picture 5" descr="shining%25205">
            <a:hlinkClick r:id="rId2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0" y="2286000"/>
            <a:ext cx="2438400" cy="2286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GB" dirty="0" smtClean="0"/>
              <a:t>hrunken</a:t>
            </a:r>
            <a:r>
              <a:rPr lang="en-GB" dirty="0"/>
              <a:t>, wasted appearance, </a:t>
            </a:r>
            <a:endParaRPr lang="en-GB" dirty="0" smtClean="0"/>
          </a:p>
          <a:p>
            <a:r>
              <a:rPr lang="en-GB" dirty="0" smtClean="0"/>
              <a:t>loss </a:t>
            </a:r>
            <a:r>
              <a:rPr lang="en-GB" dirty="0"/>
              <a:t>of muscle mass and subcutaneous fat </a:t>
            </a:r>
            <a:r>
              <a:rPr lang="en-GB" dirty="0" smtClean="0"/>
              <a:t>mass</a:t>
            </a:r>
          </a:p>
          <a:p>
            <a:r>
              <a:rPr lang="en-GB" dirty="0" smtClean="0"/>
              <a:t>Buttocks </a:t>
            </a:r>
            <a:r>
              <a:rPr lang="en-GB" dirty="0"/>
              <a:t>and upper limb muscle groups are usually more affected than others. </a:t>
            </a:r>
            <a:endParaRPr lang="en-GB" dirty="0" smtClean="0"/>
          </a:p>
          <a:p>
            <a:r>
              <a:rPr lang="en-GB" dirty="0" smtClean="0"/>
              <a:t>unusual </a:t>
            </a:r>
            <a:r>
              <a:rPr lang="en-GB" dirty="0"/>
              <a:t>body temperature (hypothermia, pyrexia</a:t>
            </a:r>
            <a:r>
              <a:rPr lang="en-GB" dirty="0" smtClean="0"/>
              <a:t>),</a:t>
            </a:r>
          </a:p>
          <a:p>
            <a:r>
              <a:rPr lang="en-GB" dirty="0" smtClean="0"/>
              <a:t>Dehydration </a:t>
            </a:r>
          </a:p>
          <a:p>
            <a:r>
              <a:rPr lang="en-GB" dirty="0" smtClean="0"/>
              <a:t>hypovolemic </a:t>
            </a:r>
            <a:r>
              <a:rPr lang="en-GB" dirty="0"/>
              <a:t>shock (weak radial pulse, cold extremities, decreased consciousness), </a:t>
            </a:r>
            <a:endParaRPr lang="en-GB" dirty="0" smtClean="0"/>
          </a:p>
          <a:p>
            <a:r>
              <a:rPr lang="en-GB" dirty="0" smtClean="0"/>
              <a:t>evidence </a:t>
            </a:r>
            <a:r>
              <a:rPr lang="en-GB" dirty="0"/>
              <a:t>of </a:t>
            </a:r>
            <a:r>
              <a:rPr lang="en-GB" dirty="0" smtClean="0"/>
              <a:t>infection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Marasmus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Kwashiorkor</a:t>
            </a:r>
          </a:p>
          <a:p>
            <a:r>
              <a:rPr lang="en-GB" dirty="0" smtClean="0"/>
              <a:t>kwashiorkor </a:t>
            </a:r>
            <a:r>
              <a:rPr lang="en-GB" dirty="0"/>
              <a:t>is protein deficiency with adequate energy intake whereas marasmus is inadequate energy intake in all forms, including protein. </a:t>
            </a:r>
            <a:endParaRPr lang="en-GB" dirty="0" smtClean="0"/>
          </a:p>
          <a:p>
            <a:r>
              <a:rPr lang="en-GB" dirty="0" smtClean="0"/>
              <a:t>Protein </a:t>
            </a:r>
            <a:r>
              <a:rPr lang="en-GB" dirty="0"/>
              <a:t>wasting in kwashiorkor may lead to </a:t>
            </a:r>
            <a:r>
              <a:rPr lang="en-GB" dirty="0" smtClean="0"/>
              <a:t>oedema</a:t>
            </a:r>
            <a:r>
              <a:rPr lang="en-US" dirty="0" smtClean="0"/>
              <a:t> </a:t>
            </a:r>
          </a:p>
          <a:p>
            <a:r>
              <a:rPr lang="en-US" dirty="0" smtClean="0"/>
              <a:t>Ascites </a:t>
            </a:r>
          </a:p>
          <a:p>
            <a:r>
              <a:rPr lang="en-US" dirty="0" smtClean="0"/>
              <a:t>Pleural effusion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malnutrition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886200"/>
            <a:ext cx="2188654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Starvation</a:t>
            </a:r>
          </a:p>
          <a:p>
            <a:r>
              <a:rPr lang="en-GB" dirty="0" smtClean="0"/>
              <a:t>Starvation </a:t>
            </a:r>
            <a:r>
              <a:rPr lang="en-GB" dirty="0"/>
              <a:t>is a severe deficiency in caloric energy intake needed to maintain human life. It is the most extreme form of malnutrition. </a:t>
            </a:r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humans, prolonged starvation can cause permanent organ </a:t>
            </a:r>
            <a:r>
              <a:rPr lang="en-GB" dirty="0" smtClean="0"/>
              <a:t>damage </a:t>
            </a:r>
            <a:r>
              <a:rPr lang="en-GB" dirty="0"/>
              <a:t>and eventually, </a:t>
            </a:r>
            <a:r>
              <a:rPr lang="en-GB" dirty="0" smtClean="0"/>
              <a:t>death.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Starvation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426688"/>
            <a:ext cx="3200400" cy="243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Criminal ( neglected old people and children)</a:t>
            </a:r>
          </a:p>
          <a:p>
            <a:r>
              <a:rPr lang="en-US" sz="3200" dirty="0" smtClean="0"/>
              <a:t>Natural ( CA </a:t>
            </a:r>
            <a:r>
              <a:rPr lang="en-US" sz="3200" dirty="0" err="1" smtClean="0"/>
              <a:t>oesophagus</a:t>
            </a:r>
            <a:r>
              <a:rPr lang="en-US" sz="3200" dirty="0" smtClean="0"/>
              <a:t>, CA stomach)</a:t>
            </a:r>
          </a:p>
          <a:p>
            <a:r>
              <a:rPr lang="en-US" sz="3200" dirty="0" smtClean="0"/>
              <a:t>Accidental (mine collapse, ship wrecks)</a:t>
            </a:r>
          </a:p>
          <a:p>
            <a:r>
              <a:rPr lang="en-US" sz="3200" dirty="0" smtClean="0"/>
              <a:t>Suicidal ( Hungers strike,  voluntary fast)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process</a:t>
            </a:r>
          </a:p>
          <a:p>
            <a:endParaRPr lang="en-US" dirty="0" smtClean="0"/>
          </a:p>
          <a:p>
            <a:r>
              <a:rPr lang="en-US" dirty="0" smtClean="0"/>
              <a:t>40% body weight lose – Life threatening</a:t>
            </a:r>
          </a:p>
          <a:p>
            <a:r>
              <a:rPr lang="en-US" dirty="0" smtClean="0"/>
              <a:t>Deprivation of water -  Kill in abut 10 days</a:t>
            </a:r>
          </a:p>
          <a:p>
            <a:r>
              <a:rPr lang="en-US" dirty="0" smtClean="0"/>
              <a:t>Total lack of food for 50-60 days – likely to cause death</a:t>
            </a:r>
          </a:p>
          <a:p>
            <a:r>
              <a:rPr lang="en-US" dirty="0" smtClean="0"/>
              <a:t>Children and elderly are at risk because they are dependent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 and neglect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  <a:p>
            <a:r>
              <a:rPr lang="en-GB" dirty="0"/>
              <a:t>Circumstances </a:t>
            </a:r>
          </a:p>
          <a:p>
            <a:pPr lvl="1"/>
            <a:r>
              <a:rPr lang="en-GB" dirty="0"/>
              <a:t>During autopsy attention should be given to the cause for the starvation such as presence of natural illness or whether there is deliberate withholding of food or neglect. </a:t>
            </a:r>
          </a:p>
          <a:p>
            <a:pPr lvl="1"/>
            <a:r>
              <a:rPr lang="en-US" dirty="0" smtClean="0"/>
              <a:t>Exclude physical abuse </a:t>
            </a:r>
          </a:p>
          <a:p>
            <a:r>
              <a:rPr lang="en-US" dirty="0" smtClean="0"/>
              <a:t>External examination </a:t>
            </a:r>
          </a:p>
          <a:p>
            <a:r>
              <a:rPr lang="en-US" dirty="0" smtClean="0"/>
              <a:t>Internal examination</a:t>
            </a:r>
          </a:p>
          <a:p>
            <a:r>
              <a:rPr lang="en-US" dirty="0" smtClean="0"/>
              <a:t>Pre autopsy x ray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due to starvation and neglect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External </a:t>
            </a:r>
          </a:p>
          <a:p>
            <a:r>
              <a:rPr lang="en-US" dirty="0" smtClean="0"/>
              <a:t>Infants – length and weight is reduced </a:t>
            </a:r>
          </a:p>
          <a:p>
            <a:r>
              <a:rPr lang="en-US" dirty="0" smtClean="0"/>
              <a:t>General emaciation (Jaw and cheek are prominent, Ribs prominent , </a:t>
            </a:r>
            <a:r>
              <a:rPr lang="en-US" dirty="0" err="1" smtClean="0"/>
              <a:t>scaphoid</a:t>
            </a:r>
            <a:r>
              <a:rPr lang="en-US" dirty="0" smtClean="0"/>
              <a:t> abdomen, thin limbs) </a:t>
            </a:r>
          </a:p>
          <a:p>
            <a:r>
              <a:rPr lang="en-US" dirty="0" smtClean="0"/>
              <a:t>Eyes sunken</a:t>
            </a:r>
          </a:p>
          <a:p>
            <a:r>
              <a:rPr lang="en-US" dirty="0" smtClean="0"/>
              <a:t>Head may appear large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 findings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4553538"/>
            <a:ext cx="3076575" cy="2304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External </a:t>
            </a:r>
          </a:p>
          <a:p>
            <a:r>
              <a:rPr lang="en-US" dirty="0" smtClean="0"/>
              <a:t>Skin is translucent, pale</a:t>
            </a:r>
          </a:p>
          <a:p>
            <a:r>
              <a:rPr lang="en-US" dirty="0" smtClean="0"/>
              <a:t>Skin dry and wrinkled due to dehydration </a:t>
            </a:r>
          </a:p>
          <a:p>
            <a:r>
              <a:rPr lang="en-US" dirty="0" smtClean="0"/>
              <a:t>Pressure sores</a:t>
            </a:r>
          </a:p>
          <a:p>
            <a:r>
              <a:rPr lang="en-US" dirty="0" smtClean="0"/>
              <a:t>Dry brittle hair</a:t>
            </a:r>
          </a:p>
          <a:p>
            <a:r>
              <a:rPr lang="en-US" dirty="0" smtClean="0"/>
              <a:t>Skin ulcers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 findings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4553538"/>
            <a:ext cx="3076575" cy="23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Internal </a:t>
            </a:r>
          </a:p>
          <a:p>
            <a:r>
              <a:rPr lang="en-US" dirty="0" smtClean="0"/>
              <a:t>Absence of subcutaneous fat</a:t>
            </a:r>
          </a:p>
          <a:p>
            <a:r>
              <a:rPr lang="en-US" dirty="0" smtClean="0"/>
              <a:t>Muscle atrophy </a:t>
            </a:r>
          </a:p>
          <a:p>
            <a:r>
              <a:rPr lang="en-US" dirty="0" smtClean="0"/>
              <a:t>Organ atrophy </a:t>
            </a:r>
          </a:p>
          <a:p>
            <a:r>
              <a:rPr lang="en-GB" dirty="0"/>
              <a:t>Absent of internal fat  </a:t>
            </a:r>
            <a:r>
              <a:rPr lang="en-GB" dirty="0" smtClean="0"/>
              <a:t>(mesentery, </a:t>
            </a:r>
            <a:r>
              <a:rPr lang="en-GB" dirty="0" err="1" smtClean="0"/>
              <a:t>epicardium</a:t>
            </a:r>
            <a:r>
              <a:rPr lang="en-GB" dirty="0"/>
              <a:t>)</a:t>
            </a:r>
          </a:p>
          <a:p>
            <a:r>
              <a:rPr lang="en-GB" dirty="0"/>
              <a:t>Contracted empty stomach with bile stains</a:t>
            </a:r>
          </a:p>
          <a:p>
            <a:r>
              <a:rPr lang="en-GB" dirty="0"/>
              <a:t>Intestinal atrophy</a:t>
            </a:r>
          </a:p>
          <a:p>
            <a:r>
              <a:rPr lang="en-GB" dirty="0"/>
              <a:t>Hard stool</a:t>
            </a:r>
          </a:p>
          <a:p>
            <a:r>
              <a:rPr lang="en-GB" dirty="0"/>
              <a:t>Distended gall bladder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mortem findings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Starvation as  a cause of death or contributory factor</a:t>
            </a:r>
          </a:p>
          <a:p>
            <a:r>
              <a:rPr lang="en-US" dirty="0" smtClean="0"/>
              <a:t>Contribution of natural illness for starvation</a:t>
            </a:r>
          </a:p>
          <a:p>
            <a:r>
              <a:rPr lang="en-US" dirty="0" smtClean="0"/>
              <a:t>Contribution of neglect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Opinion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to hypothermia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Efforts to increase body temperature involve shivering, increased voluntary activity, and putting on warmer clothing</a:t>
            </a:r>
            <a:r>
              <a:rPr lang="en-GB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5401" y="1752600"/>
            <a:ext cx="3733799" cy="30052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05400" y="4953000"/>
            <a:ext cx="3733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The armies of Napoleon retreat from </a:t>
            </a:r>
            <a:endParaRPr lang="en-GB" b="1" dirty="0" smtClean="0"/>
          </a:p>
          <a:p>
            <a:r>
              <a:rPr lang="en-GB" b="1" dirty="0" smtClean="0"/>
              <a:t>Russia in </a:t>
            </a:r>
            <a:r>
              <a:rPr lang="en-GB" b="1" dirty="0"/>
              <a:t>1812</a:t>
            </a:r>
            <a:r>
              <a:rPr lang="en-GB" b="1" dirty="0" smtClean="0"/>
              <a:t>. </a:t>
            </a:r>
          </a:p>
          <a:p>
            <a:r>
              <a:rPr lang="en-GB" b="1" dirty="0" smtClean="0"/>
              <a:t>They faced hypothermia.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46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Hypothermia</a:t>
            </a:r>
          </a:p>
          <a:p>
            <a:r>
              <a:rPr lang="en-US" dirty="0" smtClean="0"/>
              <a:t>Hyperthermia</a:t>
            </a:r>
          </a:p>
          <a:p>
            <a:r>
              <a:rPr lang="en-US" dirty="0" smtClean="0"/>
              <a:t>Starvation and neglect  </a:t>
            </a:r>
          </a:p>
          <a:p>
            <a:endParaRPr lang="en-US" dirty="0" smtClean="0"/>
          </a:p>
        </p:txBody>
      </p:sp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zh-CN" sz="3200" b="1" dirty="0" smtClean="0">
                <a:ea typeface="SimSun" pitchFamily="2" charset="-122"/>
              </a:rPr>
              <a:t>Low environmental temperature</a:t>
            </a:r>
            <a:endParaRPr lang="en-GB" altLang="zh-CN" sz="3200" dirty="0" smtClean="0">
              <a:ea typeface="SimSun" pitchFamily="2" charset="-122"/>
            </a:endParaRP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Air temperature &lt; 10 </a:t>
            </a:r>
            <a:r>
              <a:rPr lang="en-GB" altLang="zh-CN" sz="3200" baseline="30000" dirty="0" smtClean="0">
                <a:ea typeface="SimSun" pitchFamily="2" charset="-122"/>
              </a:rPr>
              <a:t>0</a:t>
            </a:r>
            <a:r>
              <a:rPr lang="en-GB" altLang="zh-CN" sz="3200" dirty="0" smtClean="0">
                <a:ea typeface="SimSun" pitchFamily="2" charset="-122"/>
              </a:rPr>
              <a:t> C </a:t>
            </a:r>
          </a:p>
          <a:p>
            <a:pPr eaLnBrk="1" hangingPunct="1">
              <a:buFontTx/>
              <a:buNone/>
            </a:pPr>
            <a:endParaRPr lang="en-GB" altLang="zh-CN" sz="3200" dirty="0" smtClean="0">
              <a:ea typeface="SimSun" pitchFamily="2" charset="-122"/>
            </a:endParaRPr>
          </a:p>
          <a:p>
            <a:pPr eaLnBrk="1" hangingPunct="1"/>
            <a:endParaRPr lang="en-GB" altLang="zh-CN" sz="3200" b="1" dirty="0" smtClean="0">
              <a:ea typeface="SimSun" pitchFamily="2" charset="-122"/>
            </a:endParaRPr>
          </a:p>
          <a:p>
            <a:pPr eaLnBrk="1" hangingPunct="1"/>
            <a:r>
              <a:rPr lang="en-GB" altLang="zh-CN" sz="3200" b="1" dirty="0" smtClean="0">
                <a:ea typeface="SimSun" pitchFamily="2" charset="-122"/>
              </a:rPr>
              <a:t>Age and physique </a:t>
            </a:r>
            <a:endParaRPr lang="en-GB" altLang="zh-CN" sz="3200" dirty="0" smtClean="0">
              <a:ea typeface="SimSun" pitchFamily="2" charset="-122"/>
            </a:endParaRPr>
          </a:p>
          <a:p>
            <a:pPr lvl="1" eaLnBrk="1" hangingPunct="1"/>
            <a:r>
              <a:rPr lang="en-GB" altLang="zh-CN" sz="3200" dirty="0" smtClean="0">
                <a:ea typeface="SimSun" pitchFamily="2" charset="-122"/>
              </a:rPr>
              <a:t>The elderly and the young </a:t>
            </a:r>
          </a:p>
          <a:p>
            <a:pPr eaLnBrk="1" hangingPunct="1">
              <a:buFontTx/>
              <a:buNone/>
            </a:pPr>
            <a:r>
              <a:rPr lang="en-GB" altLang="zh-CN" sz="3200" dirty="0" smtClean="0">
                <a:ea typeface="SimSun" pitchFamily="2" charset="-122"/>
              </a:rPr>
              <a:t> 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000" b="1" smtClean="0">
                <a:ea typeface="SimSun" pitchFamily="2" charset="-122"/>
              </a:rPr>
              <a:t>Factors involved in hypothermia</a:t>
            </a:r>
            <a:endParaRPr lang="en-US" sz="4000" b="1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429000"/>
            <a:ext cx="2566987" cy="1847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277" y="1481328"/>
            <a:ext cx="2667000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GB" altLang="zh-CN" sz="3200" dirty="0" smtClean="0">
              <a:ea typeface="SimSun" pitchFamily="2" charset="-122"/>
            </a:endParaRPr>
          </a:p>
          <a:p>
            <a:pPr eaLnBrk="1" hangingPunct="1"/>
            <a:r>
              <a:rPr lang="en-GB" altLang="zh-CN" sz="3200" dirty="0">
                <a:ea typeface="SimSun" pitchFamily="2" charset="-122"/>
              </a:rPr>
              <a:t>L</a:t>
            </a:r>
            <a:r>
              <a:rPr lang="en-GB" altLang="zh-CN" sz="3200" dirty="0" smtClean="0">
                <a:ea typeface="SimSun" pitchFamily="2" charset="-122"/>
              </a:rPr>
              <a:t>ack of subcutaneous fat</a:t>
            </a:r>
          </a:p>
          <a:p>
            <a:pPr eaLnBrk="1" hangingPunct="1"/>
            <a:r>
              <a:rPr lang="en-GB" altLang="zh-CN" sz="3200" dirty="0">
                <a:ea typeface="SimSun" pitchFamily="2" charset="-122"/>
              </a:rPr>
              <a:t>P</a:t>
            </a:r>
            <a:r>
              <a:rPr lang="en-GB" altLang="zh-CN" sz="3200" dirty="0" smtClean="0">
                <a:ea typeface="SimSun" pitchFamily="2" charset="-122"/>
              </a:rPr>
              <a:t>oor thyroid function </a:t>
            </a:r>
          </a:p>
          <a:p>
            <a:pPr eaLnBrk="1" hangingPunct="1"/>
            <a:r>
              <a:rPr lang="en-GB" altLang="zh-CN" sz="3200" dirty="0">
                <a:ea typeface="SimSun" pitchFamily="2" charset="-122"/>
              </a:rPr>
              <a:t>C</a:t>
            </a:r>
            <a:r>
              <a:rPr lang="en-GB" altLang="zh-CN" sz="3200" dirty="0" smtClean="0">
                <a:ea typeface="SimSun" pitchFamily="2" charset="-122"/>
              </a:rPr>
              <a:t>erebral </a:t>
            </a:r>
            <a:r>
              <a:rPr lang="en-GB" altLang="zh-CN" sz="3200" dirty="0" smtClean="0">
                <a:ea typeface="SimSun" pitchFamily="2" charset="-122"/>
              </a:rPr>
              <a:t>dysfunction</a:t>
            </a:r>
            <a:endParaRPr lang="en-GB" altLang="zh-CN" sz="3200" dirty="0" smtClean="0">
              <a:ea typeface="SimSun" pitchFamily="2" charset="-122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CN" sz="4000" b="1" smtClean="0">
                <a:ea typeface="SimSun" pitchFamily="2" charset="-122"/>
              </a:rPr>
              <a:t>Factors involved in hypothermia</a:t>
            </a:r>
            <a:endParaRPr lang="en-US" sz="4000" b="1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1. Exposure to cold</a:t>
            </a:r>
          </a:p>
          <a:p>
            <a:pPr lvl="1"/>
            <a:r>
              <a:rPr lang="en-US" sz="3200" dirty="0" smtClean="0"/>
              <a:t>Dry - cold hypothermia</a:t>
            </a:r>
          </a:p>
          <a:p>
            <a:pPr lvl="1"/>
            <a:r>
              <a:rPr lang="en-US" sz="3200" dirty="0" smtClean="0"/>
              <a:t>Immersion hypothermia</a:t>
            </a:r>
          </a:p>
          <a:p>
            <a:r>
              <a:rPr lang="en-US" sz="3200" dirty="0" smtClean="0"/>
              <a:t>2.Exposure to cold with under the influence of alcohol or drugs</a:t>
            </a:r>
          </a:p>
          <a:p>
            <a:r>
              <a:rPr lang="en-US" sz="3200" dirty="0" smtClean="0"/>
              <a:t>3. Exposure to cold with natural diseases</a:t>
            </a:r>
          </a:p>
          <a:p>
            <a:r>
              <a:rPr lang="en-US" sz="3200" dirty="0" smtClean="0"/>
              <a:t>4. Therapeutic </a:t>
            </a:r>
            <a:r>
              <a:rPr lang="en-US" sz="3200" dirty="0" smtClean="0"/>
              <a:t>hypothermia</a:t>
            </a:r>
            <a:endParaRPr lang="en-US" sz="3200" dirty="0" smtClean="0"/>
          </a:p>
        </p:txBody>
      </p:sp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Circumstances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zh-CN" sz="3200" b="1" dirty="0" smtClean="0">
                <a:ea typeface="SimSun" pitchFamily="2" charset="-122"/>
              </a:rPr>
              <a:t>History of </a:t>
            </a:r>
            <a:r>
              <a:rPr lang="en-GB" altLang="zh-CN" sz="3200" b="1" dirty="0" smtClean="0">
                <a:ea typeface="SimSun" pitchFamily="2" charset="-122"/>
              </a:rPr>
              <a:t>exposure</a:t>
            </a:r>
            <a:endParaRPr lang="en-GB" altLang="zh-CN" sz="3200" dirty="0" smtClean="0">
              <a:ea typeface="SimSun" pitchFamily="2" charset="-122"/>
            </a:endParaRP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The victim - elderly person, mountain climbers ,divers</a:t>
            </a:r>
          </a:p>
          <a:p>
            <a:pPr eaLnBrk="1" hangingPunct="1"/>
            <a:r>
              <a:rPr lang="en-GB" altLang="zh-CN" sz="3200" dirty="0" smtClean="0">
                <a:ea typeface="SimSun" pitchFamily="2" charset="-122"/>
              </a:rPr>
              <a:t>Past history </a:t>
            </a:r>
            <a:r>
              <a:rPr lang="en-GB" altLang="zh-CN" sz="3200" dirty="0" smtClean="0">
                <a:latin typeface="Verdana" pitchFamily="34" charset="0"/>
                <a:ea typeface="SimSun" pitchFamily="2" charset="-122"/>
              </a:rPr>
              <a:t>–</a:t>
            </a:r>
            <a:r>
              <a:rPr lang="en-GB" altLang="zh-CN" sz="3200" dirty="0" smtClean="0">
                <a:ea typeface="SimSun" pitchFamily="2" charset="-122"/>
              </a:rPr>
              <a:t> </a:t>
            </a:r>
          </a:p>
          <a:p>
            <a:pPr lvl="1" eaLnBrk="1" hangingPunct="1"/>
            <a:r>
              <a:rPr lang="en-GB" altLang="zh-CN" sz="3200" dirty="0" smtClean="0">
                <a:ea typeface="SimSun" pitchFamily="2" charset="-122"/>
              </a:rPr>
              <a:t>CVA </a:t>
            </a:r>
          </a:p>
          <a:p>
            <a:pPr lvl="1" eaLnBrk="1" hangingPunct="1"/>
            <a:r>
              <a:rPr lang="en-GB" altLang="zh-CN" sz="3200" dirty="0" smtClean="0">
                <a:ea typeface="SimSun" pitchFamily="2" charset="-122"/>
              </a:rPr>
              <a:t>Hypothyroidism </a:t>
            </a:r>
          </a:p>
          <a:p>
            <a:pPr lvl="1" eaLnBrk="1" hangingPunct="1"/>
            <a:r>
              <a:rPr lang="en-GB" altLang="zh-CN" sz="3200" dirty="0" smtClean="0">
                <a:ea typeface="SimSun" pitchFamily="2" charset="-122"/>
              </a:rPr>
              <a:t>Alcoholism  </a:t>
            </a:r>
          </a:p>
          <a:p>
            <a:pPr lvl="1" eaLnBrk="1" hangingPunct="1"/>
            <a:r>
              <a:rPr lang="en-GB" altLang="zh-CN" sz="3200" dirty="0" smtClean="0">
                <a:ea typeface="SimSun" pitchFamily="2" charset="-122"/>
              </a:rPr>
              <a:t>Diabetes  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Diagnosis of hypothermia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Diagnosis of hypothermia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768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GB" altLang="zh-CN" sz="3600" dirty="0" smtClean="0">
                <a:ea typeface="SimSun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3600" dirty="0" smtClean="0">
                <a:ea typeface="SimSun" pitchFamily="2" charset="-122"/>
              </a:rPr>
              <a:t>Patches of pink to brownish - pink on the extensor surfaces and large joints</a:t>
            </a:r>
          </a:p>
          <a:p>
            <a:pPr eaLnBrk="1" hangingPunct="1">
              <a:lnSpc>
                <a:spcPct val="90000"/>
              </a:lnSpc>
            </a:pPr>
            <a:endParaRPr lang="en-GB" altLang="zh-CN" sz="3600" dirty="0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3600" dirty="0">
                <a:ea typeface="SimSun" pitchFamily="2" charset="-122"/>
              </a:rPr>
              <a:t>C</a:t>
            </a:r>
            <a:r>
              <a:rPr lang="en-GB" altLang="zh-CN" sz="3600" dirty="0" smtClean="0">
                <a:ea typeface="SimSun" pitchFamily="2" charset="-122"/>
              </a:rPr>
              <a:t>yanosed extremities </a:t>
            </a:r>
          </a:p>
          <a:p>
            <a:pPr eaLnBrk="1" hangingPunct="1">
              <a:lnSpc>
                <a:spcPct val="90000"/>
              </a:lnSpc>
            </a:pPr>
            <a:endParaRPr lang="en-GB" altLang="zh-CN" sz="3600" dirty="0" smtClean="0">
              <a:ea typeface="SimSun" pitchFamily="2" charset="-122"/>
            </a:endParaRPr>
          </a:p>
        </p:txBody>
      </p:sp>
      <p:pic>
        <p:nvPicPr>
          <p:cNvPr id="73732" name="Picture 4" descr="Imag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5410200" y="2514600"/>
            <a:ext cx="3581400" cy="2745934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834</TotalTime>
  <Words>1177</Words>
  <Application>Microsoft Office PowerPoint</Application>
  <PresentationFormat>On-screen Show (4:3)</PresentationFormat>
  <Paragraphs>218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SimSun</vt:lpstr>
      <vt:lpstr>Calibri</vt:lpstr>
      <vt:lpstr>Verdana</vt:lpstr>
      <vt:lpstr>Wingdings 2</vt:lpstr>
      <vt:lpstr>Wingdings 3</vt:lpstr>
      <vt:lpstr>Concourse</vt:lpstr>
      <vt:lpstr>Hypothermia Hyperthermia Starvation and Neglect </vt:lpstr>
      <vt:lpstr>Objectives </vt:lpstr>
      <vt:lpstr>Hypothermia</vt:lpstr>
      <vt:lpstr>Response to hypothermia</vt:lpstr>
      <vt:lpstr>Factors involved in hypothermia</vt:lpstr>
      <vt:lpstr>Factors involved in hypothermia</vt:lpstr>
      <vt:lpstr>Circumstances</vt:lpstr>
      <vt:lpstr>Diagnosis of hypothermia</vt:lpstr>
      <vt:lpstr>Diagnosis of hypothermia</vt:lpstr>
      <vt:lpstr>Diagnosis of hypothermia</vt:lpstr>
      <vt:lpstr>Diagnosis of hypothermia</vt:lpstr>
      <vt:lpstr>“Hide and die syndrome” or Terminal burrowing</vt:lpstr>
      <vt:lpstr>Cause of death in Hypothermia – Titanic deaths</vt:lpstr>
      <vt:lpstr>Mechanism and cause of death</vt:lpstr>
      <vt:lpstr>Hyperthermia</vt:lpstr>
      <vt:lpstr>Hyperthermia</vt:lpstr>
      <vt:lpstr>Heat exhaustion</vt:lpstr>
      <vt:lpstr>Heat exhaustion  </vt:lpstr>
      <vt:lpstr>Heat exhaustion -Symptoms</vt:lpstr>
      <vt:lpstr>Heat stroke</vt:lpstr>
      <vt:lpstr>Heat stroke -Symptoms</vt:lpstr>
      <vt:lpstr>Circumstances</vt:lpstr>
      <vt:lpstr>Diagnosis of hyperthermia-Clinical</vt:lpstr>
      <vt:lpstr>Diagnosis of hyperthermia- Post mortem</vt:lpstr>
      <vt:lpstr>Diagnosis of hyperthermia</vt:lpstr>
      <vt:lpstr>Prevention </vt:lpstr>
      <vt:lpstr>Starvation and neglect</vt:lpstr>
      <vt:lpstr>Malnutrition</vt:lpstr>
      <vt:lpstr>Types of malnutrition</vt:lpstr>
      <vt:lpstr>Features of Marasmus</vt:lpstr>
      <vt:lpstr>Types of malnutrition</vt:lpstr>
      <vt:lpstr> Starvation  </vt:lpstr>
      <vt:lpstr>Incidences </vt:lpstr>
      <vt:lpstr>Starvation and neglect</vt:lpstr>
      <vt:lpstr>Death due to starvation and neglect</vt:lpstr>
      <vt:lpstr>Post mortem findings </vt:lpstr>
      <vt:lpstr>Post mortem findings </vt:lpstr>
      <vt:lpstr>Post mortem findings </vt:lpstr>
      <vt:lpstr>Opinion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thushara</dc:creator>
  <cp:lastModifiedBy>Nirmala Perera</cp:lastModifiedBy>
  <cp:revision>78</cp:revision>
  <cp:lastPrinted>2016-03-17T04:18:15Z</cp:lastPrinted>
  <dcterms:created xsi:type="dcterms:W3CDTF">2014-12-02T09:00:39Z</dcterms:created>
  <dcterms:modified xsi:type="dcterms:W3CDTF">2016-03-17T04:20:57Z</dcterms:modified>
</cp:coreProperties>
</file>