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6" r:id="rId5"/>
    <p:sldId id="444" r:id="rId6"/>
    <p:sldId id="278" r:id="rId7"/>
    <p:sldId id="279" r:id="rId8"/>
    <p:sldId id="280" r:id="rId9"/>
    <p:sldId id="343" r:id="rId10"/>
    <p:sldId id="445" r:id="rId11"/>
    <p:sldId id="284" r:id="rId12"/>
    <p:sldId id="285" r:id="rId13"/>
    <p:sldId id="286" r:id="rId14"/>
    <p:sldId id="379" r:id="rId15"/>
    <p:sldId id="380" r:id="rId16"/>
    <p:sldId id="321" r:id="rId17"/>
    <p:sldId id="434" r:id="rId18"/>
    <p:sldId id="381" r:id="rId19"/>
    <p:sldId id="382" r:id="rId20"/>
    <p:sldId id="383" r:id="rId21"/>
    <p:sldId id="435" r:id="rId22"/>
    <p:sldId id="436" r:id="rId23"/>
    <p:sldId id="439" r:id="rId24"/>
    <p:sldId id="438" r:id="rId25"/>
    <p:sldId id="446" r:id="rId26"/>
    <p:sldId id="440" r:id="rId27"/>
    <p:sldId id="442" r:id="rId28"/>
    <p:sldId id="299" r:id="rId29"/>
    <p:sldId id="450" r:id="rId30"/>
    <p:sldId id="43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5F582B-C741-4895-8954-B836842EDD21}" type="datetimeFigureOut">
              <a:rPr lang="en-US" smtClean="0"/>
              <a:pPr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2E02C57-A732-4108-8572-A329CC818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Fixed Learning Session </a:t>
            </a:r>
            <a:r>
              <a:rPr lang="en-US" dirty="0" smtClean="0"/>
              <a:t>– </a:t>
            </a:r>
            <a:r>
              <a:rPr lang="en-US" dirty="0" smtClean="0"/>
              <a:t>Fractures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by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Dr. Nirmala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Perera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Picture 4" descr="animated-gif-teacher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183888"/>
            <a:ext cx="2438400" cy="2674112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586740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Computer  Designing Dr.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Udara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</a:rPr>
              <a:t>Senarathne</a:t>
            </a:r>
            <a:endParaRPr lang="en-US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Describe the injury seen in this photograph.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6" descr="IMG5_0014.jpg"/>
          <p:cNvPicPr>
            <a:picLocks noChangeAspect="1"/>
          </p:cNvPicPr>
          <p:nvPr/>
        </p:nvPicPr>
        <p:blipFill>
          <a:blip r:embed="rId2" cstate="print"/>
          <a:srcRect l="2763" t="8871" r="4473" b="6484"/>
          <a:stretch>
            <a:fillRect/>
          </a:stretch>
        </p:blipFill>
        <p:spPr>
          <a:xfrm rot="10800000">
            <a:off x="426721" y="914400"/>
            <a:ext cx="4450079" cy="556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1. Describe the injury seen in this photograph.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Depressed, comminuted fracture located on the left occipital region approximately circular in shape. The diameter is approximately 5 cm. maximum depression is seen at the center of the injury. There are 2 linear radiating fractures. The upper one is directed forward and upwards. Lower one is directed forward and downwards. </a:t>
            </a:r>
            <a:endParaRPr lang="en-US" sz="1800" dirty="0"/>
          </a:p>
        </p:txBody>
      </p:sp>
      <p:pic>
        <p:nvPicPr>
          <p:cNvPr id="7" name="Content Placeholder 6" descr="IMG5_0014.jpg"/>
          <p:cNvPicPr>
            <a:picLocks noChangeAspect="1"/>
          </p:cNvPicPr>
          <p:nvPr/>
        </p:nvPicPr>
        <p:blipFill>
          <a:blip r:embed="rId2" cstate="print"/>
          <a:srcRect l="2763" t="8871" r="4473" b="6484"/>
          <a:stretch>
            <a:fillRect/>
          </a:stretch>
        </p:blipFill>
        <p:spPr>
          <a:xfrm rot="10800000">
            <a:off x="426721" y="914400"/>
            <a:ext cx="4450079" cy="556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000" dirty="0" smtClean="0"/>
              <a:t>2. What are the features of the possible causative weapon. 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6" descr="IMG5_0014.jpg"/>
          <p:cNvPicPr>
            <a:picLocks noChangeAspect="1"/>
          </p:cNvPicPr>
          <p:nvPr/>
        </p:nvPicPr>
        <p:blipFill>
          <a:blip r:embed="rId2" cstate="print"/>
          <a:srcRect l="2763" t="8871" r="4473" b="6484"/>
          <a:stretch>
            <a:fillRect/>
          </a:stretch>
        </p:blipFill>
        <p:spPr>
          <a:xfrm rot="10800000">
            <a:off x="426721" y="914400"/>
            <a:ext cx="4450079" cy="556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2. What are the features of the possible causative weapon. 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561904" cy="46177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Heavy, Blunt, Rigid weapon with a circular striking surface such as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Pestle or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Impact on a blunt  object such as a stone on the ground with back ward fall    </a:t>
            </a:r>
            <a:endParaRPr lang="en-US" sz="1800" dirty="0"/>
          </a:p>
        </p:txBody>
      </p:sp>
      <p:pic>
        <p:nvPicPr>
          <p:cNvPr id="1026" name="Picture 2" descr="C:\Users\thushara.MEDFAC\Desktop\images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4343399" cy="411479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/>
              <a:t>3. State the medico-legal significance of this injury.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6" descr="IMG5_0014.jpg"/>
          <p:cNvPicPr>
            <a:picLocks noChangeAspect="1"/>
          </p:cNvPicPr>
          <p:nvPr/>
        </p:nvPicPr>
        <p:blipFill>
          <a:blip r:embed="rId2" cstate="print"/>
          <a:srcRect l="2763" t="8871" r="4473" b="6484"/>
          <a:stretch>
            <a:fillRect/>
          </a:stretch>
        </p:blipFill>
        <p:spPr>
          <a:xfrm rot="10800000">
            <a:off x="426721" y="914400"/>
            <a:ext cx="4450079" cy="556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3. State the medico-legal significance of this injury.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561904" cy="461772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Category of hurt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Evidence of violence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level of force used against the victim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Interpretation of features of the weapon 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Identification of the weapon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Dating of the injury  as a recent injury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Event reconstruction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6" descr="IMG5_0014.jpg"/>
          <p:cNvPicPr>
            <a:picLocks noChangeAspect="1"/>
          </p:cNvPicPr>
          <p:nvPr/>
        </p:nvPicPr>
        <p:blipFill>
          <a:blip r:embed="rId2" cstate="print"/>
          <a:srcRect l="2763" t="8871" r="4473" b="6484"/>
          <a:stretch>
            <a:fillRect/>
          </a:stretch>
        </p:blipFill>
        <p:spPr>
          <a:xfrm rot="10800000">
            <a:off x="426721" y="914400"/>
            <a:ext cx="4450079" cy="5562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Fact file…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Skull fractures</a:t>
            </a:r>
            <a:endParaRPr lang="en-US" dirty="0"/>
          </a:p>
        </p:txBody>
      </p:sp>
      <p:pic>
        <p:nvPicPr>
          <p:cNvPr id="5" name="Picture 4" descr="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144780"/>
            <a:ext cx="3912220" cy="320802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Linear fracture…</a:t>
            </a:r>
            <a:br>
              <a:rPr lang="en-US" sz="2000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GB" sz="1800" dirty="0" smtClean="0"/>
              <a:t>Curved or linear fractures usually present in the weaker unsupported bones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7" name="Content Placeholder 6" descr="DSCN104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21126" r="6999"/>
          <a:stretch>
            <a:fillRect/>
          </a:stretch>
        </p:blipFill>
        <p:spPr>
          <a:xfrm>
            <a:off x="595577" y="1403350"/>
            <a:ext cx="4205023" cy="438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Depressed skull fracture…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GB" sz="1600" dirty="0" smtClean="0"/>
          </a:p>
          <a:p>
            <a:r>
              <a:rPr lang="en-GB" sz="1600" dirty="0" smtClean="0"/>
              <a:t>Fragments of the skull table  are displaced  inward.</a:t>
            </a:r>
          </a:p>
          <a:p>
            <a:endParaRPr lang="en-GB" sz="1600" dirty="0" smtClean="0"/>
          </a:p>
          <a:p>
            <a:r>
              <a:rPr lang="en-GB" sz="1600" dirty="0" smtClean="0">
                <a:solidFill>
                  <a:srgbClr val="C00000"/>
                </a:solidFill>
              </a:rPr>
              <a:t>The fracture shown in this photograph shows a depressed </a:t>
            </a:r>
            <a:r>
              <a:rPr lang="en-GB" sz="1600" dirty="0" err="1" smtClean="0">
                <a:solidFill>
                  <a:srgbClr val="C00000"/>
                </a:solidFill>
              </a:rPr>
              <a:t>comminuted</a:t>
            </a:r>
            <a:r>
              <a:rPr lang="en-GB" sz="1600" dirty="0" smtClean="0">
                <a:solidFill>
                  <a:srgbClr val="C00000"/>
                </a:solidFill>
              </a:rPr>
              <a:t> fracture. </a:t>
            </a:r>
            <a:endParaRPr lang="en-US" sz="1600" dirty="0" smtClean="0">
              <a:solidFill>
                <a:srgbClr val="C00000"/>
              </a:solidFill>
            </a:endParaRPr>
          </a:p>
          <a:p>
            <a:endParaRPr lang="en-US" sz="1600" dirty="0"/>
          </a:p>
        </p:txBody>
      </p:sp>
      <p:pic>
        <p:nvPicPr>
          <p:cNvPr id="5" name="Content Placeholder 4" descr="MVC-008F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12803"/>
          <a:stretch>
            <a:fillRect/>
          </a:stretch>
        </p:blipFill>
        <p:spPr>
          <a:xfrm rot="5400000">
            <a:off x="192615" y="1559984"/>
            <a:ext cx="4872568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Cobweb/</a:t>
            </a:r>
            <a:r>
              <a:rPr lang="en-GB" dirty="0" smtClean="0"/>
              <a:t>Mosaic or Spider’s-Web skull Fracture</a:t>
            </a:r>
            <a:r>
              <a:rPr lang="en-US" sz="2000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GB" sz="1600" dirty="0" smtClean="0"/>
              <a:t>Multiple linear fractures, which are connected to each other by one or more rings of successive circular fractures </a:t>
            </a:r>
            <a:r>
              <a:rPr lang="en-US" sz="1600" dirty="0" smtClean="0"/>
              <a:t>.</a:t>
            </a:r>
            <a:r>
              <a:rPr lang="en-GB" sz="1600" dirty="0" smtClean="0"/>
              <a:t> </a:t>
            </a:r>
          </a:p>
          <a:p>
            <a:endParaRPr lang="en-US" sz="1600" dirty="0" smtClean="0"/>
          </a:p>
          <a:p>
            <a:r>
              <a:rPr lang="en-US" sz="1600" dirty="0" smtClean="0"/>
              <a:t>In this photograph the cobweb fracture is also depressed. </a:t>
            </a:r>
            <a:endParaRPr lang="en-US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6" descr="IMG5_0014.jpg"/>
          <p:cNvPicPr>
            <a:picLocks noChangeAspect="1"/>
          </p:cNvPicPr>
          <p:nvPr/>
        </p:nvPicPr>
        <p:blipFill>
          <a:blip r:embed="rId2" cstate="print"/>
          <a:srcRect l="2763" t="8871" r="4473" b="6484"/>
          <a:stretch>
            <a:fillRect/>
          </a:stretch>
        </p:blipFill>
        <p:spPr>
          <a:xfrm rot="10800000">
            <a:off x="457200" y="1009650"/>
            <a:ext cx="4343400" cy="5429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382000" cy="4608576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You should utilize this FLS to achieve the following;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a fracture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Identify above </a:t>
            </a:r>
            <a:r>
              <a:rPr lang="en-US" dirty="0" smtClean="0"/>
              <a:t>injury </a:t>
            </a:r>
            <a:r>
              <a:rPr lang="en-US" dirty="0" smtClean="0"/>
              <a:t>by </a:t>
            </a:r>
            <a:r>
              <a:rPr lang="en-US" dirty="0" smtClean="0"/>
              <a:t>its features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Interpret features  of causative weapons of </a:t>
            </a:r>
            <a:r>
              <a:rPr lang="en-US" dirty="0" smtClean="0"/>
              <a:t>injuries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Interpret circumstances of causation of above </a:t>
            </a:r>
            <a:r>
              <a:rPr lang="en-US" dirty="0" smtClean="0"/>
              <a:t>injuries</a:t>
            </a:r>
            <a:endParaRPr lang="en-US" dirty="0" smtClean="0"/>
          </a:p>
          <a:p>
            <a:r>
              <a:rPr lang="en-US" dirty="0" smtClean="0"/>
              <a:t>Identify medico legal significance of those injuries</a:t>
            </a:r>
          </a:p>
          <a:p>
            <a:endParaRPr lang="en-US" dirty="0" smtClean="0"/>
          </a:p>
        </p:txBody>
      </p:sp>
      <p:pic>
        <p:nvPicPr>
          <p:cNvPr id="5" name="Picture 4" descr="download (8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43800" y="685800"/>
            <a:ext cx="1600200" cy="15930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Hinge fracture…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Transverse fracture in the middle cranial </a:t>
            </a:r>
            <a:r>
              <a:rPr lang="en-US" sz="1600" dirty="0" err="1" smtClean="0"/>
              <a:t>fossa</a:t>
            </a:r>
            <a:r>
              <a:rPr lang="en-US" sz="1600" dirty="0" smtClean="0"/>
              <a:t> extending from one end to the other.</a:t>
            </a:r>
          </a:p>
          <a:p>
            <a:r>
              <a:rPr lang="en-US" sz="1600" dirty="0" smtClean="0"/>
              <a:t>Commonly seen in motorcycle accidents.</a:t>
            </a:r>
            <a:endParaRPr lang="en-US" sz="1600" dirty="0"/>
          </a:p>
        </p:txBody>
      </p:sp>
      <p:pic>
        <p:nvPicPr>
          <p:cNvPr id="7" name="Content Placeholder 6" descr="1603817-1607640-1680207-176944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04010" y="1273948"/>
            <a:ext cx="4399005" cy="48562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1143000"/>
            <a:ext cx="3383280" cy="877824"/>
          </a:xfrm>
        </p:spPr>
        <p:txBody>
          <a:bodyPr>
            <a:normAutofit/>
          </a:bodyPr>
          <a:lstStyle/>
          <a:p>
            <a:r>
              <a:rPr lang="en-GB" dirty="0" smtClean="0"/>
              <a:t>Ring Fracture 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GB" sz="1600" dirty="0" smtClean="0"/>
              <a:t>Fracture in the posterior cranial </a:t>
            </a:r>
            <a:r>
              <a:rPr lang="en-GB" sz="1600" dirty="0" err="1" smtClean="0"/>
              <a:t>fossae</a:t>
            </a:r>
            <a:r>
              <a:rPr lang="en-GB" sz="1600" dirty="0" smtClean="0"/>
              <a:t>, which encircles the foramen magnum .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5" name="Content Placeholder 4" descr="DSCN106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rcRect l="11751" t="7118" r="8561" b="7465"/>
          <a:stretch>
            <a:fillRect/>
          </a:stretch>
        </p:blipFill>
        <p:spPr>
          <a:xfrm>
            <a:off x="762000" y="609600"/>
            <a:ext cx="3886200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DSCN1098.JPG"/>
          <p:cNvPicPr>
            <a:picLocks noChangeAspect="1"/>
          </p:cNvPicPr>
          <p:nvPr/>
        </p:nvPicPr>
        <p:blipFill>
          <a:blip r:embed="rId3" cstate="print"/>
          <a:srcRect l="9375" t="8333" r="6250" b="10417"/>
          <a:stretch>
            <a:fillRect/>
          </a:stretch>
        </p:blipFill>
        <p:spPr>
          <a:xfrm>
            <a:off x="838200" y="3810000"/>
            <a:ext cx="3798277" cy="2743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1970"/>
            <a:ext cx="8279576" cy="877824"/>
          </a:xfrm>
        </p:spPr>
        <p:txBody>
          <a:bodyPr>
            <a:normAutofit/>
          </a:bodyPr>
          <a:lstStyle/>
          <a:p>
            <a:r>
              <a:rPr lang="en-GB" dirty="0" smtClean="0"/>
              <a:t>Leverage Fractures...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010727"/>
            <a:ext cx="8127176" cy="4617720"/>
          </a:xfrm>
        </p:spPr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GB" sz="1600" dirty="0" smtClean="0"/>
              <a:t>Fracture is elevated due to the leverage effect following withdrawal of the weapon. These are associated with cut or stab injuries.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600" dirty="0"/>
          </a:p>
        </p:txBody>
      </p:sp>
      <p:pic>
        <p:nvPicPr>
          <p:cNvPr id="2050" name="Picture 2" descr="DSC01225"/>
          <p:cNvPicPr>
            <a:picLocks noChangeAspect="1" noChangeArrowheads="1"/>
          </p:cNvPicPr>
          <p:nvPr/>
        </p:nvPicPr>
        <p:blipFill>
          <a:blip r:embed="rId2" cstate="print"/>
          <a:srcRect l="17998" r="7440" b="7440"/>
          <a:stretch>
            <a:fillRect/>
          </a:stretch>
        </p:blipFill>
        <p:spPr bwMode="auto">
          <a:xfrm>
            <a:off x="2286000" y="3810000"/>
            <a:ext cx="3924300" cy="2447925"/>
          </a:xfrm>
          <a:prstGeom prst="rect">
            <a:avLst/>
          </a:prstGeom>
          <a:noFill/>
          <a:ln w="19050" algn="in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2051" name="Picture 3" descr="DSC01227"/>
          <p:cNvPicPr>
            <a:picLocks noChangeAspect="1" noChangeArrowheads="1"/>
          </p:cNvPicPr>
          <p:nvPr/>
        </p:nvPicPr>
        <p:blipFill>
          <a:blip r:embed="rId3" cstate="print"/>
          <a:srcRect l="18518" t="17902" r="33333" b="22839"/>
          <a:stretch>
            <a:fillRect/>
          </a:stretch>
        </p:blipFill>
        <p:spPr bwMode="auto">
          <a:xfrm rot="5400000">
            <a:off x="5253037" y="3128963"/>
            <a:ext cx="2089150" cy="1927225"/>
          </a:xfrm>
          <a:prstGeom prst="rect">
            <a:avLst/>
          </a:prstGeom>
          <a:noFill/>
          <a:ln w="38100" algn="in">
            <a:solidFill>
              <a:srgbClr val="00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153400" cy="1752600"/>
          </a:xfrm>
        </p:spPr>
        <p:txBody>
          <a:bodyPr/>
          <a:lstStyle/>
          <a:p>
            <a:r>
              <a:rPr lang="en-US" dirty="0" smtClean="0"/>
              <a:t>This  patient was admitted to a surgical ward with a history of assault. Following X ray was taken at the PCU.</a:t>
            </a:r>
            <a:endParaRPr lang="en-US" dirty="0"/>
          </a:p>
        </p:txBody>
      </p:sp>
      <p:pic>
        <p:nvPicPr>
          <p:cNvPr id="4" name="Picture 3" descr="thrillist-street-fighting-deal-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68246" y="381000"/>
            <a:ext cx="4194754" cy="275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1. This </a:t>
            </a:r>
            <a:r>
              <a:rPr lang="en-US" sz="2000" dirty="0" err="1" smtClean="0"/>
              <a:t>x’ray</a:t>
            </a:r>
            <a:r>
              <a:rPr lang="en-US" sz="2000" dirty="0" smtClean="0"/>
              <a:t> shows AP view  of right lower limb. Describe the injury.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db0507a2805249455146565e781e4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3311" y="776288"/>
            <a:ext cx="480040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1. This </a:t>
            </a:r>
            <a:r>
              <a:rPr lang="en-US" sz="2000" dirty="0" err="1" smtClean="0"/>
              <a:t>x’ray</a:t>
            </a:r>
            <a:r>
              <a:rPr lang="en-US" sz="2000" dirty="0" smtClean="0"/>
              <a:t> shows AP view  of right lower limb. Describe the injury.</a:t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Transverse </a:t>
            </a:r>
            <a:r>
              <a:rPr lang="en-US" sz="1600" dirty="0" err="1" smtClean="0"/>
              <a:t>tibial</a:t>
            </a:r>
            <a:r>
              <a:rPr lang="en-US" sz="1600" dirty="0" smtClean="0"/>
              <a:t> fracture at the lower 1/3  of right tibia .</a:t>
            </a:r>
          </a:p>
          <a:p>
            <a:r>
              <a:rPr lang="en-US" sz="1600" dirty="0" smtClean="0"/>
              <a:t>Minimally displaced </a:t>
            </a:r>
            <a:endParaRPr lang="en-US" sz="1800" dirty="0"/>
          </a:p>
        </p:txBody>
      </p:sp>
      <p:pic>
        <p:nvPicPr>
          <p:cNvPr id="6" name="Content Placeholder 5" descr="db0507a2805249455146565e781e4b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3311" y="776288"/>
            <a:ext cx="480040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457200"/>
            <a:ext cx="3478976" cy="1522594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2. State how you would  fill the relevant page on the Medico legal examination form related to the category of hurt 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638800" y="2666999"/>
            <a:ext cx="3097976" cy="3961447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5" descr="db0507a2805249455146565e781e4b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3311" y="776288"/>
            <a:ext cx="480040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0200" y="685800"/>
            <a:ext cx="3402776" cy="1522594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2. State how you would  fill the relevant page on the Medico legal examination form related to the category of hurt 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r>
              <a:rPr lang="en-US" sz="1800" dirty="0" smtClean="0">
                <a:solidFill>
                  <a:srgbClr val="002060"/>
                </a:solidFill>
              </a:rPr>
              <a:t>Category of hurt </a:t>
            </a:r>
          </a:p>
          <a:p>
            <a:endParaRPr lang="en-US" sz="1800" dirty="0" smtClean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Fractures are grievous injuries under the limb (g) according to the section 311 of penal code.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5" name="Content Placeholder 5" descr="db0507a2805249455146565e781e4b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03311" y="776288"/>
            <a:ext cx="480040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8305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Fracture is a discontinuation of the continuity of a bone. Presence of a fracture makes an injury grievous. </a:t>
            </a:r>
            <a:endParaRPr lang="en-US" dirty="0"/>
          </a:p>
        </p:txBody>
      </p:sp>
      <p:pic>
        <p:nvPicPr>
          <p:cNvPr id="5" name="Picture 4" descr="clipart_of_16323_sm_2.jpg"/>
          <p:cNvPicPr>
            <a:picLocks noChangeAspect="1"/>
          </p:cNvPicPr>
          <p:nvPr/>
        </p:nvPicPr>
        <p:blipFill>
          <a:blip r:embed="rId2" cstate="print"/>
          <a:srcRect l="3333" t="5000" r="3333" b="10000"/>
          <a:stretch>
            <a:fillRect/>
          </a:stretch>
        </p:blipFill>
        <p:spPr>
          <a:xfrm>
            <a:off x="5477434" y="228600"/>
            <a:ext cx="3514165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r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0558" y="891758"/>
            <a:ext cx="7796242" cy="72616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43000" y="1066800"/>
            <a:ext cx="68515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Bradley Hand ITC" pitchFamily="66" charset="0"/>
              </a:rPr>
              <a:t>YES! You Can!</a:t>
            </a:r>
            <a:endParaRPr lang="en-US" sz="72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8128" y="228600"/>
            <a:ext cx="2888497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Fractures…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343400"/>
            <a:ext cx="8153400" cy="2057400"/>
          </a:xfrm>
        </p:spPr>
        <p:txBody>
          <a:bodyPr>
            <a:normAutofit/>
          </a:bodyPr>
          <a:lstStyle/>
          <a:p>
            <a:r>
              <a:rPr lang="en-US" dirty="0" smtClean="0"/>
              <a:t>A fracture is a discontinuation to the continuity of a bone.</a:t>
            </a:r>
          </a:p>
          <a:p>
            <a:endParaRPr lang="en-US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6600" y="228600"/>
            <a:ext cx="1872343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vid_flowers-wide-1024x6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457200" y="5188803"/>
            <a:ext cx="487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Brush Script MT" pitchFamily="66" charset="0"/>
              </a:rPr>
              <a:t>GOOD JOB!</a:t>
            </a:r>
            <a:endParaRPr lang="en-US" sz="66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Brush Script MT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153400" cy="1752600"/>
          </a:xfrm>
        </p:spPr>
        <p:txBody>
          <a:bodyPr/>
          <a:lstStyle/>
          <a:p>
            <a:r>
              <a:rPr lang="en-US" dirty="0" smtClean="0"/>
              <a:t>A patient was admitted to the surgical ward with a history of road traffic accident. This X ray was taken at the PCU.</a:t>
            </a:r>
            <a:endParaRPr lang="en-US" dirty="0"/>
          </a:p>
        </p:txBody>
      </p:sp>
      <p:pic>
        <p:nvPicPr>
          <p:cNvPr id="4" name="Picture 3" descr="road-accident_AkVBl_1629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06858" y="304800"/>
            <a:ext cx="4532342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pic>
        <p:nvPicPr>
          <p:cNvPr id="7" name="Content Placeholder 7" descr="86bc033b86310ef27328c4b723226a_big_gallery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6156" y="777875"/>
            <a:ext cx="437471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353496" y="685800"/>
            <a:ext cx="3383280" cy="1676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This is the AP and lateral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X’rays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Left forearm.</a:t>
            </a:r>
            <a:b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Describe this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X’ray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for medico-legal purposes.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Displaced, oblique fracture of left radius at distal 1/3</a:t>
            </a:r>
            <a:r>
              <a:rPr lang="en-US" sz="1800" baseline="30000" dirty="0" smtClean="0"/>
              <a:t>rd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pic>
        <p:nvPicPr>
          <p:cNvPr id="7" name="Content Placeholder 7" descr="86bc033b86310ef27328c4b723226a_big_gallery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6156" y="777875"/>
            <a:ext cx="437471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353496" y="685800"/>
            <a:ext cx="3383280" cy="1676400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en-US" b="1" dirty="0" smtClean="0">
                <a:solidFill>
                  <a:schemeClr val="tx2"/>
                </a:solidFill>
              </a:rPr>
              <a:t>1. This is the AP and lateral </a:t>
            </a:r>
            <a:r>
              <a:rPr lang="en-US" b="1" dirty="0" err="1" smtClean="0">
                <a:solidFill>
                  <a:schemeClr val="tx2"/>
                </a:solidFill>
              </a:rPr>
              <a:t>Xrays</a:t>
            </a:r>
            <a:r>
              <a:rPr lang="en-US" b="1" dirty="0" smtClean="0">
                <a:solidFill>
                  <a:schemeClr val="tx2"/>
                </a:solidFill>
              </a:rPr>
              <a:t> of Left forearm.</a:t>
            </a:r>
            <a:br>
              <a:rPr lang="en-US" b="1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Describe this </a:t>
            </a:r>
            <a:r>
              <a:rPr lang="en-US" b="1" dirty="0" err="1" smtClean="0">
                <a:solidFill>
                  <a:schemeClr val="tx2"/>
                </a:solidFill>
              </a:rPr>
              <a:t>X’ray</a:t>
            </a:r>
            <a:r>
              <a:rPr lang="en-US" b="1" dirty="0" smtClean="0">
                <a:solidFill>
                  <a:schemeClr val="tx2"/>
                </a:solidFill>
              </a:rPr>
              <a:t> for medico-legal purposes.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2. State the category of hurt you would mention on the Medico legal examination form.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7" descr="86bc033b86310ef27328c4b723226a_big_gallery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6156" y="776288"/>
            <a:ext cx="437471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 smtClean="0"/>
              <a:t>2. State the category of hurt you would mention on the Medico legal examination form.</a:t>
            </a:r>
            <a:endParaRPr lang="en-US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Grievous </a:t>
            </a:r>
          </a:p>
          <a:p>
            <a:endParaRPr lang="en-US" sz="1800" dirty="0" smtClean="0">
              <a:solidFill>
                <a:srgbClr val="002060"/>
              </a:solidFill>
            </a:endParaRPr>
          </a:p>
          <a:p>
            <a:r>
              <a:rPr lang="en-US" sz="1800" dirty="0" smtClean="0">
                <a:solidFill>
                  <a:srgbClr val="002060"/>
                </a:solidFill>
              </a:rPr>
              <a:t>Fractures are grievous injuries under the limb (g ) according to the section 311 of penal code.</a:t>
            </a:r>
          </a:p>
          <a:p>
            <a:pPr>
              <a:buFont typeface="Arial" pitchFamily="34" charset="0"/>
              <a:buChar char="•"/>
            </a:pPr>
            <a:endParaRPr lang="en-US" sz="1800" dirty="0">
              <a:solidFill>
                <a:srgbClr val="002060"/>
              </a:solidFill>
            </a:endParaRPr>
          </a:p>
        </p:txBody>
      </p:sp>
      <p:pic>
        <p:nvPicPr>
          <p:cNvPr id="7" name="Content Placeholder 7" descr="86bc033b86310ef27328c4b723226a_big_gallery.jpe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16156" y="776288"/>
            <a:ext cx="4374712" cy="5851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Case Scenario…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2296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 35 year old three wheel driver was brought to the OPD at 10pm following a brawl between drivers at a three wheel park. He was pronounced dead at the OPD. </a:t>
            </a:r>
          </a:p>
          <a:p>
            <a:r>
              <a:rPr lang="en-US" dirty="0" smtClean="0"/>
              <a:t>Following photographs were taken during the autopsy.</a:t>
            </a:r>
            <a:endParaRPr lang="en-US" dirty="0"/>
          </a:p>
        </p:txBody>
      </p:sp>
      <p:pic>
        <p:nvPicPr>
          <p:cNvPr id="4" name="Picture 3" descr="6890025-three-wheeler-drivers-awaiting-passengers-near-the-shopping-center-in-coilombo-sri-lanka-on-the-13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908" y="304800"/>
            <a:ext cx="4566292" cy="304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2939</TotalTime>
  <Words>685</Words>
  <Application>Microsoft Office PowerPoint</Application>
  <PresentationFormat>On-screen Show (4:3)</PresentationFormat>
  <Paragraphs>97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Bradley Hand ITC</vt:lpstr>
      <vt:lpstr>Brush Script MT</vt:lpstr>
      <vt:lpstr>Georgia</vt:lpstr>
      <vt:lpstr>Trebuchet MS</vt:lpstr>
      <vt:lpstr>Wingdings 2</vt:lpstr>
      <vt:lpstr>Urban</vt:lpstr>
      <vt:lpstr>Fixed Learning Session – Fractures by Dr. Nirmala Perera </vt:lpstr>
      <vt:lpstr>Objectives…</vt:lpstr>
      <vt:lpstr>Fractures…</vt:lpstr>
      <vt:lpstr>Case scenario…</vt:lpstr>
      <vt:lpstr>PowerPoint Presentation</vt:lpstr>
      <vt:lpstr>PowerPoint Presentation</vt:lpstr>
      <vt:lpstr>2. State the category of hurt you would mention on the Medico legal examination form.</vt:lpstr>
      <vt:lpstr>2. State the category of hurt you would mention on the Medico legal examination form.</vt:lpstr>
      <vt:lpstr>Case Scenario…</vt:lpstr>
      <vt:lpstr>1. Describe the injury seen in this photograph.</vt:lpstr>
      <vt:lpstr>1. Describe the injury seen in this photograph.</vt:lpstr>
      <vt:lpstr>2. What are the features of the possible causative weapon. </vt:lpstr>
      <vt:lpstr>2. What are the features of the possible causative weapon. </vt:lpstr>
      <vt:lpstr>3. State the medico-legal significance of this injury.</vt:lpstr>
      <vt:lpstr>3. State the medico-legal significance of this injury.</vt:lpstr>
      <vt:lpstr>Fact file…</vt:lpstr>
      <vt:lpstr>Linear fracture… </vt:lpstr>
      <vt:lpstr>Depressed skull fracture…</vt:lpstr>
      <vt:lpstr>Cobweb/Mosaic or Spider’s-Web skull Fracture…</vt:lpstr>
      <vt:lpstr>Hinge fracture…</vt:lpstr>
      <vt:lpstr>Ring Fracture  </vt:lpstr>
      <vt:lpstr>Leverage Fractures... </vt:lpstr>
      <vt:lpstr>Case scenario…</vt:lpstr>
      <vt:lpstr>1. This x’ray shows AP view  of right lower limb. Describe the injury. </vt:lpstr>
      <vt:lpstr>1. This x’ray shows AP view  of right lower limb. Describe the injury. </vt:lpstr>
      <vt:lpstr> 2. State how you would  fill the relevant page on the Medico legal examination form related to the category of hurt </vt:lpstr>
      <vt:lpstr>  2. State how you would  fill the relevant page on the Medico legal examination form related to the category of hurt .</vt:lpstr>
      <vt:lpstr>Summary…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Fixed Learning Session - 1</dc:title>
  <dc:creator>Forensic Medicine</dc:creator>
  <cp:lastModifiedBy>user</cp:lastModifiedBy>
  <cp:revision>244</cp:revision>
  <dcterms:created xsi:type="dcterms:W3CDTF">2013-09-20T01:58:27Z</dcterms:created>
  <dcterms:modified xsi:type="dcterms:W3CDTF">2017-10-23T06:56:46Z</dcterms:modified>
</cp:coreProperties>
</file>