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451" r:id="rId4"/>
    <p:sldId id="452" r:id="rId5"/>
    <p:sldId id="454" r:id="rId6"/>
    <p:sldId id="453" r:id="rId7"/>
    <p:sldId id="455" r:id="rId8"/>
    <p:sldId id="457" r:id="rId9"/>
    <p:sldId id="458" r:id="rId10"/>
    <p:sldId id="459" r:id="rId11"/>
    <p:sldId id="460" r:id="rId12"/>
    <p:sldId id="461" r:id="rId13"/>
    <p:sldId id="449" r:id="rId14"/>
    <p:sldId id="450" r:id="rId15"/>
    <p:sldId id="43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C237B-8F25-4F93-A757-010A9937E48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AB3CDD-E2D1-4761-B62E-39977193163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Scalds</a:t>
          </a:r>
          <a:endParaRPr lang="en-US" dirty="0"/>
        </a:p>
      </dgm:t>
    </dgm:pt>
    <dgm:pt modelId="{914123E1-24D2-4DFC-B41D-1F56C6625201}" type="parTrans" cxnId="{EC47E4E6-86B3-42F4-A3FF-CEE72EE76AF1}">
      <dgm:prSet/>
      <dgm:spPr/>
      <dgm:t>
        <a:bodyPr/>
        <a:lstStyle/>
        <a:p>
          <a:endParaRPr lang="en-US"/>
        </a:p>
      </dgm:t>
    </dgm:pt>
    <dgm:pt modelId="{D8D46DBE-9215-4889-B81D-400650B82D98}" type="sibTrans" cxnId="{EC47E4E6-86B3-42F4-A3FF-CEE72EE76AF1}">
      <dgm:prSet/>
      <dgm:spPr/>
      <dgm:t>
        <a:bodyPr/>
        <a:lstStyle/>
        <a:p>
          <a:endParaRPr lang="en-US"/>
        </a:p>
      </dgm:t>
    </dgm:pt>
    <dgm:pt modelId="{E7A47491-7EDD-475E-AA53-F10EC1CBCE74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AE1FE635-3AFB-4C08-984D-C27EA85132A0}" type="parTrans" cxnId="{821E90F0-9CD0-4C0A-8AFB-D3BE9D3DD444}">
      <dgm:prSet/>
      <dgm:spPr/>
      <dgm:t>
        <a:bodyPr/>
        <a:lstStyle/>
        <a:p>
          <a:endParaRPr lang="en-US"/>
        </a:p>
      </dgm:t>
    </dgm:pt>
    <dgm:pt modelId="{EF45AEA5-099F-4BA5-B88A-999C6EA81403}" type="sibTrans" cxnId="{821E90F0-9CD0-4C0A-8AFB-D3BE9D3DD444}">
      <dgm:prSet/>
      <dgm:spPr/>
      <dgm:t>
        <a:bodyPr/>
        <a:lstStyle/>
        <a:p>
          <a:endParaRPr lang="en-US"/>
        </a:p>
      </dgm:t>
    </dgm:pt>
    <dgm:pt modelId="{6F287992-298C-4B6B-9B67-E5F6A61DB6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Dry burns</a:t>
          </a:r>
          <a:endParaRPr lang="en-US" dirty="0"/>
        </a:p>
      </dgm:t>
    </dgm:pt>
    <dgm:pt modelId="{3CE978DB-0AAC-47AA-AC20-708A79F8FC39}" type="parTrans" cxnId="{B3960623-A064-4541-AFB0-93AECE73BE39}">
      <dgm:prSet/>
      <dgm:spPr/>
      <dgm:t>
        <a:bodyPr/>
        <a:lstStyle/>
        <a:p>
          <a:endParaRPr lang="en-US"/>
        </a:p>
      </dgm:t>
    </dgm:pt>
    <dgm:pt modelId="{716B4E72-4B2E-441F-AB14-8778FCE6C42A}" type="sibTrans" cxnId="{B3960623-A064-4541-AFB0-93AECE73BE39}">
      <dgm:prSet/>
      <dgm:spPr/>
      <dgm:t>
        <a:bodyPr/>
        <a:lstStyle/>
        <a:p>
          <a:endParaRPr lang="en-US"/>
        </a:p>
      </dgm:t>
    </dgm:pt>
    <dgm:pt modelId="{8A4B6D31-61D1-42C4-9123-707BE392A8B3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E76B9933-329E-4AFC-87FF-888A0DEDD07A}" type="parTrans" cxnId="{C3B87CE5-4484-44D1-B66D-F0CC99B69E8E}">
      <dgm:prSet/>
      <dgm:spPr/>
      <dgm:t>
        <a:bodyPr/>
        <a:lstStyle/>
        <a:p>
          <a:endParaRPr lang="en-US"/>
        </a:p>
      </dgm:t>
    </dgm:pt>
    <dgm:pt modelId="{CC9E5024-C3F3-4A0F-82A3-C1C03492B341}" type="sibTrans" cxnId="{C3B87CE5-4484-44D1-B66D-F0CC99B69E8E}">
      <dgm:prSet/>
      <dgm:spPr/>
      <dgm:t>
        <a:bodyPr/>
        <a:lstStyle/>
        <a:p>
          <a:endParaRPr lang="en-US"/>
        </a:p>
      </dgm:t>
    </dgm:pt>
    <dgm:pt modelId="{388800B2-2913-4BDF-9FCD-F3B5BF34B5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Corrosive burns</a:t>
          </a:r>
          <a:endParaRPr lang="en-US" dirty="0"/>
        </a:p>
      </dgm:t>
    </dgm:pt>
    <dgm:pt modelId="{A5490E5B-B3E9-42F3-8BD8-F22DD6DE711E}" type="parTrans" cxnId="{C7907FBC-5AB4-411E-9D67-8FD0C9164DCC}">
      <dgm:prSet/>
      <dgm:spPr/>
      <dgm:t>
        <a:bodyPr/>
        <a:lstStyle/>
        <a:p>
          <a:endParaRPr lang="en-US"/>
        </a:p>
      </dgm:t>
    </dgm:pt>
    <dgm:pt modelId="{02238C72-FFB4-473C-9D62-B769EA4143DC}" type="sibTrans" cxnId="{C7907FBC-5AB4-411E-9D67-8FD0C9164DCC}">
      <dgm:prSet/>
      <dgm:spPr/>
      <dgm:t>
        <a:bodyPr/>
        <a:lstStyle/>
        <a:p>
          <a:endParaRPr lang="en-US"/>
        </a:p>
      </dgm:t>
    </dgm:pt>
    <dgm:pt modelId="{9D1D19F3-D888-40BF-B0F1-3940B5C48D94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F81C640E-7139-4313-8331-CA24BD0596C8}" type="parTrans" cxnId="{ACB4A902-57C4-4BB8-8F43-58B79550575F}">
      <dgm:prSet/>
      <dgm:spPr/>
      <dgm:t>
        <a:bodyPr/>
        <a:lstStyle/>
        <a:p>
          <a:endParaRPr lang="en-US"/>
        </a:p>
      </dgm:t>
    </dgm:pt>
    <dgm:pt modelId="{75A81280-92E5-4AE6-95CF-EE3860C6948E}" type="sibTrans" cxnId="{ACB4A902-57C4-4BB8-8F43-58B79550575F}">
      <dgm:prSet/>
      <dgm:spPr/>
      <dgm:t>
        <a:bodyPr/>
        <a:lstStyle/>
        <a:p>
          <a:endParaRPr lang="en-US"/>
        </a:p>
      </dgm:t>
    </dgm:pt>
    <dgm:pt modelId="{B5B006DC-BB65-4AA9-8909-F69686F837B3}" type="pres">
      <dgm:prSet presAssocID="{5F5C237B-8F25-4F93-A757-010A9937E4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146869-C580-45F7-9011-C9AD7B1D4579}" type="pres">
      <dgm:prSet presAssocID="{D1AB3CDD-E2D1-4761-B62E-39977193163F}" presName="composite" presStyleCnt="0"/>
      <dgm:spPr/>
    </dgm:pt>
    <dgm:pt modelId="{FD5D84A5-DFB0-4CE1-AE26-2A27A82FFE73}" type="pres">
      <dgm:prSet presAssocID="{D1AB3CDD-E2D1-4761-B62E-39977193163F}" presName="parTx" presStyleLbl="alignNode1" presStyleIdx="0" presStyleCnt="3" custScaleY="117995" custLinFactNeighborX="9014" custLinFactNeighborY="-257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9AA55-AAD1-48C4-ACD8-654D1EC5D7C8}" type="pres">
      <dgm:prSet presAssocID="{D1AB3CDD-E2D1-4761-B62E-39977193163F}" presName="desTx" presStyleLbl="alignAccFollowNode1" presStyleIdx="0" presStyleCnt="3" custScaleY="272527" custLinFactNeighborX="5975" custLinFactNeighborY="771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0E5E2-6F8F-463C-A83B-E75BF2729083}" type="pres">
      <dgm:prSet presAssocID="{D8D46DBE-9215-4889-B81D-400650B82D98}" presName="space" presStyleCnt="0"/>
      <dgm:spPr/>
    </dgm:pt>
    <dgm:pt modelId="{1B2A1296-3767-4095-801B-A5F3A4DE6A25}" type="pres">
      <dgm:prSet presAssocID="{6F287992-298C-4B6B-9B67-E5F6A61DB6CC}" presName="composite" presStyleCnt="0"/>
      <dgm:spPr/>
    </dgm:pt>
    <dgm:pt modelId="{BE6450E8-B4AE-475C-A99F-DA3A8BE4799F}" type="pres">
      <dgm:prSet presAssocID="{6F287992-298C-4B6B-9B67-E5F6A61DB6CC}" presName="parTx" presStyleLbl="alignNode1" presStyleIdx="1" presStyleCnt="3" custScaleY="103895" custLinFactNeighborX="4416" custLinFactNeighborY="-32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1A585-7F32-40C2-806E-33C4AF984635}" type="pres">
      <dgm:prSet presAssocID="{6F287992-298C-4B6B-9B67-E5F6A61DB6CC}" presName="desTx" presStyleLbl="alignAccFollowNode1" presStyleIdx="1" presStyleCnt="3" custScaleY="277879" custLinFactNeighborX="1377" custLinFactNeighborY="79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E25D7-9679-4FFE-AF5B-5B9386EC0345}" type="pres">
      <dgm:prSet presAssocID="{716B4E72-4B2E-441F-AB14-8778FCE6C42A}" presName="space" presStyleCnt="0"/>
      <dgm:spPr/>
    </dgm:pt>
    <dgm:pt modelId="{30A5D24C-9CFC-49B0-B7FF-73877B7C3F44}" type="pres">
      <dgm:prSet presAssocID="{388800B2-2913-4BDF-9FCD-F3B5BF34B595}" presName="composite" presStyleCnt="0"/>
      <dgm:spPr/>
    </dgm:pt>
    <dgm:pt modelId="{69E0D25A-F8FA-415F-AF84-3D7BA3EA629F}" type="pres">
      <dgm:prSet presAssocID="{388800B2-2913-4BDF-9FCD-F3B5BF34B595}" presName="parTx" presStyleLbl="alignNode1" presStyleIdx="2" presStyleCnt="3" custScaleY="112725" custLinFactNeighborX="-182" custLinFactNeighborY="-39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7F77F-25B8-4449-BBB4-DE0585D89D33}" type="pres">
      <dgm:prSet presAssocID="{388800B2-2913-4BDF-9FCD-F3B5BF34B595}" presName="desTx" presStyleLbl="alignAccFollowNode1" presStyleIdx="2" presStyleCnt="3" custScaleY="269980" custLinFactNeighborX="-182" custLinFactNeighborY="693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47E4E6-86B3-42F4-A3FF-CEE72EE76AF1}" srcId="{5F5C237B-8F25-4F93-A757-010A9937E48C}" destId="{D1AB3CDD-E2D1-4761-B62E-39977193163F}" srcOrd="0" destOrd="0" parTransId="{914123E1-24D2-4DFC-B41D-1F56C6625201}" sibTransId="{D8D46DBE-9215-4889-B81D-400650B82D98}"/>
    <dgm:cxn modelId="{B3D6032C-CB84-4731-BD57-5E678B6573B0}" type="presOf" srcId="{E7A47491-7EDD-475E-AA53-F10EC1CBCE74}" destId="{C689AA55-AAD1-48C4-ACD8-654D1EC5D7C8}" srcOrd="0" destOrd="0" presId="urn:microsoft.com/office/officeart/2005/8/layout/hList1"/>
    <dgm:cxn modelId="{C3B87CE5-4484-44D1-B66D-F0CC99B69E8E}" srcId="{6F287992-298C-4B6B-9B67-E5F6A61DB6CC}" destId="{8A4B6D31-61D1-42C4-9123-707BE392A8B3}" srcOrd="0" destOrd="0" parTransId="{E76B9933-329E-4AFC-87FF-888A0DEDD07A}" sibTransId="{CC9E5024-C3F3-4A0F-82A3-C1C03492B341}"/>
    <dgm:cxn modelId="{11DCFFE3-CAFA-413E-B9EB-3B17478AA684}" type="presOf" srcId="{8A4B6D31-61D1-42C4-9123-707BE392A8B3}" destId="{7F91A585-7F32-40C2-806E-33C4AF984635}" srcOrd="0" destOrd="0" presId="urn:microsoft.com/office/officeart/2005/8/layout/hList1"/>
    <dgm:cxn modelId="{812E6132-7C31-4F46-9A15-BE47ECFBAF78}" type="presOf" srcId="{388800B2-2913-4BDF-9FCD-F3B5BF34B595}" destId="{69E0D25A-F8FA-415F-AF84-3D7BA3EA629F}" srcOrd="0" destOrd="0" presId="urn:microsoft.com/office/officeart/2005/8/layout/hList1"/>
    <dgm:cxn modelId="{7389F193-A371-4F1D-A5F2-D78A23E36527}" type="presOf" srcId="{6F287992-298C-4B6B-9B67-E5F6A61DB6CC}" destId="{BE6450E8-B4AE-475C-A99F-DA3A8BE4799F}" srcOrd="0" destOrd="0" presId="urn:microsoft.com/office/officeart/2005/8/layout/hList1"/>
    <dgm:cxn modelId="{C6B0CC88-CF87-42BF-A37D-5BBDE0AECB69}" type="presOf" srcId="{9D1D19F3-D888-40BF-B0F1-3940B5C48D94}" destId="{33A7F77F-25B8-4449-BBB4-DE0585D89D33}" srcOrd="0" destOrd="0" presId="urn:microsoft.com/office/officeart/2005/8/layout/hList1"/>
    <dgm:cxn modelId="{ACB4A902-57C4-4BB8-8F43-58B79550575F}" srcId="{388800B2-2913-4BDF-9FCD-F3B5BF34B595}" destId="{9D1D19F3-D888-40BF-B0F1-3940B5C48D94}" srcOrd="0" destOrd="0" parTransId="{F81C640E-7139-4313-8331-CA24BD0596C8}" sibTransId="{75A81280-92E5-4AE6-95CF-EE3860C6948E}"/>
    <dgm:cxn modelId="{B3960623-A064-4541-AFB0-93AECE73BE39}" srcId="{5F5C237B-8F25-4F93-A757-010A9937E48C}" destId="{6F287992-298C-4B6B-9B67-E5F6A61DB6CC}" srcOrd="1" destOrd="0" parTransId="{3CE978DB-0AAC-47AA-AC20-708A79F8FC39}" sibTransId="{716B4E72-4B2E-441F-AB14-8778FCE6C42A}"/>
    <dgm:cxn modelId="{821E90F0-9CD0-4C0A-8AFB-D3BE9D3DD444}" srcId="{D1AB3CDD-E2D1-4761-B62E-39977193163F}" destId="{E7A47491-7EDD-475E-AA53-F10EC1CBCE74}" srcOrd="0" destOrd="0" parTransId="{AE1FE635-3AFB-4C08-984D-C27EA85132A0}" sibTransId="{EF45AEA5-099F-4BA5-B88A-999C6EA81403}"/>
    <dgm:cxn modelId="{DE973E09-C17D-4FCF-BBF4-A604B6039280}" type="presOf" srcId="{D1AB3CDD-E2D1-4761-B62E-39977193163F}" destId="{FD5D84A5-DFB0-4CE1-AE26-2A27A82FFE73}" srcOrd="0" destOrd="0" presId="urn:microsoft.com/office/officeart/2005/8/layout/hList1"/>
    <dgm:cxn modelId="{C7907FBC-5AB4-411E-9D67-8FD0C9164DCC}" srcId="{5F5C237B-8F25-4F93-A757-010A9937E48C}" destId="{388800B2-2913-4BDF-9FCD-F3B5BF34B595}" srcOrd="2" destOrd="0" parTransId="{A5490E5B-B3E9-42F3-8BD8-F22DD6DE711E}" sibTransId="{02238C72-FFB4-473C-9D62-B769EA4143DC}"/>
    <dgm:cxn modelId="{72588E53-F3D6-4DC0-8986-1F6457D45B37}" type="presOf" srcId="{5F5C237B-8F25-4F93-A757-010A9937E48C}" destId="{B5B006DC-BB65-4AA9-8909-F69686F837B3}" srcOrd="0" destOrd="0" presId="urn:microsoft.com/office/officeart/2005/8/layout/hList1"/>
    <dgm:cxn modelId="{C3F03E1E-1076-478C-B3E2-39E88DCA3C53}" type="presParOf" srcId="{B5B006DC-BB65-4AA9-8909-F69686F837B3}" destId="{A6146869-C580-45F7-9011-C9AD7B1D4579}" srcOrd="0" destOrd="0" presId="urn:microsoft.com/office/officeart/2005/8/layout/hList1"/>
    <dgm:cxn modelId="{94FC7F8A-B38F-4FEF-90E9-8E81B0319B1F}" type="presParOf" srcId="{A6146869-C580-45F7-9011-C9AD7B1D4579}" destId="{FD5D84A5-DFB0-4CE1-AE26-2A27A82FFE73}" srcOrd="0" destOrd="0" presId="urn:microsoft.com/office/officeart/2005/8/layout/hList1"/>
    <dgm:cxn modelId="{6B581C6B-2CE3-4C61-AABD-86375B09178B}" type="presParOf" srcId="{A6146869-C580-45F7-9011-C9AD7B1D4579}" destId="{C689AA55-AAD1-48C4-ACD8-654D1EC5D7C8}" srcOrd="1" destOrd="0" presId="urn:microsoft.com/office/officeart/2005/8/layout/hList1"/>
    <dgm:cxn modelId="{3B71A412-E358-4FB1-A317-4404BAAD78AA}" type="presParOf" srcId="{B5B006DC-BB65-4AA9-8909-F69686F837B3}" destId="{4940E5E2-6F8F-463C-A83B-E75BF2729083}" srcOrd="1" destOrd="0" presId="urn:microsoft.com/office/officeart/2005/8/layout/hList1"/>
    <dgm:cxn modelId="{A921D448-298F-4A64-BA7F-F4515C7E3D34}" type="presParOf" srcId="{B5B006DC-BB65-4AA9-8909-F69686F837B3}" destId="{1B2A1296-3767-4095-801B-A5F3A4DE6A25}" srcOrd="2" destOrd="0" presId="urn:microsoft.com/office/officeart/2005/8/layout/hList1"/>
    <dgm:cxn modelId="{AF1F759F-9CE7-43F8-8AC4-8F129FDD01A4}" type="presParOf" srcId="{1B2A1296-3767-4095-801B-A5F3A4DE6A25}" destId="{BE6450E8-B4AE-475C-A99F-DA3A8BE4799F}" srcOrd="0" destOrd="0" presId="urn:microsoft.com/office/officeart/2005/8/layout/hList1"/>
    <dgm:cxn modelId="{996A9641-5C14-43DE-AF73-7D2140441759}" type="presParOf" srcId="{1B2A1296-3767-4095-801B-A5F3A4DE6A25}" destId="{7F91A585-7F32-40C2-806E-33C4AF984635}" srcOrd="1" destOrd="0" presId="urn:microsoft.com/office/officeart/2005/8/layout/hList1"/>
    <dgm:cxn modelId="{92CA7A67-4401-450F-B1CA-E0D0640C4561}" type="presParOf" srcId="{B5B006DC-BB65-4AA9-8909-F69686F837B3}" destId="{292E25D7-9679-4FFE-AF5B-5B9386EC0345}" srcOrd="3" destOrd="0" presId="urn:microsoft.com/office/officeart/2005/8/layout/hList1"/>
    <dgm:cxn modelId="{EAB80EAC-14BA-4998-881F-629AB47034BD}" type="presParOf" srcId="{B5B006DC-BB65-4AA9-8909-F69686F837B3}" destId="{30A5D24C-9CFC-49B0-B7FF-73877B7C3F44}" srcOrd="4" destOrd="0" presId="urn:microsoft.com/office/officeart/2005/8/layout/hList1"/>
    <dgm:cxn modelId="{A8B2F726-D6A3-4D5A-A179-D9AB80969556}" type="presParOf" srcId="{30A5D24C-9CFC-49B0-B7FF-73877B7C3F44}" destId="{69E0D25A-F8FA-415F-AF84-3D7BA3EA629F}" srcOrd="0" destOrd="0" presId="urn:microsoft.com/office/officeart/2005/8/layout/hList1"/>
    <dgm:cxn modelId="{82FEE2EE-6901-4EE3-AC6D-1568907B0731}" type="presParOf" srcId="{30A5D24C-9CFC-49B0-B7FF-73877B7C3F44}" destId="{33A7F77F-25B8-4449-BBB4-DE0585D89D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D84A5-DFB0-4CE1-AE26-2A27A82FFE73}">
      <dsp:nvSpPr>
        <dsp:cNvPr id="0" name=""/>
        <dsp:cNvSpPr/>
      </dsp:nvSpPr>
      <dsp:spPr>
        <a:xfrm>
          <a:off x="228593" y="616149"/>
          <a:ext cx="2507456" cy="1171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/>
              </a:solidFill>
            </a:rPr>
            <a:t>Scalds</a:t>
          </a:r>
          <a:endParaRPr lang="en-US" sz="2900" kern="1200" dirty="0"/>
        </a:p>
      </dsp:txBody>
      <dsp:txXfrm>
        <a:off x="228593" y="616149"/>
        <a:ext cx="2507456" cy="1171095"/>
      </dsp:txXfrm>
    </dsp:sp>
    <dsp:sp modelId="{C689AA55-AAD1-48C4-ACD8-654D1EC5D7C8}">
      <dsp:nvSpPr>
        <dsp:cNvPr id="0" name=""/>
        <dsp:cNvSpPr/>
      </dsp:nvSpPr>
      <dsp:spPr>
        <a:xfrm>
          <a:off x="152392" y="1710478"/>
          <a:ext cx="2507456" cy="3471121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kern="1200" dirty="0"/>
        </a:p>
      </dsp:txBody>
      <dsp:txXfrm>
        <a:off x="152392" y="1710478"/>
        <a:ext cx="2507456" cy="3471121"/>
      </dsp:txXfrm>
    </dsp:sp>
    <dsp:sp modelId="{BE6450E8-B4AE-475C-A99F-DA3A8BE4799F}">
      <dsp:nvSpPr>
        <dsp:cNvPr id="0" name=""/>
        <dsp:cNvSpPr/>
      </dsp:nvSpPr>
      <dsp:spPr>
        <a:xfrm>
          <a:off x="2971801" y="616844"/>
          <a:ext cx="2507456" cy="1031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/>
              </a:solidFill>
            </a:rPr>
            <a:t>Dry burns</a:t>
          </a:r>
          <a:endParaRPr lang="en-US" sz="2900" kern="1200" dirty="0"/>
        </a:p>
      </dsp:txBody>
      <dsp:txXfrm>
        <a:off x="2971801" y="616844"/>
        <a:ext cx="2507456" cy="1031153"/>
      </dsp:txXfrm>
    </dsp:sp>
    <dsp:sp modelId="{7F91A585-7F32-40C2-806E-33C4AF984635}">
      <dsp:nvSpPr>
        <dsp:cNvPr id="0" name=""/>
        <dsp:cNvSpPr/>
      </dsp:nvSpPr>
      <dsp:spPr>
        <a:xfrm>
          <a:off x="2895599" y="1642310"/>
          <a:ext cx="2507456" cy="353928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kern="1200" dirty="0"/>
        </a:p>
      </dsp:txBody>
      <dsp:txXfrm>
        <a:off x="2895599" y="1642310"/>
        <a:ext cx="2507456" cy="3539289"/>
      </dsp:txXfrm>
    </dsp:sp>
    <dsp:sp modelId="{69E0D25A-F8FA-415F-AF84-3D7BA3EA629F}">
      <dsp:nvSpPr>
        <dsp:cNvPr id="0" name=""/>
        <dsp:cNvSpPr/>
      </dsp:nvSpPr>
      <dsp:spPr>
        <a:xfrm>
          <a:off x="5715008" y="509466"/>
          <a:ext cx="2507456" cy="111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/>
              </a:solidFill>
            </a:rPr>
            <a:t>Corrosive burns</a:t>
          </a:r>
          <a:endParaRPr lang="en-US" sz="2900" kern="1200" dirty="0"/>
        </a:p>
      </dsp:txBody>
      <dsp:txXfrm>
        <a:off x="5715008" y="509466"/>
        <a:ext cx="2507456" cy="1118791"/>
      </dsp:txXfrm>
    </dsp:sp>
    <dsp:sp modelId="{33A7F77F-25B8-4449-BBB4-DE0585D89D33}">
      <dsp:nvSpPr>
        <dsp:cNvPr id="0" name=""/>
        <dsp:cNvSpPr/>
      </dsp:nvSpPr>
      <dsp:spPr>
        <a:xfrm>
          <a:off x="5715008" y="1742918"/>
          <a:ext cx="2507456" cy="3438681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kern="1200" dirty="0"/>
        </a:p>
      </dsp:txBody>
      <dsp:txXfrm>
        <a:off x="5715008" y="1742918"/>
        <a:ext cx="2507456" cy="3438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C5F582B-C741-4895-8954-B836842EDD2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5F582B-C741-4895-8954-B836842EDD2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C5F582B-C741-4895-8954-B836842EDD2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C5F582B-C741-4895-8954-B836842EDD2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183" y="551276"/>
            <a:ext cx="8534400" cy="1662112"/>
          </a:xfrm>
        </p:spPr>
        <p:txBody>
          <a:bodyPr/>
          <a:lstStyle/>
          <a:p>
            <a:r>
              <a:rPr lang="en-US" dirty="0" smtClean="0"/>
              <a:t>E </a:t>
            </a:r>
            <a:r>
              <a:rPr lang="en-US" dirty="0" smtClean="0"/>
              <a:t>Learning </a:t>
            </a:r>
            <a:r>
              <a:rPr lang="en-US" dirty="0" smtClean="0"/>
              <a:t>Session </a:t>
            </a:r>
            <a:r>
              <a:rPr lang="en-US" dirty="0" smtClean="0"/>
              <a:t>– </a:t>
            </a:r>
            <a:r>
              <a:rPr lang="en-US" dirty="0" smtClean="0"/>
              <a:t>Burns</a:t>
            </a:r>
            <a:br>
              <a:rPr lang="en-US" dirty="0" smtClean="0"/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By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Dr. Nirmala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Perera</a:t>
            </a:r>
            <a:endParaRPr lang="en-US" dirty="0"/>
          </a:p>
        </p:txBody>
      </p:sp>
      <p:pic>
        <p:nvPicPr>
          <p:cNvPr id="5" name="Picture 4" descr="animated-gif-teacher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4183888"/>
            <a:ext cx="2438400" cy="2674112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58674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Computer Designing by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Dr.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Udara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Senarathne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457200"/>
            <a:ext cx="3810000" cy="2590800"/>
          </a:xfrm>
          <a:prstGeom prst="roundRect">
            <a:avLst>
              <a:gd name="adj" fmla="val 10000"/>
            </a:avLst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ounded Rectangle 6"/>
          <p:cNvSpPr/>
          <p:nvPr/>
        </p:nvSpPr>
        <p:spPr>
          <a:xfrm>
            <a:off x="1905000" y="2763334"/>
            <a:ext cx="4038600" cy="2646865"/>
          </a:xfrm>
          <a:prstGeom prst="roundRect">
            <a:avLst>
              <a:gd name="adj" fmla="val 10000"/>
            </a:avLst>
          </a:prstGeom>
          <a:blipFill rotWithShape="0">
            <a:blip r:embed="rId3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ounded Rectangle 7"/>
          <p:cNvSpPr/>
          <p:nvPr/>
        </p:nvSpPr>
        <p:spPr>
          <a:xfrm>
            <a:off x="5181600" y="4495800"/>
            <a:ext cx="3962400" cy="2362200"/>
          </a:xfrm>
          <a:prstGeom prst="roundRect">
            <a:avLst>
              <a:gd name="adj" fmla="val 10000"/>
            </a:avLst>
          </a:prstGeom>
          <a:blipFill rotWithShape="0">
            <a:blip r:embed="rId4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457200"/>
            <a:ext cx="3810000" cy="2590800"/>
          </a:xfrm>
          <a:prstGeom prst="roundRect">
            <a:avLst>
              <a:gd name="adj" fmla="val 10000"/>
            </a:avLst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ounded Rectangle 6"/>
          <p:cNvSpPr/>
          <p:nvPr/>
        </p:nvSpPr>
        <p:spPr>
          <a:xfrm>
            <a:off x="1905000" y="2763334"/>
            <a:ext cx="4038600" cy="2646865"/>
          </a:xfrm>
          <a:prstGeom prst="roundRect">
            <a:avLst>
              <a:gd name="adj" fmla="val 10000"/>
            </a:avLst>
          </a:prstGeom>
          <a:blipFill rotWithShape="0">
            <a:blip r:embed="rId3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ounded Rectangle 7"/>
          <p:cNvSpPr/>
          <p:nvPr/>
        </p:nvSpPr>
        <p:spPr>
          <a:xfrm>
            <a:off x="5181600" y="4495800"/>
            <a:ext cx="3962400" cy="2362200"/>
          </a:xfrm>
          <a:prstGeom prst="roundRect">
            <a:avLst>
              <a:gd name="adj" fmla="val 10000"/>
            </a:avLst>
          </a:prstGeom>
          <a:blipFill rotWithShape="0">
            <a:blip r:embed="rId4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/>
          <p:cNvSpPr txBox="1"/>
          <p:nvPr/>
        </p:nvSpPr>
        <p:spPr>
          <a:xfrm>
            <a:off x="41910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ruptures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3581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</a:t>
            </a:r>
            <a:r>
              <a:rPr lang="en-US" dirty="0" err="1" smtClean="0"/>
              <a:t>haematoma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5600" y="60960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Pugilistic position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434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Identification of ante mortem burns from post mortem burns will help to determine the circumstances of death. </a:t>
            </a:r>
            <a:endParaRPr lang="en-US" dirty="0"/>
          </a:p>
        </p:txBody>
      </p:sp>
      <p:pic>
        <p:nvPicPr>
          <p:cNvPr id="4" name="Picture 3" descr="clipart_of_16323_sm_2.jpg"/>
          <p:cNvPicPr>
            <a:picLocks noChangeAspect="1"/>
          </p:cNvPicPr>
          <p:nvPr/>
        </p:nvPicPr>
        <p:blipFill>
          <a:blip r:embed="rId2" cstate="print"/>
          <a:srcRect l="3333" t="5000" r="3333" b="10000"/>
          <a:stretch>
            <a:fillRect/>
          </a:stretch>
        </p:blipFill>
        <p:spPr>
          <a:xfrm>
            <a:off x="5477434" y="228600"/>
            <a:ext cx="3514165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can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82000" cy="4608576"/>
          </a:xfrm>
        </p:spPr>
        <p:txBody>
          <a:bodyPr>
            <a:normAutofit/>
          </a:bodyPr>
          <a:lstStyle/>
          <a:p>
            <a:r>
              <a:rPr lang="en-US" sz="2400" dirty="0"/>
              <a:t>Define burn injuries</a:t>
            </a:r>
          </a:p>
          <a:p>
            <a:endParaRPr lang="en-US" sz="2400" dirty="0"/>
          </a:p>
          <a:p>
            <a:r>
              <a:rPr lang="en-US" sz="2400" dirty="0"/>
              <a:t>Identify above injuries by their features</a:t>
            </a:r>
          </a:p>
          <a:p>
            <a:endParaRPr lang="en-US" sz="2400" dirty="0"/>
          </a:p>
          <a:p>
            <a:r>
              <a:rPr lang="en-US" sz="2400" dirty="0"/>
              <a:t>Interpret features  of causative agents  of </a:t>
            </a:r>
            <a:r>
              <a:rPr lang="en-US" sz="2400" dirty="0" smtClean="0"/>
              <a:t>injuries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Interpret circumstances of causation of above </a:t>
            </a:r>
            <a:r>
              <a:rPr lang="en-US" sz="2400" dirty="0" smtClean="0"/>
              <a:t>injuries</a:t>
            </a:r>
          </a:p>
          <a:p>
            <a:endParaRPr lang="en-US" sz="2400" dirty="0"/>
          </a:p>
          <a:p>
            <a:r>
              <a:rPr lang="en-US" sz="2400" dirty="0"/>
              <a:t>Identify medico legal significance of those injuries</a:t>
            </a:r>
          </a:p>
          <a:p>
            <a:endParaRPr lang="en-US" sz="2400" dirty="0"/>
          </a:p>
        </p:txBody>
      </p:sp>
      <p:pic>
        <p:nvPicPr>
          <p:cNvPr id="5" name="Picture 4" descr="Can you use your blog as your corporate landing 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3800" y="609600"/>
            <a:ext cx="16002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r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0558" y="891758"/>
            <a:ext cx="7796242" cy="72616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0" y="1066800"/>
            <a:ext cx="68515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7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adley Hand ITC" pitchFamily="66" charset="0"/>
              </a:rPr>
              <a:t>YES! You Can!</a:t>
            </a:r>
            <a:endParaRPr lang="en-US" sz="7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vid_flowers-wide-1024x6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457200" y="5188803"/>
            <a:ext cx="487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Brush Script MT" pitchFamily="66" charset="0"/>
              </a:rPr>
              <a:t>GOOD JOB!</a:t>
            </a:r>
            <a:endParaRPr lang="en-US" sz="6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Brush Script MT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82000" cy="46085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You should utilize this FLS to achieve the following;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smtClean="0"/>
              <a:t>burn </a:t>
            </a:r>
            <a:r>
              <a:rPr lang="en-US" dirty="0" smtClean="0"/>
              <a:t>injuries</a:t>
            </a:r>
          </a:p>
          <a:p>
            <a:endParaRPr lang="en-US" dirty="0" smtClean="0"/>
          </a:p>
          <a:p>
            <a:r>
              <a:rPr lang="en-US" dirty="0" smtClean="0"/>
              <a:t>Identify above injuries by their </a:t>
            </a:r>
            <a:r>
              <a:rPr lang="en-US" dirty="0" smtClean="0"/>
              <a:t>features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Interpret features  of causative </a:t>
            </a:r>
            <a:r>
              <a:rPr lang="en-US" dirty="0" smtClean="0"/>
              <a:t>agents  </a:t>
            </a:r>
            <a:r>
              <a:rPr lang="en-US" dirty="0" smtClean="0"/>
              <a:t>of injuries.</a:t>
            </a:r>
          </a:p>
          <a:p>
            <a:endParaRPr lang="en-US" dirty="0" smtClean="0"/>
          </a:p>
          <a:p>
            <a:r>
              <a:rPr lang="en-US" dirty="0" smtClean="0"/>
              <a:t>Interpret circumstances of causation of above injuries.</a:t>
            </a:r>
          </a:p>
          <a:p>
            <a:r>
              <a:rPr lang="en-US" dirty="0" smtClean="0"/>
              <a:t>Identify medico legal significance of those injuries</a:t>
            </a:r>
          </a:p>
          <a:p>
            <a:endParaRPr lang="en-US" dirty="0" smtClean="0"/>
          </a:p>
        </p:txBody>
      </p:sp>
      <p:pic>
        <p:nvPicPr>
          <p:cNvPr id="5" name="Picture 4" descr="download (8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3800" y="685800"/>
            <a:ext cx="1600200" cy="1593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Burns 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305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Damage to the tissues arising from application of heat is commonly encounter in Forensic pathology and distinction between ante mortem and post mortem burns may have serious criminal aspects. </a:t>
            </a:r>
            <a:endParaRPr lang="en-US" dirty="0"/>
          </a:p>
        </p:txBody>
      </p:sp>
      <p:pic>
        <p:nvPicPr>
          <p:cNvPr id="5" name="Picture 5" descr="DSC026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562600" y="685800"/>
            <a:ext cx="3354388" cy="26495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 file…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different types of burns such as scalds, burns from dry heat, acid and alkali burns. </a:t>
            </a:r>
            <a:endParaRPr lang="en-US" dirty="0"/>
          </a:p>
        </p:txBody>
      </p:sp>
      <p:pic>
        <p:nvPicPr>
          <p:cNvPr id="5" name="Picture 4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144780"/>
            <a:ext cx="3912220" cy="320802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524000"/>
            <a:ext cx="8511539" cy="51904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burns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447800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8999" y="685801"/>
            <a:ext cx="1619883" cy="838200"/>
          </a:xfrm>
          <a:prstGeom prst="rect">
            <a:avLst/>
          </a:prstGeom>
        </p:spPr>
      </p:pic>
    </p:spTree>
  </p:cSld>
  <p:clrMapOvr>
    <a:masterClrMapping/>
  </p:clrMapOvr>
  <p:transition advTm="11292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Scenario…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This 27 year old woman man was  found dead with burn injuries in a shrub area.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3000" y="228600"/>
            <a:ext cx="3124200" cy="3429000"/>
          </a:xfrm>
          <a:prstGeom prst="roundRect">
            <a:avLst>
              <a:gd name="adj" fmla="val 10000"/>
            </a:avLst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1. Which of the following  guide you to determine the death of this women is due to ante mortem burn injuries? </a:t>
            </a:r>
            <a:br>
              <a:rPr lang="en-US" sz="2000" dirty="0" smtClean="0"/>
            </a:br>
            <a:r>
              <a:rPr lang="en-US" sz="2000" dirty="0" smtClean="0"/>
              <a:t>Answers 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Red base of burn injuries .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Presence of pale blisters.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Cherry pink hypostasis .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Soot particles in the stomach with saliva .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Presence of fatal skull fracture .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Soot in the </a:t>
            </a:r>
            <a:r>
              <a:rPr lang="en-US" sz="1800" dirty="0" err="1" smtClean="0"/>
              <a:t>brochiols</a:t>
            </a:r>
            <a:r>
              <a:rPr lang="en-US" sz="1800" dirty="0" smtClean="0"/>
              <a:t>. 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Co high </a:t>
            </a:r>
            <a:r>
              <a:rPr lang="en-US" sz="1800" dirty="0" err="1" smtClean="0"/>
              <a:t>concentartion</a:t>
            </a:r>
            <a:r>
              <a:rPr lang="en-US" sz="1800" dirty="0" smtClean="0"/>
              <a:t> in the blood. 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Presence of burnt </a:t>
            </a:r>
            <a:r>
              <a:rPr lang="en-US" sz="1800" dirty="0" err="1" smtClean="0"/>
              <a:t>tyres</a:t>
            </a:r>
            <a:r>
              <a:rPr lang="en-US" sz="1800" dirty="0" smtClean="0"/>
              <a:t> with the body.</a:t>
            </a:r>
            <a:endParaRPr lang="en-US" sz="1800" dirty="0"/>
          </a:p>
        </p:txBody>
      </p:sp>
      <p:sp>
        <p:nvSpPr>
          <p:cNvPr id="4" name="Striped Right Arrow 3">
            <a:hlinkClick r:id="" action="ppaction://hlinkshowjump?jump=nextslide"/>
          </p:cNvPr>
          <p:cNvSpPr/>
          <p:nvPr/>
        </p:nvSpPr>
        <p:spPr>
          <a:xfrm>
            <a:off x="6019800" y="5486400"/>
            <a:ext cx="2971800" cy="13716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Answer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1. Which of the following  guide you to determine the death of this women is due to ante mortem burn injuries? </a:t>
            </a:r>
            <a:br>
              <a:rPr lang="en-US" sz="2000" dirty="0" smtClean="0"/>
            </a:br>
            <a:r>
              <a:rPr lang="en-US" sz="2000" dirty="0" smtClean="0"/>
              <a:t>Mark true/false.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Red base of burn injuries . (T) Vital reaction is present in ante mortem burns.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Presence of pale blisters. (F) Paleness indicate absence of vital reaction.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Cherry pink hypostasis .(T) Inhaled CO gives pink discoloration.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Soot particles in the stomach mixed with saliva .(T) Inhaled soot has moved to the stomach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Presence of fatal skull fracture . (F) This will indicate homicide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Soot in the bronchioles. (T)  Indicate inhalation of soot during breathing. 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Co high concentration in the blood. (T) Indicate ante mortem inhalation </a:t>
            </a:r>
          </a:p>
          <a:p>
            <a:pPr marL="624078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800" dirty="0" smtClean="0"/>
              <a:t>Presence of burnt tires with the body. (F) Suggest homicidal burn. 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 file…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8382000" cy="2514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Application of heat on a dead body causes injury and leads to disappearance of injury. </a:t>
            </a:r>
          </a:p>
          <a:p>
            <a:r>
              <a:rPr lang="en-US" sz="2000" dirty="0" smtClean="0"/>
              <a:t>Name following heat artifacts. </a:t>
            </a:r>
          </a:p>
          <a:p>
            <a:endParaRPr lang="en-US" sz="2000" dirty="0"/>
          </a:p>
        </p:txBody>
      </p:sp>
      <p:pic>
        <p:nvPicPr>
          <p:cNvPr id="5" name="Picture 4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144780"/>
            <a:ext cx="3912220" cy="320802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2996</TotalTime>
  <Words>447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Bradley Hand ITC</vt:lpstr>
      <vt:lpstr>Brush Script MT</vt:lpstr>
      <vt:lpstr>Georgia</vt:lpstr>
      <vt:lpstr>Trebuchet MS</vt:lpstr>
      <vt:lpstr>Wingdings 2</vt:lpstr>
      <vt:lpstr>Urban</vt:lpstr>
      <vt:lpstr>E Learning Session – Burns By Dr. Nirmala Perera</vt:lpstr>
      <vt:lpstr>Objectives…</vt:lpstr>
      <vt:lpstr>Burns …</vt:lpstr>
      <vt:lpstr>Fact file…</vt:lpstr>
      <vt:lpstr>Types of burns</vt:lpstr>
      <vt:lpstr>Case Scenario…</vt:lpstr>
      <vt:lpstr>1. Which of the following  guide you to determine the death of this women is due to ante mortem burn injuries?  Answers :</vt:lpstr>
      <vt:lpstr>1. Which of the following  guide you to determine the death of this women is due to ante mortem burn injuries?  Mark true/false.</vt:lpstr>
      <vt:lpstr>Fact file…</vt:lpstr>
      <vt:lpstr>PowerPoint Presentation</vt:lpstr>
      <vt:lpstr>PowerPoint Presentation</vt:lpstr>
      <vt:lpstr>Summary…</vt:lpstr>
      <vt:lpstr>Now can you?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Learning Session - 1</dc:title>
  <dc:creator>Forensic Medicine</dc:creator>
  <cp:lastModifiedBy>user</cp:lastModifiedBy>
  <cp:revision>253</cp:revision>
  <dcterms:created xsi:type="dcterms:W3CDTF">2013-09-20T01:58:27Z</dcterms:created>
  <dcterms:modified xsi:type="dcterms:W3CDTF">2017-10-24T07:32:45Z</dcterms:modified>
</cp:coreProperties>
</file>