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411" r:id="rId4"/>
    <p:sldId id="412" r:id="rId5"/>
    <p:sldId id="413" r:id="rId6"/>
    <p:sldId id="414" r:id="rId7"/>
    <p:sldId id="415" r:id="rId8"/>
    <p:sldId id="416" r:id="rId9"/>
    <p:sldId id="430" r:id="rId10"/>
    <p:sldId id="417" r:id="rId11"/>
    <p:sldId id="418" r:id="rId12"/>
    <p:sldId id="419" r:id="rId13"/>
    <p:sldId id="420" r:id="rId14"/>
    <p:sldId id="422" r:id="rId15"/>
    <p:sldId id="423" r:id="rId16"/>
    <p:sldId id="447" r:id="rId17"/>
    <p:sldId id="424" r:id="rId18"/>
    <p:sldId id="421" r:id="rId19"/>
    <p:sldId id="426" r:id="rId20"/>
    <p:sldId id="427" r:id="rId21"/>
    <p:sldId id="448" r:id="rId22"/>
    <p:sldId id="428" r:id="rId23"/>
    <p:sldId id="451" r:id="rId24"/>
    <p:sldId id="449" r:id="rId25"/>
    <p:sldId id="450" r:id="rId26"/>
    <p:sldId id="432"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66"/>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4660"/>
  </p:normalViewPr>
  <p:slideViewPr>
    <p:cSldViewPr>
      <p:cViewPr varScale="1">
        <p:scale>
          <a:sx n="73" d="100"/>
          <a:sy n="73" d="100"/>
        </p:scale>
        <p:origin x="1296" y="7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5C5F582B-C741-4895-8954-B836842EDD21}" type="datetimeFigureOut">
              <a:rPr lang="en-US" smtClean="0"/>
              <a:pPr/>
              <a:t>10/24/2017</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02E02C57-A732-4108-8572-A329CC8189E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5C5F582B-C741-4895-8954-B836842EDD21}" type="datetimeFigureOut">
              <a:rPr lang="en-US" smtClean="0"/>
              <a:pPr/>
              <a:t>10/24/2017</a:t>
            </a:fld>
            <a:endParaRPr lang="en-US"/>
          </a:p>
        </p:txBody>
      </p:sp>
      <p:sp>
        <p:nvSpPr>
          <p:cNvPr id="27" name="Slide Number Placeholder 26"/>
          <p:cNvSpPr>
            <a:spLocks noGrp="1"/>
          </p:cNvSpPr>
          <p:nvPr>
            <p:ph type="sldNum" sz="quarter" idx="11"/>
          </p:nvPr>
        </p:nvSpPr>
        <p:spPr/>
        <p:txBody>
          <a:bodyPr rtlCol="0"/>
          <a:lstStyle/>
          <a:p>
            <a:fld id="{02E02C57-A732-4108-8572-A329CC8189EE}"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5C5F582B-C741-4895-8954-B836842EDD21}" type="datetimeFigureOut">
              <a:rPr lang="en-US" smtClean="0"/>
              <a:pPr/>
              <a:t>10/24/2017</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02E02C57-A732-4108-8572-A329CC8189E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5C5F582B-C741-4895-8954-B836842EDD21}" type="datetimeFigureOut">
              <a:rPr lang="en-US" smtClean="0"/>
              <a:pPr/>
              <a:t>10/24/2017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2E02C57-A732-4108-8572-A329CC8189E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5C5F582B-C741-4895-8954-B836842EDD21}" type="datetimeFigureOut">
              <a:rPr lang="en-US" smtClean="0"/>
              <a:pPr/>
              <a:t>10/24/2017</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02E02C57-A732-4108-8572-A329CC8189E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gif"/><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8600" y="1603820"/>
            <a:ext cx="8458200" cy="1738312"/>
          </a:xfrm>
        </p:spPr>
        <p:txBody>
          <a:bodyPr>
            <a:normAutofit fontScale="90000"/>
          </a:bodyPr>
          <a:lstStyle/>
          <a:p>
            <a:r>
              <a:rPr lang="en-US" dirty="0" smtClean="0"/>
              <a:t>Fixed Learning Session - </a:t>
            </a:r>
            <a:r>
              <a:rPr lang="en-US" dirty="0"/>
              <a:t>Self inflicted &amp; Defense </a:t>
            </a:r>
            <a:r>
              <a:rPr lang="en-US" dirty="0" smtClean="0"/>
              <a:t>injuries</a:t>
            </a:r>
            <a:br>
              <a:rPr lang="en-US" dirty="0" smtClean="0"/>
            </a:br>
            <a:r>
              <a:rPr lang="en-US" dirty="0" smtClean="0">
                <a:solidFill>
                  <a:schemeClr val="accent2">
                    <a:lumMod val="50000"/>
                  </a:schemeClr>
                </a:solidFill>
              </a:rPr>
              <a:t>By </a:t>
            </a:r>
            <a:r>
              <a:rPr lang="en-US" dirty="0">
                <a:solidFill>
                  <a:schemeClr val="accent2">
                    <a:lumMod val="50000"/>
                  </a:schemeClr>
                </a:solidFill>
              </a:rPr>
              <a:t>Dr. Nirmala </a:t>
            </a:r>
            <a:r>
              <a:rPr lang="en-US" dirty="0" err="1">
                <a:solidFill>
                  <a:schemeClr val="accent2">
                    <a:lumMod val="50000"/>
                  </a:schemeClr>
                </a:solidFill>
              </a:rPr>
              <a:t>Perera</a:t>
            </a:r>
            <a:r>
              <a:rPr lang="en-US" dirty="0">
                <a:solidFill>
                  <a:schemeClr val="accent2">
                    <a:lumMod val="50000"/>
                  </a:schemeClr>
                </a:solidFill>
              </a:rPr>
              <a:t/>
            </a:r>
            <a:br>
              <a:rPr lang="en-US" dirty="0">
                <a:solidFill>
                  <a:schemeClr val="accent2">
                    <a:lumMod val="50000"/>
                  </a:schemeClr>
                </a:solidFill>
              </a:rPr>
            </a:br>
            <a:endParaRPr lang="en-US" dirty="0"/>
          </a:p>
        </p:txBody>
      </p:sp>
      <p:pic>
        <p:nvPicPr>
          <p:cNvPr id="5" name="Picture 4" descr="animated-gif-teacher1.gif"/>
          <p:cNvPicPr>
            <a:picLocks noChangeAspect="1"/>
          </p:cNvPicPr>
          <p:nvPr/>
        </p:nvPicPr>
        <p:blipFill>
          <a:blip r:embed="rId2" cstate="print"/>
          <a:stretch>
            <a:fillRect/>
          </a:stretch>
        </p:blipFill>
        <p:spPr>
          <a:xfrm>
            <a:off x="6705600" y="4183888"/>
            <a:ext cx="2438400" cy="2674112"/>
          </a:xfrm>
          <a:prstGeom prst="rect">
            <a:avLst/>
          </a:prstGeom>
          <a:ln>
            <a:noFill/>
          </a:ln>
          <a:effectLst/>
        </p:spPr>
      </p:pic>
      <p:sp>
        <p:nvSpPr>
          <p:cNvPr id="6" name="TextBox 5"/>
          <p:cNvSpPr txBox="1"/>
          <p:nvPr/>
        </p:nvSpPr>
        <p:spPr>
          <a:xfrm>
            <a:off x="228600" y="5867400"/>
            <a:ext cx="7315200" cy="830997"/>
          </a:xfrm>
          <a:prstGeom prst="rect">
            <a:avLst/>
          </a:prstGeom>
          <a:noFill/>
        </p:spPr>
        <p:txBody>
          <a:bodyPr wrap="square" rtlCol="0">
            <a:spAutoFit/>
          </a:bodyPr>
          <a:lstStyle/>
          <a:p>
            <a:r>
              <a:rPr lang="en-US" sz="2400" dirty="0" smtClean="0">
                <a:solidFill>
                  <a:schemeClr val="accent2">
                    <a:lumMod val="50000"/>
                  </a:schemeClr>
                </a:solidFill>
              </a:rPr>
              <a:t>Computer Designing by Dr. </a:t>
            </a:r>
            <a:r>
              <a:rPr lang="en-US" sz="2400" dirty="0" err="1" smtClean="0">
                <a:solidFill>
                  <a:schemeClr val="accent2">
                    <a:lumMod val="50000"/>
                  </a:schemeClr>
                </a:solidFill>
              </a:rPr>
              <a:t>Udara</a:t>
            </a:r>
            <a:r>
              <a:rPr lang="en-US" sz="2400" dirty="0" smtClean="0">
                <a:solidFill>
                  <a:schemeClr val="accent2">
                    <a:lumMod val="50000"/>
                  </a:schemeClr>
                </a:solidFill>
              </a:rPr>
              <a:t> </a:t>
            </a:r>
            <a:r>
              <a:rPr lang="en-US" sz="2400" dirty="0" err="1" smtClean="0">
                <a:solidFill>
                  <a:schemeClr val="accent2">
                    <a:lumMod val="50000"/>
                  </a:schemeClr>
                </a:solidFill>
              </a:rPr>
              <a:t>Senarathne</a:t>
            </a:r>
            <a:endParaRPr lang="en-US" sz="2000" dirty="0" smtClean="0">
              <a:solidFill>
                <a:schemeClr val="accent2">
                  <a:lumMod val="50000"/>
                </a:schemeClr>
              </a:solidFill>
            </a:endParaRPr>
          </a:p>
          <a:p>
            <a:endParaRPr lang="en-US" sz="2400" dirty="0">
              <a:solidFill>
                <a:schemeClr val="accent2">
                  <a:lumMod val="50000"/>
                </a:schemeClr>
              </a:solidFill>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Self inflicted injuries….</a:t>
            </a:r>
            <a:endParaRPr lang="en-US" dirty="0"/>
          </a:p>
        </p:txBody>
      </p:sp>
      <p:sp>
        <p:nvSpPr>
          <p:cNvPr id="3" name="Subtitle 2"/>
          <p:cNvSpPr>
            <a:spLocks noGrp="1"/>
          </p:cNvSpPr>
          <p:nvPr>
            <p:ph type="subTitle" idx="1"/>
          </p:nvPr>
        </p:nvSpPr>
        <p:spPr>
          <a:xfrm>
            <a:off x="457200" y="4191000"/>
            <a:ext cx="8229600" cy="1752600"/>
          </a:xfrm>
        </p:spPr>
        <p:txBody>
          <a:bodyPr/>
          <a:lstStyle/>
          <a:p>
            <a:r>
              <a:rPr lang="en-US" dirty="0" smtClean="0"/>
              <a:t>They are found in cases of suicide, deliberate self harm and malingering.</a:t>
            </a:r>
            <a:endParaRPr lang="en-US" dirty="0"/>
          </a:p>
        </p:txBody>
      </p:sp>
      <p:pic>
        <p:nvPicPr>
          <p:cNvPr id="4" name="Picture 3" descr="wrist slash.jpg"/>
          <p:cNvPicPr>
            <a:picLocks noChangeAspect="1"/>
          </p:cNvPicPr>
          <p:nvPr/>
        </p:nvPicPr>
        <p:blipFill>
          <a:blip r:embed="rId2" cstate="print"/>
          <a:stretch>
            <a:fillRect/>
          </a:stretch>
        </p:blipFill>
        <p:spPr>
          <a:xfrm>
            <a:off x="4886325" y="304800"/>
            <a:ext cx="3952875" cy="2962275"/>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Scenario…</a:t>
            </a:r>
            <a:endParaRPr lang="en-US" dirty="0"/>
          </a:p>
        </p:txBody>
      </p:sp>
      <p:sp>
        <p:nvSpPr>
          <p:cNvPr id="3" name="Subtitle 2"/>
          <p:cNvSpPr>
            <a:spLocks noGrp="1"/>
          </p:cNvSpPr>
          <p:nvPr>
            <p:ph type="subTitle" idx="1"/>
          </p:nvPr>
        </p:nvSpPr>
        <p:spPr>
          <a:xfrm>
            <a:off x="457200" y="4267200"/>
            <a:ext cx="8153400" cy="1752600"/>
          </a:xfrm>
        </p:spPr>
        <p:txBody>
          <a:bodyPr/>
          <a:lstStyle/>
          <a:p>
            <a:r>
              <a:rPr lang="en-US" dirty="0" smtClean="0"/>
              <a:t>A 20 year old man was found dead in a bathroom of a hotel room . Body was brought to the hospital mortuary with the magistrate order.</a:t>
            </a:r>
            <a:endParaRPr lang="en-US" dirty="0"/>
          </a:p>
        </p:txBody>
      </p:sp>
      <p:pic>
        <p:nvPicPr>
          <p:cNvPr id="4" name="Picture 3" descr="IMG5_0003.jpg"/>
          <p:cNvPicPr>
            <a:picLocks noChangeAspect="1"/>
          </p:cNvPicPr>
          <p:nvPr/>
        </p:nvPicPr>
        <p:blipFill>
          <a:blip r:embed="rId2" cstate="print"/>
          <a:srcRect l="7754" t="7700" r="10585" b="5571"/>
          <a:stretch>
            <a:fillRect/>
          </a:stretch>
        </p:blipFill>
        <p:spPr>
          <a:xfrm rot="5400000">
            <a:off x="4930588" y="-434786"/>
            <a:ext cx="3092824" cy="45720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2000" dirty="0" smtClean="0"/>
              <a:t>1. Which of the following  guide you to determine the circumstances of death as suicide? Mark true/false.</a:t>
            </a:r>
            <a:endParaRPr lang="en-US" sz="2000" dirty="0"/>
          </a:p>
        </p:txBody>
      </p:sp>
      <p:sp>
        <p:nvSpPr>
          <p:cNvPr id="3" name="Content Placeholder 2"/>
          <p:cNvSpPr>
            <a:spLocks noGrp="1"/>
          </p:cNvSpPr>
          <p:nvPr>
            <p:ph idx="1"/>
          </p:nvPr>
        </p:nvSpPr>
        <p:spPr/>
        <p:txBody>
          <a:bodyPr>
            <a:normAutofit/>
          </a:bodyPr>
          <a:lstStyle/>
          <a:p>
            <a:pPr marL="624078" indent="-514350">
              <a:lnSpc>
                <a:spcPct val="170000"/>
              </a:lnSpc>
              <a:buFont typeface="+mj-lt"/>
              <a:buAutoNum type="arabicPeriod"/>
            </a:pPr>
            <a:r>
              <a:rPr lang="en-US" sz="1800" dirty="0" smtClean="0"/>
              <a:t>Hotel room was not locked.</a:t>
            </a:r>
          </a:p>
          <a:p>
            <a:pPr marL="624078" indent="-514350">
              <a:lnSpc>
                <a:spcPct val="170000"/>
              </a:lnSpc>
              <a:buFont typeface="+mj-lt"/>
              <a:buAutoNum type="arabicPeriod"/>
            </a:pPr>
            <a:r>
              <a:rPr lang="en-US" sz="1800" dirty="0" smtClean="0"/>
              <a:t>Presence of suicidal note.</a:t>
            </a:r>
          </a:p>
          <a:p>
            <a:pPr marL="624078" indent="-514350">
              <a:lnSpc>
                <a:spcPct val="170000"/>
              </a:lnSpc>
              <a:buFont typeface="+mj-lt"/>
              <a:buAutoNum type="arabicPeriod"/>
            </a:pPr>
            <a:r>
              <a:rPr lang="en-US" sz="1800" dirty="0" smtClean="0"/>
              <a:t>Absence of weapon.</a:t>
            </a:r>
          </a:p>
          <a:p>
            <a:pPr marL="624078" indent="-514350">
              <a:lnSpc>
                <a:spcPct val="170000"/>
              </a:lnSpc>
              <a:buFont typeface="+mj-lt"/>
              <a:buAutoNum type="arabicPeriod"/>
            </a:pPr>
            <a:r>
              <a:rPr lang="en-US" sz="1800" dirty="0" smtClean="0"/>
              <a:t>Disturbed surroundings in the room.</a:t>
            </a:r>
          </a:p>
          <a:p>
            <a:pPr marL="624078" indent="-514350">
              <a:lnSpc>
                <a:spcPct val="170000"/>
              </a:lnSpc>
              <a:buFont typeface="+mj-lt"/>
              <a:buAutoNum type="arabicPeriod"/>
            </a:pPr>
            <a:r>
              <a:rPr lang="en-US" sz="1800" dirty="0" smtClean="0"/>
              <a:t>Single fatal injury.</a:t>
            </a:r>
          </a:p>
          <a:p>
            <a:pPr marL="624078" indent="-514350">
              <a:lnSpc>
                <a:spcPct val="170000"/>
              </a:lnSpc>
              <a:buFont typeface="+mj-lt"/>
              <a:buAutoNum type="arabicPeriod"/>
            </a:pPr>
            <a:r>
              <a:rPr lang="en-US" sz="1800" dirty="0" smtClean="0"/>
              <a:t>Stab injury over an accessible area. </a:t>
            </a:r>
          </a:p>
          <a:p>
            <a:pPr marL="624078" indent="-514350">
              <a:lnSpc>
                <a:spcPct val="170000"/>
              </a:lnSpc>
              <a:buFont typeface="+mj-lt"/>
              <a:buAutoNum type="arabicPeriod"/>
            </a:pPr>
            <a:r>
              <a:rPr lang="en-US" sz="1800" dirty="0" smtClean="0"/>
              <a:t>Injury compatible with handedness.</a:t>
            </a:r>
          </a:p>
          <a:p>
            <a:pPr marL="624078" indent="-514350">
              <a:lnSpc>
                <a:spcPct val="170000"/>
              </a:lnSpc>
              <a:buFont typeface="+mj-lt"/>
              <a:buAutoNum type="arabicPeriod"/>
            </a:pPr>
            <a:r>
              <a:rPr lang="en-US" sz="1800" dirty="0" smtClean="0"/>
              <a:t>Stab through clothing.</a:t>
            </a:r>
            <a:endParaRPr lang="en-US" sz="1800" dirty="0"/>
          </a:p>
        </p:txBody>
      </p:sp>
      <p:sp>
        <p:nvSpPr>
          <p:cNvPr id="4" name="Striped Right Arrow 3">
            <a:hlinkClick r:id="" action="ppaction://hlinkshowjump?jump=nextslide"/>
          </p:cNvPr>
          <p:cNvSpPr/>
          <p:nvPr/>
        </p:nvSpPr>
        <p:spPr>
          <a:xfrm>
            <a:off x="6019800" y="5486400"/>
            <a:ext cx="2971800" cy="1371600"/>
          </a:xfrm>
          <a:prstGeom prst="striped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2400" dirty="0" smtClean="0"/>
              <a:t>Answer </a:t>
            </a:r>
            <a:endParaRPr lang="en-US" sz="2400" dirty="0"/>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dirty="0" smtClean="0"/>
              <a:t>Answers…</a:t>
            </a:r>
            <a:endParaRPr lang="en-US" sz="2400" dirty="0"/>
          </a:p>
        </p:txBody>
      </p:sp>
      <p:sp>
        <p:nvSpPr>
          <p:cNvPr id="3" name="Content Placeholder 2"/>
          <p:cNvSpPr>
            <a:spLocks noGrp="1"/>
          </p:cNvSpPr>
          <p:nvPr>
            <p:ph idx="1"/>
          </p:nvPr>
        </p:nvSpPr>
        <p:spPr/>
        <p:txBody>
          <a:bodyPr>
            <a:normAutofit/>
          </a:bodyPr>
          <a:lstStyle/>
          <a:p>
            <a:pPr marL="624078" indent="-514350">
              <a:buFont typeface="+mj-lt"/>
              <a:buAutoNum type="arabicPeriod"/>
            </a:pPr>
            <a:r>
              <a:rPr lang="en-US" sz="2000" dirty="0" smtClean="0"/>
              <a:t>Hotel room was not locked.  (F) </a:t>
            </a:r>
            <a:r>
              <a:rPr lang="en-US" sz="2000" dirty="0" smtClean="0">
                <a:solidFill>
                  <a:schemeClr val="accent2"/>
                </a:solidFill>
              </a:rPr>
              <a:t>Usually rooms are locked from inside in cases of suicide.</a:t>
            </a:r>
          </a:p>
          <a:p>
            <a:pPr marL="624078" indent="-514350">
              <a:buFont typeface="+mj-lt"/>
              <a:buAutoNum type="arabicPeriod"/>
            </a:pPr>
            <a:r>
              <a:rPr lang="en-US" sz="2000" dirty="0" smtClean="0"/>
              <a:t>Presence of suicidal note . (T)</a:t>
            </a:r>
          </a:p>
          <a:p>
            <a:pPr marL="624078" indent="-514350">
              <a:buFont typeface="+mj-lt"/>
              <a:buAutoNum type="arabicPeriod"/>
            </a:pPr>
            <a:r>
              <a:rPr lang="en-US" sz="2000" dirty="0" smtClean="0"/>
              <a:t>Absence of weapon. (F) </a:t>
            </a:r>
            <a:r>
              <a:rPr lang="en-US" sz="2000" dirty="0" smtClean="0">
                <a:solidFill>
                  <a:schemeClr val="accent2"/>
                </a:solidFill>
              </a:rPr>
              <a:t>Weapon is found at the scene in  a case of suicide.</a:t>
            </a:r>
          </a:p>
          <a:p>
            <a:pPr marL="624078" indent="-514350">
              <a:buFont typeface="+mj-lt"/>
              <a:buAutoNum type="arabicPeriod"/>
            </a:pPr>
            <a:r>
              <a:rPr lang="en-US" sz="2000" dirty="0" smtClean="0"/>
              <a:t>Disturbed surroundings in the room. (F) </a:t>
            </a:r>
            <a:r>
              <a:rPr lang="en-US" sz="2000" dirty="0" smtClean="0">
                <a:solidFill>
                  <a:schemeClr val="accent2"/>
                </a:solidFill>
              </a:rPr>
              <a:t>Evidence of struggle indicates homicide</a:t>
            </a:r>
          </a:p>
          <a:p>
            <a:pPr marL="624078" indent="-514350">
              <a:buFont typeface="+mj-lt"/>
              <a:buAutoNum type="arabicPeriod"/>
            </a:pPr>
            <a:r>
              <a:rPr lang="en-US" sz="2000" dirty="0" smtClean="0"/>
              <a:t>Single fatal injury. (T</a:t>
            </a:r>
            <a:r>
              <a:rPr lang="en-US" sz="2000" dirty="0" smtClean="0">
                <a:solidFill>
                  <a:schemeClr val="accent2"/>
                </a:solidFill>
              </a:rPr>
              <a:t>)  More than one fatal injury indicates homicide.</a:t>
            </a:r>
          </a:p>
          <a:p>
            <a:pPr marL="624078" indent="-514350">
              <a:buFont typeface="+mj-lt"/>
              <a:buAutoNum type="arabicPeriod"/>
            </a:pPr>
            <a:r>
              <a:rPr lang="en-US" sz="2000" dirty="0" smtClean="0"/>
              <a:t>Stab injury over an accessible area. (T) </a:t>
            </a:r>
          </a:p>
          <a:p>
            <a:pPr marL="624078" indent="-514350">
              <a:buFont typeface="+mj-lt"/>
              <a:buAutoNum type="arabicPeriod"/>
            </a:pPr>
            <a:r>
              <a:rPr lang="en-US" sz="2000" dirty="0" smtClean="0"/>
              <a:t>Injury compatible with handedness. (T)</a:t>
            </a:r>
          </a:p>
          <a:p>
            <a:pPr marL="624078" indent="-514350">
              <a:buFont typeface="+mj-lt"/>
              <a:buAutoNum type="arabicPeriod"/>
            </a:pPr>
            <a:r>
              <a:rPr lang="en-US" sz="2000" dirty="0" smtClean="0"/>
              <a:t>Stab through clothing. (F) </a:t>
            </a:r>
            <a:r>
              <a:rPr lang="en-US" sz="2000" dirty="0" smtClean="0">
                <a:solidFill>
                  <a:schemeClr val="accent2"/>
                </a:solidFill>
              </a:rPr>
              <a:t>Usually clothing is spared </a:t>
            </a:r>
            <a:endParaRPr lang="en-US" sz="2000" dirty="0">
              <a:solidFill>
                <a:schemeClr val="accent2"/>
              </a:solidFill>
            </a:endParaRPr>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These injuries were seen on the left forearm of this person. Describe the injuries.</a:t>
            </a:r>
            <a:endParaRPr lang="en-US" dirty="0"/>
          </a:p>
        </p:txBody>
      </p:sp>
      <p:sp>
        <p:nvSpPr>
          <p:cNvPr id="3" name="Text Placeholder 2"/>
          <p:cNvSpPr>
            <a:spLocks noGrp="1"/>
          </p:cNvSpPr>
          <p:nvPr>
            <p:ph type="body" idx="2"/>
          </p:nvPr>
        </p:nvSpPr>
        <p:spPr/>
        <p:txBody>
          <a:bodyPr/>
          <a:lstStyle/>
          <a:p>
            <a:endParaRPr lang="en-US"/>
          </a:p>
        </p:txBody>
      </p:sp>
      <p:pic>
        <p:nvPicPr>
          <p:cNvPr id="5" name="Content Placeholder 4" descr="IMG5_0019.jpg"/>
          <p:cNvPicPr>
            <a:picLocks noGrp="1" noChangeAspect="1"/>
          </p:cNvPicPr>
          <p:nvPr>
            <p:ph sz="half" idx="1"/>
          </p:nvPr>
        </p:nvPicPr>
        <p:blipFill>
          <a:blip r:embed="rId2" cstate="print"/>
          <a:srcRect l="7812" t="11476" r="20030" b="28622"/>
          <a:stretch>
            <a:fillRect/>
          </a:stretch>
        </p:blipFill>
        <p:spPr>
          <a:xfrm>
            <a:off x="533400" y="1600200"/>
            <a:ext cx="4126396" cy="4038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2. These injuries were seen on the left forearm of this person. Describe the injuries.</a:t>
            </a:r>
            <a:endParaRPr lang="en-US" dirty="0"/>
          </a:p>
        </p:txBody>
      </p:sp>
      <p:sp>
        <p:nvSpPr>
          <p:cNvPr id="3" name="Text Placeholder 2"/>
          <p:cNvSpPr>
            <a:spLocks noGrp="1"/>
          </p:cNvSpPr>
          <p:nvPr>
            <p:ph type="body" idx="2"/>
          </p:nvPr>
        </p:nvSpPr>
        <p:spPr/>
        <p:txBody>
          <a:bodyPr>
            <a:normAutofit/>
          </a:bodyPr>
          <a:lstStyle/>
          <a:p>
            <a:endParaRPr lang="en-US" sz="1600" dirty="0" smtClean="0"/>
          </a:p>
          <a:p>
            <a:r>
              <a:rPr lang="en-US" sz="1600" dirty="0" smtClean="0"/>
              <a:t>There are multiple, parallel, superficial incised wounds on the anterior aspect of the left forearm near the wrist.</a:t>
            </a:r>
          </a:p>
          <a:p>
            <a:r>
              <a:rPr lang="en-US" sz="1600" dirty="0" smtClean="0"/>
              <a:t>They are linear and elliptical in shape. </a:t>
            </a:r>
          </a:p>
          <a:p>
            <a:r>
              <a:rPr lang="en-US" sz="1600" dirty="0" smtClean="0"/>
              <a:t>Horizontally placed. </a:t>
            </a:r>
          </a:p>
          <a:p>
            <a:r>
              <a:rPr lang="en-US" sz="1600" dirty="0" smtClean="0"/>
              <a:t>Margins are clearly cut.</a:t>
            </a:r>
            <a:endParaRPr lang="en-US" sz="1600" dirty="0"/>
          </a:p>
        </p:txBody>
      </p:sp>
      <p:sp>
        <p:nvSpPr>
          <p:cNvPr id="4" name="Content Placeholder 3"/>
          <p:cNvSpPr>
            <a:spLocks noGrp="1"/>
          </p:cNvSpPr>
          <p:nvPr>
            <p:ph sz="half" idx="1"/>
          </p:nvPr>
        </p:nvSpPr>
        <p:spPr/>
        <p:txBody>
          <a:bodyPr/>
          <a:lstStyle/>
          <a:p>
            <a:endParaRPr lang="en-US"/>
          </a:p>
        </p:txBody>
      </p:sp>
      <p:pic>
        <p:nvPicPr>
          <p:cNvPr id="5" name="Content Placeholder 4" descr="IMG5_0019.jpg"/>
          <p:cNvPicPr>
            <a:picLocks noChangeAspect="1"/>
          </p:cNvPicPr>
          <p:nvPr/>
        </p:nvPicPr>
        <p:blipFill>
          <a:blip r:embed="rId2" cstate="print"/>
          <a:srcRect l="7812" t="11476" r="20030" b="28622"/>
          <a:stretch>
            <a:fillRect/>
          </a:stretch>
        </p:blipFill>
        <p:spPr>
          <a:xfrm>
            <a:off x="533400" y="1600200"/>
            <a:ext cx="4126396" cy="4038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838200"/>
            <a:ext cx="3383280" cy="877824"/>
          </a:xfrm>
        </p:spPr>
        <p:txBody>
          <a:bodyPr>
            <a:normAutofit fontScale="90000"/>
          </a:bodyPr>
          <a:lstStyle/>
          <a:p>
            <a:r>
              <a:rPr lang="en-US" dirty="0" smtClean="0"/>
              <a:t>3. State the medico-legal significance of these injuries .</a:t>
            </a:r>
            <a:endParaRPr lang="en-US" dirty="0"/>
          </a:p>
        </p:txBody>
      </p:sp>
      <p:sp>
        <p:nvSpPr>
          <p:cNvPr id="3" name="Text Placeholder 2"/>
          <p:cNvSpPr>
            <a:spLocks noGrp="1"/>
          </p:cNvSpPr>
          <p:nvPr>
            <p:ph type="body" idx="2"/>
          </p:nvPr>
        </p:nvSpPr>
        <p:spPr/>
        <p:txBody>
          <a:bodyPr>
            <a:normAutofit/>
          </a:bodyPr>
          <a:lstStyle/>
          <a:p>
            <a:endParaRPr lang="en-US" sz="1600" dirty="0"/>
          </a:p>
        </p:txBody>
      </p:sp>
      <p:sp>
        <p:nvSpPr>
          <p:cNvPr id="4" name="Content Placeholder 3"/>
          <p:cNvSpPr>
            <a:spLocks noGrp="1"/>
          </p:cNvSpPr>
          <p:nvPr>
            <p:ph sz="half" idx="1"/>
          </p:nvPr>
        </p:nvSpPr>
        <p:spPr/>
        <p:txBody>
          <a:bodyPr/>
          <a:lstStyle/>
          <a:p>
            <a:endParaRPr lang="en-US"/>
          </a:p>
        </p:txBody>
      </p:sp>
      <p:pic>
        <p:nvPicPr>
          <p:cNvPr id="5" name="Content Placeholder 4" descr="IMG5_0019.jpg"/>
          <p:cNvPicPr>
            <a:picLocks noChangeAspect="1"/>
          </p:cNvPicPr>
          <p:nvPr/>
        </p:nvPicPr>
        <p:blipFill>
          <a:blip r:embed="rId2" cstate="print"/>
          <a:srcRect l="7812" t="11476" r="20030" b="28622"/>
          <a:stretch>
            <a:fillRect/>
          </a:stretch>
        </p:blipFill>
        <p:spPr>
          <a:xfrm>
            <a:off x="533400" y="1600200"/>
            <a:ext cx="4126396" cy="4038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838200"/>
            <a:ext cx="3383280" cy="877824"/>
          </a:xfrm>
        </p:spPr>
        <p:txBody>
          <a:bodyPr>
            <a:normAutofit fontScale="90000"/>
          </a:bodyPr>
          <a:lstStyle/>
          <a:p>
            <a:r>
              <a:rPr lang="en-US" dirty="0" smtClean="0"/>
              <a:t>3. State the medico-legal significance of these injuries .</a:t>
            </a:r>
            <a:endParaRPr lang="en-US" dirty="0"/>
          </a:p>
        </p:txBody>
      </p:sp>
      <p:sp>
        <p:nvSpPr>
          <p:cNvPr id="3" name="Text Placeholder 2"/>
          <p:cNvSpPr>
            <a:spLocks noGrp="1"/>
          </p:cNvSpPr>
          <p:nvPr>
            <p:ph type="body" idx="2"/>
          </p:nvPr>
        </p:nvSpPr>
        <p:spPr/>
        <p:txBody>
          <a:bodyPr>
            <a:normAutofit/>
          </a:bodyPr>
          <a:lstStyle/>
          <a:p>
            <a:endParaRPr lang="en-US" sz="1600" dirty="0" smtClean="0"/>
          </a:p>
          <a:p>
            <a:r>
              <a:rPr lang="en-US" sz="1600" dirty="0" smtClean="0"/>
              <a:t>Identification of the causative weapon as a sharp cutting weapon.</a:t>
            </a:r>
          </a:p>
          <a:p>
            <a:r>
              <a:rPr lang="en-US" sz="1600" dirty="0" smtClean="0"/>
              <a:t>Circumstance of the injury - Multiple parallel superficial cuts indicate self inflicted injuries.</a:t>
            </a:r>
          </a:p>
          <a:p>
            <a:r>
              <a:rPr lang="en-US" sz="1600" dirty="0" smtClean="0"/>
              <a:t>Dating of the injury – presence of bleeding  indicates  that the injuries were caused just before the death.</a:t>
            </a:r>
          </a:p>
          <a:p>
            <a:r>
              <a:rPr lang="en-US" sz="1600" dirty="0" smtClean="0"/>
              <a:t>Event reconstruction – since this man had died of a suicide these injuries can be identified as hesitant marks which were caused before infliction of the fatal injury. </a:t>
            </a:r>
            <a:endParaRPr lang="en-US" sz="1600" dirty="0"/>
          </a:p>
        </p:txBody>
      </p:sp>
      <p:sp>
        <p:nvSpPr>
          <p:cNvPr id="4" name="Content Placeholder 3"/>
          <p:cNvSpPr>
            <a:spLocks noGrp="1"/>
          </p:cNvSpPr>
          <p:nvPr>
            <p:ph sz="half" idx="1"/>
          </p:nvPr>
        </p:nvSpPr>
        <p:spPr/>
        <p:txBody>
          <a:bodyPr/>
          <a:lstStyle/>
          <a:p>
            <a:endParaRPr lang="en-US"/>
          </a:p>
        </p:txBody>
      </p:sp>
      <p:pic>
        <p:nvPicPr>
          <p:cNvPr id="5" name="Content Placeholder 4" descr="IMG5_0019.jpg"/>
          <p:cNvPicPr>
            <a:picLocks noChangeAspect="1"/>
          </p:cNvPicPr>
          <p:nvPr/>
        </p:nvPicPr>
        <p:blipFill>
          <a:blip r:embed="rId2" cstate="print"/>
          <a:srcRect l="7812" t="11476" r="20030" b="28622"/>
          <a:stretch>
            <a:fillRect/>
          </a:stretch>
        </p:blipFill>
        <p:spPr>
          <a:xfrm>
            <a:off x="533400" y="1600200"/>
            <a:ext cx="4126396" cy="4038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Scenario…</a:t>
            </a:r>
            <a:endParaRPr lang="en-US" dirty="0"/>
          </a:p>
        </p:txBody>
      </p:sp>
      <p:sp>
        <p:nvSpPr>
          <p:cNvPr id="3" name="Subtitle 2"/>
          <p:cNvSpPr>
            <a:spLocks noGrp="1"/>
          </p:cNvSpPr>
          <p:nvPr>
            <p:ph type="subTitle" idx="1"/>
          </p:nvPr>
        </p:nvSpPr>
        <p:spPr>
          <a:xfrm>
            <a:off x="457200" y="4267200"/>
            <a:ext cx="8229600" cy="1752600"/>
          </a:xfrm>
        </p:spPr>
        <p:txBody>
          <a:bodyPr>
            <a:normAutofit fontScale="92500" lnSpcReduction="10000"/>
          </a:bodyPr>
          <a:lstStyle/>
          <a:p>
            <a:r>
              <a:rPr lang="en-US" dirty="0" smtClean="0"/>
              <a:t>This 27 year old man was in the police custody for robbery and was produced before a JMO for medico-legal examination. In the history he accused a fellow prisoner who had been in the same cell as he for assaulting him with a  blade. Further questioning reveled that he is right handed.</a:t>
            </a:r>
            <a:endParaRPr lang="en-US" dirty="0"/>
          </a:p>
        </p:txBody>
      </p:sp>
      <p:pic>
        <p:nvPicPr>
          <p:cNvPr id="4" name="Picture 3" descr="An-Iraqi-prisoner-in-Basr-010.jpg"/>
          <p:cNvPicPr>
            <a:picLocks noChangeAspect="1"/>
          </p:cNvPicPr>
          <p:nvPr/>
        </p:nvPicPr>
        <p:blipFill>
          <a:blip r:embed="rId2" cstate="print"/>
          <a:stretch>
            <a:fillRect/>
          </a:stretch>
        </p:blipFill>
        <p:spPr>
          <a:xfrm>
            <a:off x="4267200" y="533400"/>
            <a:ext cx="4381500" cy="26289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Describe the injuries seen in this photograph.</a:t>
            </a:r>
            <a:endParaRPr lang="en-US" dirty="0"/>
          </a:p>
        </p:txBody>
      </p:sp>
      <p:sp>
        <p:nvSpPr>
          <p:cNvPr id="6" name="Text Placeholder 5"/>
          <p:cNvSpPr>
            <a:spLocks noGrp="1"/>
          </p:cNvSpPr>
          <p:nvPr>
            <p:ph type="body" idx="2"/>
          </p:nvPr>
        </p:nvSpPr>
        <p:spPr/>
        <p:txBody>
          <a:bodyPr/>
          <a:lstStyle/>
          <a:p>
            <a:endParaRPr lang="en-US" dirty="0"/>
          </a:p>
        </p:txBody>
      </p:sp>
      <p:pic>
        <p:nvPicPr>
          <p:cNvPr id="7" name="Content Placeholder 6" descr="IMG5.jpg"/>
          <p:cNvPicPr>
            <a:picLocks noGrp="1" noChangeAspect="1"/>
          </p:cNvPicPr>
          <p:nvPr>
            <p:ph sz="half" idx="1"/>
          </p:nvPr>
        </p:nvPicPr>
        <p:blipFill>
          <a:blip r:embed="rId2" cstate="print"/>
          <a:srcRect l="10573" t="10174" b="9088"/>
          <a:stretch>
            <a:fillRect/>
          </a:stretch>
        </p:blipFill>
        <p:spPr>
          <a:xfrm>
            <a:off x="609600" y="964433"/>
            <a:ext cx="4072883" cy="5436367"/>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Content Placeholder 2"/>
          <p:cNvSpPr>
            <a:spLocks noGrp="1"/>
          </p:cNvSpPr>
          <p:nvPr>
            <p:ph idx="1"/>
          </p:nvPr>
        </p:nvSpPr>
        <p:spPr>
          <a:xfrm>
            <a:off x="457200" y="2249424"/>
            <a:ext cx="8382000" cy="4608576"/>
          </a:xfrm>
        </p:spPr>
        <p:txBody>
          <a:bodyPr>
            <a:normAutofit/>
          </a:bodyPr>
          <a:lstStyle/>
          <a:p>
            <a:pPr>
              <a:buNone/>
            </a:pPr>
            <a:r>
              <a:rPr lang="en-US" dirty="0" smtClean="0"/>
              <a:t>You should utilize this FLS to achieve the following; </a:t>
            </a:r>
          </a:p>
          <a:p>
            <a:pPr>
              <a:buNone/>
            </a:pPr>
            <a:endParaRPr lang="en-US" dirty="0" smtClean="0"/>
          </a:p>
          <a:p>
            <a:r>
              <a:rPr lang="en-US" dirty="0" smtClean="0"/>
              <a:t>Define above injuries</a:t>
            </a:r>
          </a:p>
          <a:p>
            <a:endParaRPr lang="en-US" dirty="0" smtClean="0"/>
          </a:p>
          <a:p>
            <a:r>
              <a:rPr lang="en-US" dirty="0" smtClean="0"/>
              <a:t>Identify above injuries by their features</a:t>
            </a:r>
          </a:p>
          <a:p>
            <a:pPr>
              <a:buNone/>
            </a:pPr>
            <a:endParaRPr lang="en-US" dirty="0" smtClean="0"/>
          </a:p>
          <a:p>
            <a:r>
              <a:rPr lang="en-US" dirty="0" smtClean="0"/>
              <a:t>Identify medico legal significance of those injuries</a:t>
            </a:r>
          </a:p>
          <a:p>
            <a:endParaRPr lang="en-US" dirty="0" smtClean="0"/>
          </a:p>
        </p:txBody>
      </p:sp>
      <p:pic>
        <p:nvPicPr>
          <p:cNvPr id="5" name="Picture 4" descr="download (8).jpg"/>
          <p:cNvPicPr>
            <a:picLocks noChangeAspect="1"/>
          </p:cNvPicPr>
          <p:nvPr/>
        </p:nvPicPr>
        <p:blipFill>
          <a:blip r:embed="rId2" cstate="print"/>
          <a:stretch>
            <a:fillRect/>
          </a:stretch>
        </p:blipFill>
        <p:spPr>
          <a:xfrm>
            <a:off x="7543800" y="685800"/>
            <a:ext cx="1600200" cy="1593088"/>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1. Describe the injuries seen in this photograph.</a:t>
            </a:r>
            <a:endParaRPr lang="en-US" dirty="0"/>
          </a:p>
        </p:txBody>
      </p:sp>
      <p:sp>
        <p:nvSpPr>
          <p:cNvPr id="6" name="Text Placeholder 5"/>
          <p:cNvSpPr>
            <a:spLocks noGrp="1"/>
          </p:cNvSpPr>
          <p:nvPr>
            <p:ph type="body" idx="2"/>
          </p:nvPr>
        </p:nvSpPr>
        <p:spPr/>
        <p:txBody>
          <a:bodyPr>
            <a:normAutofit/>
          </a:bodyPr>
          <a:lstStyle/>
          <a:p>
            <a:endParaRPr lang="en-US" sz="1600" dirty="0" smtClean="0"/>
          </a:p>
          <a:p>
            <a:r>
              <a:rPr lang="en-US" sz="1600" dirty="0" smtClean="0"/>
              <a:t>There are 3 cut injuries with cleanly cut margins  placed on the upper anterior chest.</a:t>
            </a:r>
          </a:p>
          <a:p>
            <a:r>
              <a:rPr lang="en-US" sz="1600" dirty="0" smtClean="0"/>
              <a:t>They are partially healed and sutures can be seen in upper part of all 3 injuries.</a:t>
            </a:r>
          </a:p>
          <a:p>
            <a:r>
              <a:rPr lang="en-US" sz="1600" dirty="0" smtClean="0"/>
              <a:t>They are basically parallel and directed from the left upper aspect of the chest towards right lower aspect of the chest. </a:t>
            </a:r>
          </a:p>
          <a:p>
            <a:r>
              <a:rPr lang="en-US" sz="1600" dirty="0" smtClean="0"/>
              <a:t>The cuts seem deeper  at their upper ends and superficial in their lower ends.</a:t>
            </a:r>
          </a:p>
          <a:p>
            <a:r>
              <a:rPr lang="en-US" sz="1600" dirty="0" smtClean="0"/>
              <a:t>They are regular and equal in depth. </a:t>
            </a:r>
          </a:p>
          <a:p>
            <a:r>
              <a:rPr lang="en-US" sz="1600" dirty="0" smtClean="0"/>
              <a:t>  </a:t>
            </a:r>
            <a:endParaRPr lang="en-US" sz="1600" dirty="0"/>
          </a:p>
        </p:txBody>
      </p:sp>
      <p:sp>
        <p:nvSpPr>
          <p:cNvPr id="5" name="Content Placeholder 4"/>
          <p:cNvSpPr>
            <a:spLocks noGrp="1"/>
          </p:cNvSpPr>
          <p:nvPr>
            <p:ph sz="half" idx="1"/>
          </p:nvPr>
        </p:nvSpPr>
        <p:spPr/>
        <p:txBody>
          <a:bodyPr/>
          <a:lstStyle/>
          <a:p>
            <a:endParaRPr lang="en-US"/>
          </a:p>
        </p:txBody>
      </p:sp>
      <p:pic>
        <p:nvPicPr>
          <p:cNvPr id="7" name="Content Placeholder 6" descr="IMG5.jpg"/>
          <p:cNvPicPr>
            <a:picLocks noChangeAspect="1"/>
          </p:cNvPicPr>
          <p:nvPr/>
        </p:nvPicPr>
        <p:blipFill>
          <a:blip r:embed="rId2" cstate="print"/>
          <a:srcRect l="10573" t="10174" b="9088"/>
          <a:stretch>
            <a:fillRect/>
          </a:stretch>
        </p:blipFill>
        <p:spPr>
          <a:xfrm>
            <a:off x="609600" y="964433"/>
            <a:ext cx="4072883" cy="5436367"/>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1560576"/>
            <a:ext cx="3383280" cy="877824"/>
          </a:xfrm>
        </p:spPr>
        <p:txBody>
          <a:bodyPr>
            <a:noAutofit/>
          </a:bodyPr>
          <a:lstStyle/>
          <a:p>
            <a:r>
              <a:rPr lang="en-US" dirty="0" smtClean="0"/>
              <a:t>2. After the examination the JMO stated his opinion as self inflicted injuries. What are the features that would help him to come to this conclusion.</a:t>
            </a:r>
            <a:endParaRPr lang="en-US" dirty="0"/>
          </a:p>
        </p:txBody>
      </p:sp>
      <p:sp>
        <p:nvSpPr>
          <p:cNvPr id="3" name="Text Placeholder 2"/>
          <p:cNvSpPr>
            <a:spLocks noGrp="1"/>
          </p:cNvSpPr>
          <p:nvPr>
            <p:ph type="body" idx="2"/>
          </p:nvPr>
        </p:nvSpPr>
        <p:spPr/>
        <p:txBody>
          <a:bodyPr>
            <a:normAutofit/>
          </a:bodyPr>
          <a:lstStyle/>
          <a:p>
            <a:endParaRPr lang="en-US" sz="1600" dirty="0"/>
          </a:p>
        </p:txBody>
      </p:sp>
      <p:sp>
        <p:nvSpPr>
          <p:cNvPr id="4" name="Content Placeholder 3"/>
          <p:cNvSpPr>
            <a:spLocks noGrp="1"/>
          </p:cNvSpPr>
          <p:nvPr>
            <p:ph sz="half" idx="1"/>
          </p:nvPr>
        </p:nvSpPr>
        <p:spPr/>
        <p:txBody>
          <a:bodyPr/>
          <a:lstStyle/>
          <a:p>
            <a:endParaRPr lang="en-US"/>
          </a:p>
        </p:txBody>
      </p:sp>
      <p:pic>
        <p:nvPicPr>
          <p:cNvPr id="5" name="Content Placeholder 6" descr="IMG5.jpg"/>
          <p:cNvPicPr>
            <a:picLocks noChangeAspect="1"/>
          </p:cNvPicPr>
          <p:nvPr/>
        </p:nvPicPr>
        <p:blipFill>
          <a:blip r:embed="rId2" cstate="print"/>
          <a:srcRect l="10573" t="10174" b="9088"/>
          <a:stretch>
            <a:fillRect/>
          </a:stretch>
        </p:blipFill>
        <p:spPr>
          <a:xfrm>
            <a:off x="609600" y="964433"/>
            <a:ext cx="4072883" cy="5436367"/>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53496" y="1560576"/>
            <a:ext cx="3383280" cy="877824"/>
          </a:xfrm>
        </p:spPr>
        <p:txBody>
          <a:bodyPr>
            <a:noAutofit/>
          </a:bodyPr>
          <a:lstStyle/>
          <a:p>
            <a:r>
              <a:rPr lang="en-US" dirty="0" smtClean="0"/>
              <a:t>2. After the examination the JMO stated his opinion as self inflicted injuries. What are the features that would help him to come to this conclusion.</a:t>
            </a:r>
            <a:endParaRPr lang="en-US" dirty="0"/>
          </a:p>
        </p:txBody>
      </p:sp>
      <p:sp>
        <p:nvSpPr>
          <p:cNvPr id="3" name="Text Placeholder 2"/>
          <p:cNvSpPr>
            <a:spLocks noGrp="1"/>
          </p:cNvSpPr>
          <p:nvPr>
            <p:ph type="body" idx="2"/>
          </p:nvPr>
        </p:nvSpPr>
        <p:spPr/>
        <p:txBody>
          <a:bodyPr>
            <a:normAutofit/>
          </a:bodyPr>
          <a:lstStyle/>
          <a:p>
            <a:endParaRPr lang="en-US" sz="1600" dirty="0" smtClean="0"/>
          </a:p>
          <a:p>
            <a:endParaRPr lang="en-US" sz="1600" dirty="0" smtClean="0"/>
          </a:p>
          <a:p>
            <a:endParaRPr lang="en-US" sz="1600" dirty="0" smtClean="0"/>
          </a:p>
          <a:p>
            <a:r>
              <a:rPr lang="en-US" sz="1600" dirty="0" smtClean="0"/>
              <a:t>Multiple, parallel superficial cuts with regular depth.</a:t>
            </a:r>
          </a:p>
          <a:p>
            <a:r>
              <a:rPr lang="en-US" sz="1600" dirty="0" smtClean="0"/>
              <a:t>Avoidance of vital and sensitive areas.</a:t>
            </a:r>
          </a:p>
          <a:p>
            <a:r>
              <a:rPr lang="en-US" sz="1600" dirty="0" smtClean="0"/>
              <a:t>Accessible site.</a:t>
            </a:r>
          </a:p>
          <a:p>
            <a:r>
              <a:rPr lang="en-US" sz="1600" dirty="0" smtClean="0"/>
              <a:t>The direction of the injuries are compatible with the handedness of the examinee. </a:t>
            </a:r>
          </a:p>
          <a:p>
            <a:r>
              <a:rPr lang="en-US" sz="1600" dirty="0" smtClean="0"/>
              <a:t>No defense injuries</a:t>
            </a:r>
          </a:p>
          <a:p>
            <a:endParaRPr lang="en-US" sz="1600" dirty="0"/>
          </a:p>
        </p:txBody>
      </p:sp>
      <p:sp>
        <p:nvSpPr>
          <p:cNvPr id="4" name="Content Placeholder 3"/>
          <p:cNvSpPr>
            <a:spLocks noGrp="1"/>
          </p:cNvSpPr>
          <p:nvPr>
            <p:ph sz="half" idx="1"/>
          </p:nvPr>
        </p:nvSpPr>
        <p:spPr/>
        <p:txBody>
          <a:bodyPr/>
          <a:lstStyle/>
          <a:p>
            <a:endParaRPr lang="en-US"/>
          </a:p>
        </p:txBody>
      </p:sp>
      <p:pic>
        <p:nvPicPr>
          <p:cNvPr id="5" name="Content Placeholder 6" descr="IMG5.jpg"/>
          <p:cNvPicPr>
            <a:picLocks noChangeAspect="1"/>
          </p:cNvPicPr>
          <p:nvPr/>
        </p:nvPicPr>
        <p:blipFill>
          <a:blip r:embed="rId2" cstate="print"/>
          <a:srcRect l="10573" t="10174" b="9088"/>
          <a:stretch>
            <a:fillRect/>
          </a:stretch>
        </p:blipFill>
        <p:spPr>
          <a:xfrm>
            <a:off x="609600" y="964433"/>
            <a:ext cx="4072883" cy="5436367"/>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Summary…</a:t>
            </a:r>
            <a:endParaRPr lang="en-US" dirty="0"/>
          </a:p>
        </p:txBody>
      </p:sp>
      <p:sp>
        <p:nvSpPr>
          <p:cNvPr id="3" name="Subtitle 2"/>
          <p:cNvSpPr>
            <a:spLocks noGrp="1"/>
          </p:cNvSpPr>
          <p:nvPr>
            <p:ph type="subTitle" idx="1"/>
          </p:nvPr>
        </p:nvSpPr>
        <p:spPr>
          <a:xfrm>
            <a:off x="457200" y="4343400"/>
            <a:ext cx="8229600" cy="1752600"/>
          </a:xfrm>
        </p:spPr>
        <p:txBody>
          <a:bodyPr>
            <a:normAutofit/>
          </a:bodyPr>
          <a:lstStyle/>
          <a:p>
            <a:r>
              <a:rPr lang="en-US" dirty="0" smtClean="0"/>
              <a:t>Self infliction of injuries could be suicidal in nature or due to a mental disorder or fabrication of injuries to simulate an assault. </a:t>
            </a:r>
            <a:endParaRPr lang="en-US" dirty="0"/>
          </a:p>
        </p:txBody>
      </p:sp>
      <p:pic>
        <p:nvPicPr>
          <p:cNvPr id="4" name="Picture 3" descr="clipart_of_16323_sm_2.jpg"/>
          <p:cNvPicPr>
            <a:picLocks noChangeAspect="1"/>
          </p:cNvPicPr>
          <p:nvPr/>
        </p:nvPicPr>
        <p:blipFill>
          <a:blip r:embed="rId2" cstate="print"/>
          <a:srcRect l="3333" t="5000" r="3333" b="10000"/>
          <a:stretch>
            <a:fillRect/>
          </a:stretch>
        </p:blipFill>
        <p:spPr>
          <a:xfrm>
            <a:off x="5477434" y="228600"/>
            <a:ext cx="3514165" cy="3200400"/>
          </a:xfrm>
          <a:prstGeom prst="rect">
            <a:avLst/>
          </a:prstGeom>
          <a:ln>
            <a:noFill/>
          </a:ln>
          <a:effectLst>
            <a:softEdge rad="112500"/>
          </a:effectLst>
        </p:spPr>
      </p:pic>
    </p:spTree>
    <p:extLst>
      <p:ext uri="{BB962C8B-B14F-4D97-AF65-F5344CB8AC3E}">
        <p14:creationId xmlns:p14="http://schemas.microsoft.com/office/powerpoint/2010/main" val="1579350799"/>
      </p:ext>
    </p:extLst>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Now can you?</a:t>
            </a:r>
            <a:endParaRPr lang="en-US" dirty="0"/>
          </a:p>
        </p:txBody>
      </p:sp>
      <p:sp>
        <p:nvSpPr>
          <p:cNvPr id="3" name="Content Placeholder 2"/>
          <p:cNvSpPr>
            <a:spLocks noGrp="1"/>
          </p:cNvSpPr>
          <p:nvPr>
            <p:ph idx="1"/>
          </p:nvPr>
        </p:nvSpPr>
        <p:spPr>
          <a:xfrm>
            <a:off x="457200" y="2249424"/>
            <a:ext cx="8382000" cy="4608576"/>
          </a:xfrm>
        </p:spPr>
        <p:txBody>
          <a:bodyPr>
            <a:normAutofit/>
          </a:bodyPr>
          <a:lstStyle/>
          <a:p>
            <a:r>
              <a:rPr lang="en-US" sz="2400" dirty="0" smtClean="0"/>
              <a:t>Define self inflicted injury &amp; defense injury</a:t>
            </a:r>
          </a:p>
          <a:p>
            <a:endParaRPr lang="en-US" sz="2400" dirty="0" smtClean="0"/>
          </a:p>
          <a:p>
            <a:r>
              <a:rPr lang="en-US" sz="2400" dirty="0" smtClean="0"/>
              <a:t>Identify above injuries by their features</a:t>
            </a:r>
          </a:p>
          <a:p>
            <a:endParaRPr lang="en-US" sz="2400" dirty="0" smtClean="0"/>
          </a:p>
          <a:p>
            <a:r>
              <a:rPr lang="en-US" sz="2400" dirty="0" smtClean="0"/>
              <a:t>Identify medico legal significance of these injuries</a:t>
            </a:r>
          </a:p>
        </p:txBody>
      </p:sp>
      <p:pic>
        <p:nvPicPr>
          <p:cNvPr id="5" name="Picture 4" descr="Can you use your blog as your corporate landing page.jpg"/>
          <p:cNvPicPr>
            <a:picLocks noChangeAspect="1"/>
          </p:cNvPicPr>
          <p:nvPr/>
        </p:nvPicPr>
        <p:blipFill>
          <a:blip r:embed="rId2" cstate="print"/>
          <a:stretch>
            <a:fillRect/>
          </a:stretch>
        </p:blipFill>
        <p:spPr>
          <a:xfrm>
            <a:off x="7543800" y="609600"/>
            <a:ext cx="1600200" cy="1600200"/>
          </a:xfrm>
          <a:prstGeom prst="rect">
            <a:avLst/>
          </a:prstGeom>
        </p:spPr>
      </p:pic>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ort.gif"/>
          <p:cNvPicPr>
            <a:picLocks noChangeAspect="1"/>
          </p:cNvPicPr>
          <p:nvPr/>
        </p:nvPicPr>
        <p:blipFill>
          <a:blip r:embed="rId2" cstate="print"/>
          <a:stretch>
            <a:fillRect/>
          </a:stretch>
        </p:blipFill>
        <p:spPr>
          <a:xfrm>
            <a:off x="890558" y="891758"/>
            <a:ext cx="7796242" cy="7261642"/>
          </a:xfrm>
          <a:prstGeom prst="rect">
            <a:avLst/>
          </a:prstGeom>
        </p:spPr>
      </p:pic>
      <p:sp>
        <p:nvSpPr>
          <p:cNvPr id="3" name="Rectangle 2"/>
          <p:cNvSpPr/>
          <p:nvPr/>
        </p:nvSpPr>
        <p:spPr>
          <a:xfrm>
            <a:off x="1143000" y="1066800"/>
            <a:ext cx="6851556" cy="1200329"/>
          </a:xfrm>
          <a:prstGeom prst="rect">
            <a:avLst/>
          </a:prstGeom>
          <a:noFill/>
        </p:spPr>
        <p:txBody>
          <a:bodyPr wrap="none" lIns="91440" tIns="45720" rIns="91440" bIns="45720">
            <a:spAutoFit/>
            <a:scene3d>
              <a:camera prst="orthographicFront"/>
              <a:lightRig rig="brightRoom" dir="t"/>
            </a:scene3d>
            <a:sp3d contourW="6350" prstMaterial="plastic">
              <a:bevelT w="20320" h="20320" prst="angle"/>
              <a:contourClr>
                <a:schemeClr val="accent1">
                  <a:tint val="100000"/>
                  <a:shade val="100000"/>
                  <a:hueMod val="100000"/>
                  <a:satMod val="100000"/>
                </a:schemeClr>
              </a:contourClr>
            </a:sp3d>
          </a:bodyPr>
          <a:lstStyle/>
          <a:p>
            <a:pPr algn="ctr"/>
            <a:r>
              <a:rPr lang="en-US" sz="7200" b="1" cap="all" dirty="0" smtClean="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radley Hand ITC" pitchFamily="66" charset="0"/>
              </a:rPr>
              <a:t>YES! You Can!</a:t>
            </a:r>
            <a:endParaRPr lang="en-US" sz="7200" b="1" cap="all" dirty="0">
              <a:ln/>
              <a:solidFill>
                <a:schemeClr val="accent1"/>
              </a:solidFill>
              <a:effectLst>
                <a:outerShdw blurRad="19685" dist="12700" dir="5400000" algn="tl" rotWithShape="0">
                  <a:schemeClr val="accent1">
                    <a:satMod val="130000"/>
                    <a:alpha val="60000"/>
                  </a:schemeClr>
                </a:outerShdw>
                <a:reflection blurRad="10000" stA="55000" endPos="48000" dist="500" dir="5400000" sy="-100000" algn="bl" rotWithShape="0"/>
              </a:effectLst>
              <a:latin typeface="Bradley Hand ITC" pitchFamily="66" charset="0"/>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vivid_flowers-wide-1024x640.jpg"/>
          <p:cNvPicPr>
            <a:picLocks noChangeAspect="1"/>
          </p:cNvPicPr>
          <p:nvPr/>
        </p:nvPicPr>
        <p:blipFill>
          <a:blip r:embed="rId2" cstate="print"/>
          <a:stretch>
            <a:fillRect/>
          </a:stretch>
        </p:blipFill>
        <p:spPr>
          <a:xfrm>
            <a:off x="0" y="0"/>
            <a:ext cx="9144000" cy="6858000"/>
          </a:xfrm>
          <a:prstGeom prst="rect">
            <a:avLst/>
          </a:prstGeom>
          <a:ln>
            <a:noFill/>
          </a:ln>
          <a:effectLst>
            <a:softEdge rad="112500"/>
          </a:effectLst>
        </p:spPr>
      </p:pic>
      <p:sp>
        <p:nvSpPr>
          <p:cNvPr id="3" name="TextBox 2"/>
          <p:cNvSpPr txBox="1"/>
          <p:nvPr/>
        </p:nvSpPr>
        <p:spPr>
          <a:xfrm>
            <a:off x="457200" y="5188803"/>
            <a:ext cx="4876800" cy="1107996"/>
          </a:xfrm>
          <a:prstGeom prst="rect">
            <a:avLst/>
          </a:prstGeom>
          <a:noFill/>
        </p:spPr>
        <p:txBody>
          <a:bodyPr wrap="square" rtlCol="0">
            <a:spAutoFit/>
          </a:bodyPr>
          <a:lstStyle/>
          <a:p>
            <a:r>
              <a:rPr lang="en-US" sz="6600" b="1" dirty="0" smtClean="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Brush Script MT" pitchFamily="66" charset="0"/>
              </a:rPr>
              <a:t>GOOD JOB!</a:t>
            </a:r>
            <a:endParaRPr lang="en-US" sz="6600" b="1" dirty="0">
              <a:ln w="24500" cmpd="dbl">
                <a:solidFill>
                  <a:schemeClr val="accent2">
                    <a:shade val="85000"/>
                    <a:satMod val="155000"/>
                  </a:schemeClr>
                </a:solidFill>
                <a:prstDash val="solid"/>
                <a:miter lim="800000"/>
              </a:ln>
              <a:gradFill>
                <a:gsLst>
                  <a:gs pos="10000">
                    <a:schemeClr val="accent2">
                      <a:tint val="10000"/>
                      <a:satMod val="155000"/>
                    </a:schemeClr>
                  </a:gs>
                  <a:gs pos="60000">
                    <a:schemeClr val="accent2">
                      <a:tint val="30000"/>
                      <a:satMod val="155000"/>
                    </a:schemeClr>
                  </a:gs>
                  <a:gs pos="100000">
                    <a:schemeClr val="accent2">
                      <a:tint val="73000"/>
                      <a:satMod val="155000"/>
                    </a:schemeClr>
                  </a:gs>
                </a:gsLst>
                <a:lin ang="5400000"/>
              </a:gradFill>
              <a:effectLst>
                <a:outerShdw blurRad="38100" dist="38100" dir="7020000" algn="tl">
                  <a:srgbClr val="000000">
                    <a:alpha val="35000"/>
                  </a:srgbClr>
                </a:outerShdw>
              </a:effectLst>
              <a:latin typeface="Brush Script MT" pitchFamily="66" charset="0"/>
            </a:endParaRP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Defense injuries…</a:t>
            </a:r>
            <a:endParaRPr lang="en-US" dirty="0"/>
          </a:p>
        </p:txBody>
      </p:sp>
      <p:sp>
        <p:nvSpPr>
          <p:cNvPr id="3" name="Subtitle 2"/>
          <p:cNvSpPr>
            <a:spLocks noGrp="1"/>
          </p:cNvSpPr>
          <p:nvPr>
            <p:ph type="subTitle" idx="1"/>
          </p:nvPr>
        </p:nvSpPr>
        <p:spPr>
          <a:xfrm>
            <a:off x="457200" y="4267200"/>
            <a:ext cx="8305800" cy="1752600"/>
          </a:xfrm>
        </p:spPr>
        <p:txBody>
          <a:bodyPr>
            <a:normAutofit/>
          </a:bodyPr>
          <a:lstStyle/>
          <a:p>
            <a:r>
              <a:rPr lang="en-US" dirty="0" smtClean="0"/>
              <a:t>Defense is a natural reaction to protect oneself. Defense injuries are commonly seen in limbs since limbs are usually used for protection.  </a:t>
            </a:r>
            <a:endParaRPr lang="en-US" dirty="0"/>
          </a:p>
        </p:txBody>
      </p:sp>
      <p:pic>
        <p:nvPicPr>
          <p:cNvPr id="1026" name="Picture 2" descr="F:\Fixed learning\Mechanical injuries\Sharp force injuries\Defence injuries\knife overhand attack.JPG"/>
          <p:cNvPicPr>
            <a:picLocks noChangeAspect="1" noChangeArrowheads="1"/>
          </p:cNvPicPr>
          <p:nvPr/>
        </p:nvPicPr>
        <p:blipFill>
          <a:blip r:embed="rId2" cstate="print"/>
          <a:srcRect/>
          <a:stretch>
            <a:fillRect/>
          </a:stretch>
        </p:blipFill>
        <p:spPr bwMode="auto">
          <a:xfrm>
            <a:off x="5638800" y="304800"/>
            <a:ext cx="3190875" cy="315243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Case Scenario…</a:t>
            </a:r>
            <a:endParaRPr lang="en-US" dirty="0"/>
          </a:p>
        </p:txBody>
      </p:sp>
      <p:sp>
        <p:nvSpPr>
          <p:cNvPr id="3" name="Subtitle 2"/>
          <p:cNvSpPr>
            <a:spLocks noGrp="1"/>
          </p:cNvSpPr>
          <p:nvPr>
            <p:ph type="subTitle" idx="1"/>
          </p:nvPr>
        </p:nvSpPr>
        <p:spPr>
          <a:xfrm>
            <a:off x="457200" y="4191000"/>
            <a:ext cx="8229600" cy="1752600"/>
          </a:xfrm>
        </p:spPr>
        <p:txBody>
          <a:bodyPr>
            <a:normAutofit/>
          </a:bodyPr>
          <a:lstStyle/>
          <a:p>
            <a:r>
              <a:rPr lang="en-US" dirty="0" smtClean="0"/>
              <a:t>Medical Officer medico legal  was summoned to a surgical unit to do medico-legal examination of a victim following an assault. Following photograph was taken during the examination.</a:t>
            </a:r>
            <a:endParaRPr lang="en-US" dirty="0"/>
          </a:p>
        </p:txBody>
      </p:sp>
      <p:pic>
        <p:nvPicPr>
          <p:cNvPr id="4" name="Picture 3" descr="images (6).jpg"/>
          <p:cNvPicPr>
            <a:picLocks noChangeAspect="1"/>
          </p:cNvPicPr>
          <p:nvPr/>
        </p:nvPicPr>
        <p:blipFill>
          <a:blip r:embed="rId2" cstate="print"/>
          <a:stretch>
            <a:fillRect/>
          </a:stretch>
        </p:blipFill>
        <p:spPr>
          <a:xfrm>
            <a:off x="4527274" y="304800"/>
            <a:ext cx="4311926" cy="28956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This is a photo of the right hand of the victim. Describe the injuries. </a:t>
            </a:r>
            <a:endParaRPr lang="en-US" dirty="0"/>
          </a:p>
        </p:txBody>
      </p:sp>
      <p:sp>
        <p:nvSpPr>
          <p:cNvPr id="3" name="Text Placeholder 2"/>
          <p:cNvSpPr>
            <a:spLocks noGrp="1"/>
          </p:cNvSpPr>
          <p:nvPr>
            <p:ph type="body" idx="2"/>
          </p:nvPr>
        </p:nvSpPr>
        <p:spPr/>
        <p:txBody>
          <a:bodyPr/>
          <a:lstStyle/>
          <a:p>
            <a:endParaRPr lang="en-US"/>
          </a:p>
        </p:txBody>
      </p:sp>
      <p:pic>
        <p:nvPicPr>
          <p:cNvPr id="5" name="Content Placeholder 4" descr="IMG5_0020.jpg"/>
          <p:cNvPicPr>
            <a:picLocks noGrp="1" noChangeAspect="1"/>
          </p:cNvPicPr>
          <p:nvPr>
            <p:ph sz="half" idx="1"/>
          </p:nvPr>
        </p:nvPicPr>
        <p:blipFill>
          <a:blip r:embed="rId2" cstate="print"/>
          <a:srcRect l="4547" t="8871" r="18744" b="3880"/>
          <a:stretch>
            <a:fillRect/>
          </a:stretch>
        </p:blipFill>
        <p:spPr>
          <a:xfrm>
            <a:off x="762000" y="939209"/>
            <a:ext cx="3505200" cy="546159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1. This is a photo of the right hand of the victim. Describe the injuries. </a:t>
            </a:r>
            <a:endParaRPr lang="en-US" dirty="0"/>
          </a:p>
        </p:txBody>
      </p:sp>
      <p:sp>
        <p:nvSpPr>
          <p:cNvPr id="3" name="Text Placeholder 2"/>
          <p:cNvSpPr>
            <a:spLocks noGrp="1"/>
          </p:cNvSpPr>
          <p:nvPr>
            <p:ph type="body" idx="2"/>
          </p:nvPr>
        </p:nvSpPr>
        <p:spPr/>
        <p:txBody>
          <a:bodyPr>
            <a:normAutofit/>
          </a:bodyPr>
          <a:lstStyle/>
          <a:p>
            <a:endParaRPr lang="en-US" sz="1600" dirty="0" smtClean="0"/>
          </a:p>
          <a:p>
            <a:r>
              <a:rPr lang="en-US" sz="1600" dirty="0" smtClean="0"/>
              <a:t>There are 4 incised injuries on the palmer aspect of the  right hand. Injuries show clean cut margins with tissue tags. Underlying subcutaneous tissue can be seen with </a:t>
            </a:r>
            <a:r>
              <a:rPr lang="en-US" sz="1600" dirty="0" err="1" smtClean="0"/>
              <a:t>haemorrhages</a:t>
            </a:r>
            <a:r>
              <a:rPr lang="en-US" sz="1600" dirty="0" smtClean="0"/>
              <a:t>. </a:t>
            </a:r>
            <a:endParaRPr lang="en-US" sz="1600" dirty="0"/>
          </a:p>
        </p:txBody>
      </p:sp>
      <p:sp>
        <p:nvSpPr>
          <p:cNvPr id="4" name="Content Placeholder 3"/>
          <p:cNvSpPr>
            <a:spLocks noGrp="1"/>
          </p:cNvSpPr>
          <p:nvPr>
            <p:ph sz="half" idx="1"/>
          </p:nvPr>
        </p:nvSpPr>
        <p:spPr/>
        <p:txBody>
          <a:bodyPr/>
          <a:lstStyle/>
          <a:p>
            <a:endParaRPr lang="en-US"/>
          </a:p>
        </p:txBody>
      </p:sp>
      <p:pic>
        <p:nvPicPr>
          <p:cNvPr id="5" name="Content Placeholder 4" descr="IMG5_0020.jpg"/>
          <p:cNvPicPr>
            <a:picLocks noChangeAspect="1"/>
          </p:cNvPicPr>
          <p:nvPr/>
        </p:nvPicPr>
        <p:blipFill>
          <a:blip r:embed="rId2" cstate="print"/>
          <a:srcRect l="4547" t="8871" r="18744" b="3880"/>
          <a:stretch>
            <a:fillRect/>
          </a:stretch>
        </p:blipFill>
        <p:spPr>
          <a:xfrm>
            <a:off x="762000" y="939209"/>
            <a:ext cx="3505200" cy="546159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is the possible causation of these injuries?</a:t>
            </a:r>
            <a:endParaRPr lang="en-US" dirty="0"/>
          </a:p>
        </p:txBody>
      </p:sp>
      <p:sp>
        <p:nvSpPr>
          <p:cNvPr id="3" name="Text Placeholder 2"/>
          <p:cNvSpPr>
            <a:spLocks noGrp="1"/>
          </p:cNvSpPr>
          <p:nvPr>
            <p:ph type="body" idx="2"/>
          </p:nvPr>
        </p:nvSpPr>
        <p:spPr/>
        <p:txBody>
          <a:bodyPr/>
          <a:lstStyle/>
          <a:p>
            <a:endParaRPr lang="en-US"/>
          </a:p>
        </p:txBody>
      </p:sp>
      <p:sp>
        <p:nvSpPr>
          <p:cNvPr id="4" name="Content Placeholder 3"/>
          <p:cNvSpPr>
            <a:spLocks noGrp="1"/>
          </p:cNvSpPr>
          <p:nvPr>
            <p:ph sz="half" idx="1"/>
          </p:nvPr>
        </p:nvSpPr>
        <p:spPr/>
        <p:txBody>
          <a:bodyPr/>
          <a:lstStyle/>
          <a:p>
            <a:endParaRPr lang="en-US"/>
          </a:p>
        </p:txBody>
      </p:sp>
      <p:pic>
        <p:nvPicPr>
          <p:cNvPr id="5" name="Content Placeholder 4" descr="IMG5_0020.jpg"/>
          <p:cNvPicPr>
            <a:picLocks noChangeAspect="1"/>
          </p:cNvPicPr>
          <p:nvPr/>
        </p:nvPicPr>
        <p:blipFill>
          <a:blip r:embed="rId2" cstate="print"/>
          <a:srcRect l="4547" t="8871" r="18744" b="3880"/>
          <a:stretch>
            <a:fillRect/>
          </a:stretch>
        </p:blipFill>
        <p:spPr>
          <a:xfrm>
            <a:off x="762000" y="939209"/>
            <a:ext cx="3505200" cy="5461591"/>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What is the possible causation of these injuries?</a:t>
            </a:r>
            <a:endParaRPr lang="en-US" dirty="0"/>
          </a:p>
        </p:txBody>
      </p:sp>
      <p:sp>
        <p:nvSpPr>
          <p:cNvPr id="3" name="Text Placeholder 2"/>
          <p:cNvSpPr>
            <a:spLocks noGrp="1"/>
          </p:cNvSpPr>
          <p:nvPr>
            <p:ph type="body" idx="2"/>
          </p:nvPr>
        </p:nvSpPr>
        <p:spPr/>
        <p:txBody>
          <a:bodyPr>
            <a:normAutofit/>
          </a:bodyPr>
          <a:lstStyle/>
          <a:p>
            <a:endParaRPr lang="en-US" sz="1600" dirty="0" smtClean="0"/>
          </a:p>
          <a:p>
            <a:r>
              <a:rPr lang="en-US" sz="1600" dirty="0" smtClean="0"/>
              <a:t>These injuries had been caused by grabbing a sharp weapon such as a knife while trying to defend an attack. </a:t>
            </a:r>
            <a:endParaRPr lang="en-US" sz="1600" dirty="0"/>
          </a:p>
        </p:txBody>
      </p:sp>
      <p:pic>
        <p:nvPicPr>
          <p:cNvPr id="6" name="Content Placeholder 5" descr="IMG5_0001.jpg"/>
          <p:cNvPicPr>
            <a:picLocks noGrp="1" noChangeAspect="1"/>
          </p:cNvPicPr>
          <p:nvPr>
            <p:ph sz="half" idx="1"/>
          </p:nvPr>
        </p:nvPicPr>
        <p:blipFill>
          <a:blip r:embed="rId2" cstate="print"/>
          <a:srcRect l="11290" t="8195" r="22581" b="35671"/>
          <a:stretch>
            <a:fillRect/>
          </a:stretch>
        </p:blipFill>
        <p:spPr>
          <a:xfrm>
            <a:off x="425449" y="2209800"/>
            <a:ext cx="4556125" cy="26670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dirty="0"/>
          </a:p>
        </p:txBody>
      </p:sp>
      <p:sp>
        <p:nvSpPr>
          <p:cNvPr id="3" name="Subtitle 2"/>
          <p:cNvSpPr>
            <a:spLocks noGrp="1"/>
          </p:cNvSpPr>
          <p:nvPr>
            <p:ph type="subTitle" idx="1"/>
          </p:nvPr>
        </p:nvSpPr>
        <p:spPr>
          <a:xfrm>
            <a:off x="457200" y="4343400"/>
            <a:ext cx="8229600" cy="1752600"/>
          </a:xfrm>
        </p:spPr>
        <p:txBody>
          <a:bodyPr>
            <a:normAutofit/>
          </a:bodyPr>
          <a:lstStyle/>
          <a:p>
            <a:r>
              <a:rPr lang="en-US" dirty="0" smtClean="0"/>
              <a:t>Defense injuries are caused by the natural reaction to protect against an unfriendly approach. Classical sites of defense injuries are forearms as in attempt to protect face and head, thighs as in attempt to protect genitals. </a:t>
            </a:r>
            <a:endParaRPr lang="en-US" dirty="0"/>
          </a:p>
        </p:txBody>
      </p:sp>
      <p:pic>
        <p:nvPicPr>
          <p:cNvPr id="4" name="Picture 3" descr="clipart_of_16323_sm_2.jpg"/>
          <p:cNvPicPr>
            <a:picLocks noChangeAspect="1"/>
          </p:cNvPicPr>
          <p:nvPr/>
        </p:nvPicPr>
        <p:blipFill>
          <a:blip r:embed="rId2" cstate="print"/>
          <a:srcRect l="3333" t="5000" r="3333" b="10000"/>
          <a:stretch>
            <a:fillRect/>
          </a:stretch>
        </p:blipFill>
        <p:spPr>
          <a:xfrm>
            <a:off x="5477434" y="228600"/>
            <a:ext cx="3514165" cy="3200400"/>
          </a:xfrm>
          <a:prstGeom prst="rect">
            <a:avLst/>
          </a:prstGeom>
          <a:ln>
            <a:noFill/>
          </a:ln>
          <a:effectLst>
            <a:softEdge rad="112500"/>
          </a:effectLst>
        </p:spPr>
      </p:pic>
    </p:spTree>
  </p:cSld>
  <p:clrMapOvr>
    <a:masterClrMapping/>
  </p:clrMapOv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2995</TotalTime>
  <Words>946</Words>
  <Application>Microsoft Office PowerPoint</Application>
  <PresentationFormat>On-screen Show (4:3)</PresentationFormat>
  <Paragraphs>91</Paragraphs>
  <Slides>26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Bradley Hand ITC</vt:lpstr>
      <vt:lpstr>Brush Script MT</vt:lpstr>
      <vt:lpstr>Georgia</vt:lpstr>
      <vt:lpstr>Trebuchet MS</vt:lpstr>
      <vt:lpstr>Wingdings 2</vt:lpstr>
      <vt:lpstr>Urban</vt:lpstr>
      <vt:lpstr>Fixed Learning Session - Self inflicted &amp; Defense injuries By Dr. Nirmala Perera </vt:lpstr>
      <vt:lpstr>Objectives…</vt:lpstr>
      <vt:lpstr>Defense injuries…</vt:lpstr>
      <vt:lpstr>Case Scenario…</vt:lpstr>
      <vt:lpstr>1. This is a photo of the right hand of the victim. Describe the injuries. </vt:lpstr>
      <vt:lpstr>1. This is a photo of the right hand of the victim. Describe the injuries. </vt:lpstr>
      <vt:lpstr>2. What is the possible causation of these injuries?</vt:lpstr>
      <vt:lpstr>2. What is the possible causation of these injuries?</vt:lpstr>
      <vt:lpstr>PowerPoint Presentation</vt:lpstr>
      <vt:lpstr>Self inflicted injuries….</vt:lpstr>
      <vt:lpstr>Case Scenario…</vt:lpstr>
      <vt:lpstr>1. Which of the following  guide you to determine the circumstances of death as suicide? Mark true/false.</vt:lpstr>
      <vt:lpstr>Answers…</vt:lpstr>
      <vt:lpstr>2. These injuries were seen on the left forearm of this person. Describe the injuries.</vt:lpstr>
      <vt:lpstr>2. These injuries were seen on the left forearm of this person. Describe the injuries.</vt:lpstr>
      <vt:lpstr>3. State the medico-legal significance of these injuries .</vt:lpstr>
      <vt:lpstr>3. State the medico-legal significance of these injuries .</vt:lpstr>
      <vt:lpstr>Case Scenario…</vt:lpstr>
      <vt:lpstr>1. Describe the injuries seen in this photograph.</vt:lpstr>
      <vt:lpstr>1. Describe the injuries seen in this photograph.</vt:lpstr>
      <vt:lpstr>2. After the examination the JMO stated his opinion as self inflicted injuries. What are the features that would help him to come to this conclusion.</vt:lpstr>
      <vt:lpstr>2. After the examination the JMO stated his opinion as self inflicted injuries. What are the features that would help him to come to this conclusion.</vt:lpstr>
      <vt:lpstr>Summary…</vt:lpstr>
      <vt:lpstr>Now can you?</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Fixed Learning Session - 1</dc:title>
  <dc:creator>Forensic Medicine</dc:creator>
  <cp:lastModifiedBy>user</cp:lastModifiedBy>
  <cp:revision>254</cp:revision>
  <dcterms:created xsi:type="dcterms:W3CDTF">2013-09-20T01:58:27Z</dcterms:created>
  <dcterms:modified xsi:type="dcterms:W3CDTF">2017-10-24T07:30:36Z</dcterms:modified>
</cp:coreProperties>
</file>