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</p:sldIdLst>
  <p:sldSz cy="5143500" cx="9144000"/>
  <p:notesSz cx="6858000" cy="9144000"/>
  <p:embeddedFontLst>
    <p:embeddedFont>
      <p:font typeface="Proxima Nova"/>
      <p:regular r:id="rId91"/>
      <p:bold r:id="rId92"/>
      <p:italic r:id="rId93"/>
      <p:boldItalic r:id="rId94"/>
    </p:embeddedFont>
    <p:embeddedFont>
      <p:font typeface="Century Gothic"/>
      <p:regular r:id="rId95"/>
      <p:bold r:id="rId96"/>
      <p:italic r:id="rId97"/>
      <p:boldItalic r:id="rId9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9" roundtripDataSignature="AMtx7mgZlXYSB4wIPUsxxlk4Xm7ZHjH7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font" Target="fonts/CenturyGothic-regular.fntdata"/><Relationship Id="rId94" Type="http://schemas.openxmlformats.org/officeDocument/2006/relationships/font" Target="fonts/ProximaNova-boldItalic.fntdata"/><Relationship Id="rId97" Type="http://schemas.openxmlformats.org/officeDocument/2006/relationships/font" Target="fonts/CenturyGothic-italic.fntdata"/><Relationship Id="rId96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99" Type="http://customschemas.google.com/relationships/presentationmetadata" Target="metadata"/><Relationship Id="rId10" Type="http://schemas.openxmlformats.org/officeDocument/2006/relationships/slide" Target="slides/slide5.xml"/><Relationship Id="rId98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font" Target="fonts/ProximaNova-regular.fntdata"/><Relationship Id="rId90" Type="http://schemas.openxmlformats.org/officeDocument/2006/relationships/slide" Target="slides/slide85.xml"/><Relationship Id="rId93" Type="http://schemas.openxmlformats.org/officeDocument/2006/relationships/font" Target="fonts/ProximaNova-italic.fntdata"/><Relationship Id="rId92" Type="http://schemas.openxmlformats.org/officeDocument/2006/relationships/font" Target="fonts/ProximaNov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" name="Google Shape;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336c055fa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0336c055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336c055fa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0336c055f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36c055fa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0336c055f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15af5f028_1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015af5f028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180a8d9a1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0180a8d9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336c055fa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0336c055f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336c055fa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0336c055f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36c055fa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0336c055f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336c055fa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0336c055f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336c055fa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0336c055f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fbccef0a2a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gfbccef0a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336c055fa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0336c055f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bccef0a2a_1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fbccef0a2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bccef0a2a_1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fbccef0a2a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336c055fa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0336c055f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336c055fa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0336c055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336c055fa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0336c055f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bccef0a2a_1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fbccef0a2a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bccef0a2a_1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fbccef0a2a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bccef0a2a_1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fbccef0a2a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336c055fa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0336c055f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336c055fa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0336c055f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336c055fa_0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0336c055f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336c055fa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0336c055f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336c055fa_0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0336c055f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bccef0a2a_1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fbccef0a2a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bccef0a2a_1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fbccef0a2a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336c055fa_0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0336c055f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336c055fa_0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0336c055f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bccef0a2a_1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fbccef0a2a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bccef0a2a_1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fbccef0a2a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bccef0a2a_1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fbccef0a2a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336c055fa_0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0336c055f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336c055fa_0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0336c055f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336c055fa_0_2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10336c055f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336c055fa_0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0336c055f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2cb822c5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102cb822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bccef0a2a_1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fbccef0a2a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bccef0a2a_1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fbccef0a2a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336c055fa_0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10336c055f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336c055fa_0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10336c055f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bccef0a2a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fbccef0a2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336c055fa_0_2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10336c055f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336c055fa_0_2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10336c055f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bccef0a2a_1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fbccef0a2a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bccef0a2a_1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fbccef0a2a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bccef0a2a_2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fbccef0a2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bccef0a2a_2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fbccef0a2a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fbccef0a2a_2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fbccef0a2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3727fb830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103727fb83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3727fb830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103727fb83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3727fb830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103727fb83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bccef0a2a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fbccef0a2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3727fb830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103727fb83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fbccef0a2a_2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fbccef0a2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fbccef0a2a_2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fbccef0a2a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bccef0a2a_2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fbccef0a2a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fbccef0a2a_2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fbccef0a2a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bccef0a2a_2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fbccef0a2a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02cb822c5d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102cb822c5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02cb822c5d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102cb822c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2cb822c5d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g102cb822c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2cb822c5d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102cb822c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36c055fa_0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0336c055f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03727fb830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103727fb8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03727fb830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103727fb8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03727fb830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g103727fb8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bccef0a2a_2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gfbccef0a2a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fbccef0a2a_2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gfbccef0a2a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0336c055fa_0_2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g10336c055f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0336c055fa_0_2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g10336c055f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0336c055fa_0_2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g10336c055fa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fbccef0a2a_2_5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fbccef0a2a_2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fbccef0a2a_2_5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gfbccef0a2a_2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bccef0a2a_2_4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gfbccef0a2a_2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fbccef0a2a_2_4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gfbccef0a2a_2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fbccef0a2a_2_5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gfbccef0a2a_2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fbccef0a2a_2_5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gfbccef0a2a_2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015af5f028_1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g1015af5f028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0180a8d9a1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g10180a8d9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0" Type="http://schemas.openxmlformats.org/officeDocument/2006/relationships/image" Target="../media/image16.png"/><Relationship Id="rId9" Type="http://schemas.openxmlformats.org/officeDocument/2006/relationships/image" Target="../media/image19.jpg"/><Relationship Id="rId5" Type="http://schemas.openxmlformats.org/officeDocument/2006/relationships/image" Target="../media/image13.jpg"/><Relationship Id="rId6" Type="http://schemas.openxmlformats.org/officeDocument/2006/relationships/image" Target="../media/image12.jpg"/><Relationship Id="rId7" Type="http://schemas.openxmlformats.org/officeDocument/2006/relationships/image" Target="../media/image18.jpg"/><Relationship Id="rId8" Type="http://schemas.openxmlformats.org/officeDocument/2006/relationships/image" Target="../media/image2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25.jpg"/><Relationship Id="rId5" Type="http://schemas.openxmlformats.org/officeDocument/2006/relationships/image" Target="../media/image13.jpg"/><Relationship Id="rId6" Type="http://schemas.openxmlformats.org/officeDocument/2006/relationships/image" Target="../media/image12.jpg"/><Relationship Id="rId7" Type="http://schemas.openxmlformats.org/officeDocument/2006/relationships/image" Target="../media/image24.jpg"/><Relationship Id="rId8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25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395325" y="3328725"/>
            <a:ext cx="30423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Cassiano Peres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50" y="3556225"/>
            <a:ext cx="32766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e desenvolvedor de sistemas</a:t>
            </a:r>
            <a:endParaRPr b="0" i="0" sz="1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Desenvolvimento Serverless na AWS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336c055fa_0_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serverless?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g10336c055fa_0_1"/>
          <p:cNvSpPr txBox="1"/>
          <p:nvPr/>
        </p:nvSpPr>
        <p:spPr>
          <a:xfrm>
            <a:off x="1014100" y="1972300"/>
            <a:ext cx="69060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código é executado em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containers sem estado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acionados por eventos (requisições HTTP, eventos de banco de dados, serviços de filas, alertas, uploads de arquivos, etc).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g10336c055fa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100" y="4147375"/>
            <a:ext cx="611050" cy="6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0336c055fa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150" y="3804850"/>
            <a:ext cx="611050" cy="6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10336c055fa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150" y="4445900"/>
            <a:ext cx="611050" cy="6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10336c055fa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200" y="4147375"/>
            <a:ext cx="611050" cy="6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336c055fa_0_1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serverless?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g10336c055fa_0_12"/>
          <p:cNvSpPr txBox="1"/>
          <p:nvPr/>
        </p:nvSpPr>
        <p:spPr>
          <a:xfrm>
            <a:off x="1014100" y="1835625"/>
            <a:ext cx="7882200" cy="31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código é enviado para a nuvem na forma de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Function-as-a-Service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com os seu componentes principais sendo: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Eventos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desencadeia a execução da função é considerado como um evento (upload de arquivo)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são uma unidade independente de implantação (processamento de arquivos)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componentes usados ​​pela função são definidos como recursos (banco de dados, repositório de arquivos).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336c055fa_0_2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importantes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0336c055fa_0_24"/>
          <p:cNvSpPr txBox="1"/>
          <p:nvPr/>
        </p:nvSpPr>
        <p:spPr>
          <a:xfrm>
            <a:off x="1014100" y="1972300"/>
            <a:ext cx="6906000" cy="24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Microservices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a aplicação deve ser arquitetada na forma de funções desacopladas.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Stateless functions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os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containers são destruídos após a execução da função, não armazenando seu estado.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Cold Starts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latência para responder a um evento quando ativado sob demanda.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1015af5f028_1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015af5f028_1_65"/>
          <p:cNvSpPr txBox="1"/>
          <p:nvPr/>
        </p:nvSpPr>
        <p:spPr>
          <a:xfrm>
            <a:off x="1618900" y="3592238"/>
            <a:ext cx="7229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desenvolvimento serverless na AWS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1015af5f028_1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015af5f028_1_65"/>
          <p:cNvSpPr txBox="1"/>
          <p:nvPr/>
        </p:nvSpPr>
        <p:spPr>
          <a:xfrm>
            <a:off x="1518425" y="1152563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g1015af5f028_1_65"/>
          <p:cNvSpPr txBox="1"/>
          <p:nvPr/>
        </p:nvSpPr>
        <p:spPr>
          <a:xfrm>
            <a:off x="1518425" y="2067663"/>
            <a:ext cx="73299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Serverless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Server Computing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180a8d9a1_0_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 entre server e serverless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g10180a8d9a1_0_10"/>
          <p:cNvSpPr txBox="1"/>
          <p:nvPr/>
        </p:nvSpPr>
        <p:spPr>
          <a:xfrm>
            <a:off x="1014100" y="1972300"/>
            <a:ext cx="6906000" cy="20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computação serverless permite que os desenvolvedores adquiram serviços de back-end em uma base flexível de "pagamento conforme o uso", pagando apenas pelos serviços utilizados.</a:t>
            </a:r>
            <a:endParaRPr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336c055fa_0_4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 entre server e serverless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" name="Google Shape;122;g10336c055fa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563" y="1658500"/>
            <a:ext cx="4476867" cy="33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336c055fa_0_6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 entre server e serverless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8" name="Google Shape;128;g10336c055fa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825" y="2131500"/>
            <a:ext cx="4545700" cy="25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336c055fa_0_4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computação serverless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0336c055fa_0_49"/>
          <p:cNvSpPr txBox="1"/>
          <p:nvPr/>
        </p:nvSpPr>
        <p:spPr>
          <a:xfrm>
            <a:off x="1014100" y="1972300"/>
            <a:ext cx="6906000" cy="21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Fácil configuração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Foco na lógica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Custos gerenciáveis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 custos com tempo </a:t>
            </a: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idle</a:t>
            </a:r>
            <a:r>
              <a:rPr b="1"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nos servidores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Auto-escalável, evitando desperdícios e gargalos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336c055fa_0_3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computação serverless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g10336c055fa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300" y="1954675"/>
            <a:ext cx="4009400" cy="28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336c055fa_0_3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computação serverless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g10336c055fa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100" y="1736775"/>
            <a:ext cx="4787801" cy="324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fbccef0a2a_1_0"/>
          <p:cNvSpPr txBox="1"/>
          <p:nvPr/>
        </p:nvSpPr>
        <p:spPr>
          <a:xfrm>
            <a:off x="1078300" y="1833125"/>
            <a:ext cx="7133100" cy="23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Graduado em TADS (UTFPR)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Pós-graduando em Defesa Cibernética (UNICIV)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CTO - Arabyka e Brexbit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Apaixonado pela liberdade e descentralização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A52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GitHub: cassianobrexbit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A52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LinkedIn: peres-cassiano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gfbccef0a2a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336c055fa_0_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Observações sobre computação serverless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10336c055fa_0_55"/>
          <p:cNvSpPr txBox="1"/>
          <p:nvPr/>
        </p:nvSpPr>
        <p:spPr>
          <a:xfrm>
            <a:off x="1014100" y="1972300"/>
            <a:ext cx="6906000" cy="20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Dependência das regras do provedor de nuvem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Tarefas longas são muito caras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Latência (Cold starts)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Aumento da complexidade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fbccef0a2a_1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fbccef0a2a_1_41"/>
          <p:cNvSpPr txBox="1"/>
          <p:nvPr/>
        </p:nvSpPr>
        <p:spPr>
          <a:xfrm>
            <a:off x="1532075" y="3592238"/>
            <a:ext cx="73302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desenvolvimento serverless na AWS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fbccef0a2a_1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fbccef0a2a_1_41"/>
          <p:cNvSpPr txBox="1"/>
          <p:nvPr/>
        </p:nvSpPr>
        <p:spPr>
          <a:xfrm>
            <a:off x="1532325" y="1152563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gfbccef0a2a_1_41"/>
          <p:cNvSpPr txBox="1"/>
          <p:nvPr/>
        </p:nvSpPr>
        <p:spPr>
          <a:xfrm>
            <a:off x="1532325" y="2067663"/>
            <a:ext cx="73302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serverless na AWS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bccef0a2a_1_4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Serverless na AWS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gfbccef0a2a_1_49"/>
          <p:cNvSpPr txBox="1"/>
          <p:nvPr/>
        </p:nvSpPr>
        <p:spPr>
          <a:xfrm>
            <a:off x="1014100" y="1972300"/>
            <a:ext cx="6906000" cy="25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AWS oferece tecnologias para executar código, gerenciar dados e integrar aplicações, sem a necessidade de gerenciar servidores, com escalabilidade automática, alta disponibilidade integrada e faturamento pago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utilização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agilizando e otimizando custos.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336c055fa_0_6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Serviços serverless na AWS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10336c055fa_0_67"/>
          <p:cNvSpPr txBox="1"/>
          <p:nvPr/>
        </p:nvSpPr>
        <p:spPr>
          <a:xfrm>
            <a:off x="1014100" y="1972300"/>
            <a:ext cx="8082600" cy="25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Computação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8100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Lambda		AWS Fargate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8100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Integração de aplicações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Amazon EventBridge		   AWS Step Functions		Amazon SQS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Amazon SNS				Amazon API Gateway		AWS AppSync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10336c055fa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175" y="2355813"/>
            <a:ext cx="431875" cy="4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0336c055fa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850" y="4379175"/>
            <a:ext cx="431875" cy="4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0336c055fa_0_67"/>
          <p:cNvPicPr preferRelativeResize="0"/>
          <p:nvPr/>
        </p:nvPicPr>
        <p:blipFill rotWithShape="1">
          <a:blip r:embed="rId5">
            <a:alphaModFix/>
          </a:blip>
          <a:srcRect b="0" l="5810" r="-5809" t="0"/>
          <a:stretch/>
        </p:blipFill>
        <p:spPr>
          <a:xfrm>
            <a:off x="4006540" y="3702540"/>
            <a:ext cx="431875" cy="4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0336c055fa_0_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1365" y="3702540"/>
            <a:ext cx="431875" cy="4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0336c055fa_0_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83165" y="3702540"/>
            <a:ext cx="431875" cy="4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0336c055fa_0_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83175" y="4379165"/>
            <a:ext cx="431875" cy="4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0336c055fa_0_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65975" y="2355813"/>
            <a:ext cx="431875" cy="4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0336c055fa_0_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31375" y="4379175"/>
            <a:ext cx="431875" cy="4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336c055fa_0_8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Serviços serverless na AWS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g10336c055fa_0_85"/>
          <p:cNvSpPr txBox="1"/>
          <p:nvPr/>
        </p:nvSpPr>
        <p:spPr>
          <a:xfrm>
            <a:off x="1014100" y="1972300"/>
            <a:ext cx="8032500" cy="25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Armazenamento de dados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8100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S3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Amazon DynamoDB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Aurora Serverless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g10336c055fa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500" y="3038113"/>
            <a:ext cx="431875" cy="4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0336c055fa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4500" y="3687300"/>
            <a:ext cx="431875" cy="4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10336c055fa_0_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8925" y="3038113"/>
            <a:ext cx="431874" cy="43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336c055fa_0_10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Serverless na AWS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0336c055fa_0_106"/>
          <p:cNvSpPr txBox="1"/>
          <p:nvPr/>
        </p:nvSpPr>
        <p:spPr>
          <a:xfrm>
            <a:off x="1014100" y="1854425"/>
            <a:ext cx="69060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Possui ferramentas contendo estruturas de trabalho, CI/CD, monitoramento, registros e diagnósticos,  autoria e desenvolvimento, facilmente integrável com ferramentas e recursos focados em gerenciamento de código e DevOps.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g10336c055fa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088" y="3871625"/>
            <a:ext cx="2429171" cy="12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fbccef0a2a_1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fbccef0a2a_1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fbccef0a2a_1_54"/>
          <p:cNvSpPr txBox="1"/>
          <p:nvPr/>
        </p:nvSpPr>
        <p:spPr>
          <a:xfrm>
            <a:off x="1532325" y="968013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fbccef0a2a_1_54"/>
          <p:cNvSpPr txBox="1"/>
          <p:nvPr/>
        </p:nvSpPr>
        <p:spPr>
          <a:xfrm>
            <a:off x="1532325" y="1883113"/>
            <a:ext cx="65952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Backend serverless com AWS Lambda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fbccef0a2a_1_54"/>
          <p:cNvSpPr txBox="1"/>
          <p:nvPr/>
        </p:nvSpPr>
        <p:spPr>
          <a:xfrm>
            <a:off x="1532075" y="3700575"/>
            <a:ext cx="73302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desenvolvimento serverless na AWS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bccef0a2a_1_62"/>
          <p:cNvSpPr txBox="1"/>
          <p:nvPr/>
        </p:nvSpPr>
        <p:spPr>
          <a:xfrm>
            <a:off x="1047350" y="1933650"/>
            <a:ext cx="6248700" cy="19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que é o AWS Lambda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nossa primeira função Lambda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fbccef0a2a_1_6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bccef0a2a_1_6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AWS Lambda?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fbccef0a2a_1_67"/>
          <p:cNvSpPr txBox="1"/>
          <p:nvPr/>
        </p:nvSpPr>
        <p:spPr>
          <a:xfrm>
            <a:off x="1014100" y="1972300"/>
            <a:ext cx="62220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Serviço gerenciado pela AWS que permite a execução de código sem a necessidade da provisão e gerenciamento de servidores.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gfbccef0a2a_1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3660" y="1912125"/>
            <a:ext cx="1430725" cy="14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336c055fa_0_12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AWS Lambda?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g10336c055fa_0_127"/>
          <p:cNvSpPr txBox="1"/>
          <p:nvPr/>
        </p:nvSpPr>
        <p:spPr>
          <a:xfrm>
            <a:off x="1014100" y="1972300"/>
            <a:ext cx="69060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Possui suporte a diversas linguagens de programação (Python, Java, C#, Go, Ruby)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Métricas  e logs rastreáveis pelo AWS Cloudwatch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pago apenas pelo tempo de processamento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Escalabilidade contínua.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/>
        </p:nvSpPr>
        <p:spPr>
          <a:xfrm>
            <a:off x="1014100" y="1972300"/>
            <a:ext cx="64962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Neste curso vamos explorar o desenvolvimento de aplicações sem servidores utilizando a infraestrutura de nuvem da AWS, conhecer suas características e aplicações.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336c055fa_0_1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funciona o AWS Lambda?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1" name="Google Shape;231;g10336c055fa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688" y="2373199"/>
            <a:ext cx="7628625" cy="22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336c055fa_0_133"/>
          <p:cNvSpPr txBox="1"/>
          <p:nvPr/>
        </p:nvSpPr>
        <p:spPr>
          <a:xfrm>
            <a:off x="565525" y="636550"/>
            <a:ext cx="76164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Integração com serviços AWS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g10336c055fa_0_133"/>
          <p:cNvSpPr txBox="1"/>
          <p:nvPr/>
        </p:nvSpPr>
        <p:spPr>
          <a:xfrm>
            <a:off x="1014100" y="1972300"/>
            <a:ext cx="6906000" cy="22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REST APIs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Processamento de dados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Mensageria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Orquestração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Detecção de alterações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10336c055fa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025" y="2249450"/>
            <a:ext cx="237475" cy="2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10336c055fa_0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100" y="2249450"/>
            <a:ext cx="237475" cy="2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10336c055fa_0_133"/>
          <p:cNvPicPr preferRelativeResize="0"/>
          <p:nvPr/>
        </p:nvPicPr>
        <p:blipFill rotWithShape="1">
          <a:blip r:embed="rId5">
            <a:alphaModFix/>
          </a:blip>
          <a:srcRect b="0" l="5810" r="-5809" t="0"/>
          <a:stretch/>
        </p:blipFill>
        <p:spPr>
          <a:xfrm>
            <a:off x="5577096" y="3363671"/>
            <a:ext cx="262875" cy="2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10336c055fa_0_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7095" y="3000720"/>
            <a:ext cx="237475" cy="2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10336c055fa_0_1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8500" y="3000721"/>
            <a:ext cx="237475" cy="2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0336c055fa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025" y="2637798"/>
            <a:ext cx="237475" cy="23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10336c055fa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725" y="3000731"/>
            <a:ext cx="237475" cy="2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10336c055fa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725" y="3363681"/>
            <a:ext cx="237475" cy="2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10336c055fa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725" y="3726631"/>
            <a:ext cx="237475" cy="2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10336c055fa_0_1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77100" y="2637798"/>
            <a:ext cx="237475" cy="23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10336c055fa_0_1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64400" y="3713925"/>
            <a:ext cx="262875" cy="2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336c055fa_0_1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Outros recursos do AWS Lambda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10336c055fa_0_115"/>
          <p:cNvSpPr txBox="1"/>
          <p:nvPr/>
        </p:nvSpPr>
        <p:spPr>
          <a:xfrm>
            <a:off x="1014100" y="1972300"/>
            <a:ext cx="69060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Lambda Edge: deploy em múltiplas regiões AZ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Destinations: integração com outros serviços AWS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Layers: importar bibliotecas externas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Simultaneidade provisionada: menor latência e alta disponibilidade.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336c055fa_0_14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Custos do AWS Lambda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10336c055fa_0_149"/>
          <p:cNvSpPr txBox="1"/>
          <p:nvPr/>
        </p:nvSpPr>
        <p:spPr>
          <a:xfrm>
            <a:off x="1014100" y="1972300"/>
            <a:ext cx="69060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cobrado a cada 100 ms de execução de código e pelo número de vezes que o código é acionado.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cobrança começa a partir da execução até retornar ou encerrar.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preço depende da quantidade de memória alocada.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Nível gratuito: 400.000 segundos de execução com 1GB de memória alocado por mês.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gfbccef0a2a_1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fbccef0a2a_1_85"/>
          <p:cNvSpPr txBox="1"/>
          <p:nvPr/>
        </p:nvSpPr>
        <p:spPr>
          <a:xfrm>
            <a:off x="1532300" y="3592238"/>
            <a:ext cx="7329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desenvolvimento serverless na AWS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gfbccef0a2a_1_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fbccef0a2a_1_85"/>
          <p:cNvSpPr txBox="1"/>
          <p:nvPr/>
        </p:nvSpPr>
        <p:spPr>
          <a:xfrm>
            <a:off x="1532325" y="1152563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fbccef0a2a_1_85"/>
          <p:cNvSpPr txBox="1"/>
          <p:nvPr/>
        </p:nvSpPr>
        <p:spPr>
          <a:xfrm>
            <a:off x="1532325" y="2067663"/>
            <a:ext cx="73299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a primeira função Lambda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bccef0a2a_1_8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uma função Lambda pelo AWS Console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fbccef0a2a_1_80"/>
          <p:cNvSpPr txBox="1"/>
          <p:nvPr/>
        </p:nvSpPr>
        <p:spPr>
          <a:xfrm>
            <a:off x="1014100" y="1972300"/>
            <a:ext cx="69060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atividade prática vamos: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Acessar o console do AWS Lambda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uma função Lambda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Testar a função criada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logs e resultados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g10336c055fa_0_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0336c055fa_0_175"/>
          <p:cNvSpPr txBox="1"/>
          <p:nvPr/>
        </p:nvSpPr>
        <p:spPr>
          <a:xfrm>
            <a:off x="1532325" y="3592238"/>
            <a:ext cx="7329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desenvolvimento serverless na AWS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g10336c055fa_0_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0336c055fa_0_175"/>
          <p:cNvSpPr txBox="1"/>
          <p:nvPr/>
        </p:nvSpPr>
        <p:spPr>
          <a:xfrm>
            <a:off x="1532325" y="1152563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g10336c055fa_0_175"/>
          <p:cNvSpPr txBox="1"/>
          <p:nvPr/>
        </p:nvSpPr>
        <p:spPr>
          <a:xfrm>
            <a:off x="1532400" y="2067663"/>
            <a:ext cx="73299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Adicionando layers a uma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função Lambda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336c055fa_0_18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Layers em uma função Lambda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g10336c055fa_0_183"/>
          <p:cNvSpPr txBox="1"/>
          <p:nvPr/>
        </p:nvSpPr>
        <p:spPr>
          <a:xfrm>
            <a:off x="1014100" y="1972300"/>
            <a:ext cx="69060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atividade prática vamos: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layer para uma função lambda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Importar para o nosso código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Testar a função criada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logs e resultados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gfbccef0a2a_1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fbccef0a2a_1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fbccef0a2a_1_99"/>
          <p:cNvSpPr txBox="1"/>
          <p:nvPr/>
        </p:nvSpPr>
        <p:spPr>
          <a:xfrm>
            <a:off x="1532325" y="1044213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gfbccef0a2a_1_99"/>
          <p:cNvSpPr txBox="1"/>
          <p:nvPr/>
        </p:nvSpPr>
        <p:spPr>
          <a:xfrm>
            <a:off x="1555200" y="1959313"/>
            <a:ext cx="73299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NoSQL na Amazon com DynamoDB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fbccef0a2a_1_99"/>
          <p:cNvSpPr txBox="1"/>
          <p:nvPr/>
        </p:nvSpPr>
        <p:spPr>
          <a:xfrm>
            <a:off x="1532325" y="3700575"/>
            <a:ext cx="7329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desenvolvimento serverless na AWS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bccef0a2a_1_107"/>
          <p:cNvSpPr txBox="1"/>
          <p:nvPr/>
        </p:nvSpPr>
        <p:spPr>
          <a:xfrm>
            <a:off x="1047350" y="1933650"/>
            <a:ext cx="6248700" cy="19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NoSQL?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 Amazon DynamoDB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nossa primeira tabela no Amazon DynamoDB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fbccef0a2a_1_10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17"/>
          <p:cNvSpPr txBox="1"/>
          <p:nvPr/>
        </p:nvSpPr>
        <p:spPr>
          <a:xfrm>
            <a:off x="1186318" y="1623130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7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serverless?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7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/>
          <p:nvPr/>
        </p:nvSpPr>
        <p:spPr>
          <a:xfrm>
            <a:off x="2770507" y="2637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Backend serverless com AWS Lambda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7"/>
          <p:cNvSpPr txBox="1"/>
          <p:nvPr/>
        </p:nvSpPr>
        <p:spPr>
          <a:xfrm>
            <a:off x="1186318" y="353713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/>
          <p:nvPr/>
        </p:nvSpPr>
        <p:spPr>
          <a:xfrm>
            <a:off x="2770500" y="3594325"/>
            <a:ext cx="60714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NoSQL na Amazon com DynamoDB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bccef0a2a_1_11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NoSQL?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gfbccef0a2a_1_112"/>
          <p:cNvSpPr txBox="1"/>
          <p:nvPr/>
        </p:nvSpPr>
        <p:spPr>
          <a:xfrm>
            <a:off x="1014100" y="1972300"/>
            <a:ext cx="6906000" cy="23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Bancos de dados NoSQL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(Not only SQL)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são criados para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modelos de dados específicos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têm esquemas flexíveis para a criação de aplicativos modernos. Os bancos de dados NoSQL possuem facilidade de desenvolvimento, funcionalidade e performance em escala e podem ser estruturados ou não.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336c055fa_0_19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NoSQL?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g10336c055fa_0_194"/>
          <p:cNvSpPr txBox="1"/>
          <p:nvPr/>
        </p:nvSpPr>
        <p:spPr>
          <a:xfrm>
            <a:off x="1014100" y="1972300"/>
            <a:ext cx="6906000" cy="24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um banco de dados relacional os registros são normalizados em tabelas separadas, com relacionamentos definidos por chaves primárias e estrangeiras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um banco de dados não relacional utilizando normalmente esquemas de pares chave/valor, grafos, família de colunas e documentos.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336c055fa_0_1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NoSQL vs SQL databases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3" name="Google Shape;323;g10336c055fa_0_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088" y="1633450"/>
            <a:ext cx="5549835" cy="33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36c055fa_0_20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utilizar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NoSQL?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9" name="Google Shape;329;g10336c055fa_0_200"/>
          <p:cNvSpPr txBox="1"/>
          <p:nvPr/>
        </p:nvSpPr>
        <p:spPr>
          <a:xfrm>
            <a:off x="1014100" y="1972300"/>
            <a:ext cx="6906000" cy="29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os bancos de dados NoSQL fornecem esquemas flexíveis que permitem um desenvolvimento mais rápido e iterativo.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Escalabilidade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escalados horizontalmente com clusters distribuídos de hardware, em vez de escalá-los verticalmente adicionando servidores caros e robustos.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336c055fa_0_20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utilizar NoSQL?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g10336c055fa_0_207"/>
          <p:cNvSpPr txBox="1"/>
          <p:nvPr/>
        </p:nvSpPr>
        <p:spPr>
          <a:xfrm>
            <a:off x="1014100" y="1972300"/>
            <a:ext cx="6906000" cy="29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performance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otimizado para modelos de dados específicos e padrões de acesso com maior performance do que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dados relacionais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Altamente funcional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os bancos de dados NoSQL fornecem APIs e tipos de dados altamente funcionais criados especificamente para cada um de seus modelos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2cb822c5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Observações sobre NoSQL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g102cb822c5d_0_0"/>
          <p:cNvSpPr txBox="1"/>
          <p:nvPr/>
        </p:nvSpPr>
        <p:spPr>
          <a:xfrm>
            <a:off x="1014100" y="1972300"/>
            <a:ext cx="6906000" cy="29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Falta de padrões: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tecnologia e comunidade novas, atualizações constantes e documentação não tão completa.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Falta de ferramentas de relatórios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possui a quantidade de ferramentas de relatórios, análises de desempenho, testes como os RDBs.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gfbccef0a2a_1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fbccef0a2a_1_117"/>
          <p:cNvSpPr txBox="1"/>
          <p:nvPr/>
        </p:nvSpPr>
        <p:spPr>
          <a:xfrm>
            <a:off x="1407200" y="3592238"/>
            <a:ext cx="7329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desenvolvimento serverless na AWS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gfbccef0a2a_1_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fbccef0a2a_1_117"/>
          <p:cNvSpPr txBox="1"/>
          <p:nvPr/>
        </p:nvSpPr>
        <p:spPr>
          <a:xfrm>
            <a:off x="1407225" y="1152563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fbccef0a2a_1_117"/>
          <p:cNvSpPr txBox="1"/>
          <p:nvPr/>
        </p:nvSpPr>
        <p:spPr>
          <a:xfrm>
            <a:off x="1407225" y="2067663"/>
            <a:ext cx="73299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Amazon DynamoDB?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bccef0a2a_1_1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Amazon DynamoDB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6" name="Google Shape;356;gfbccef0a2a_1_125"/>
          <p:cNvSpPr txBox="1"/>
          <p:nvPr/>
        </p:nvSpPr>
        <p:spPr>
          <a:xfrm>
            <a:off x="1014100" y="1972300"/>
            <a:ext cx="6906000" cy="29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 de dados de chave-valor NoSQL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 servidor e totalmente gerenciado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Executar aplicações de alta performance em qualquer escala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Replicação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multiregional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automatizada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Armazenamento em cache na memória e ferramentas de exportação de dados.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gfbccef0a2a_1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175" y="2716329"/>
            <a:ext cx="1430724" cy="1430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336c055fa_0_2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Amazon DynamoDB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3" name="Google Shape;363;g10336c055fa_0_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525" y="1981426"/>
            <a:ext cx="7668950" cy="26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336c055fa_0_2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Amazon DynamoDB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g10336c055fa_0_221"/>
          <p:cNvSpPr txBox="1"/>
          <p:nvPr/>
        </p:nvSpPr>
        <p:spPr>
          <a:xfrm>
            <a:off x="1014100" y="1972300"/>
            <a:ext cx="6906000" cy="29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Possui dois modos de capacidade para cada tabela: sob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demanda e provisionada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tabelas no modo sob demanda, se adapta de forma instantânea às cargas de trabalho.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Auto escalável com dimensionamento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automático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taxa de transferência.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Rastreamento de alterações com triggers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fbccef0a2a_1_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gfbccef0a2a_1_8"/>
          <p:cNvSpPr txBox="1"/>
          <p:nvPr/>
        </p:nvSpPr>
        <p:spPr>
          <a:xfrm>
            <a:off x="1186318" y="1623130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b="1" lang="en-US" sz="2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fbccef0a2a_1_8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Trabalhando com arquivos no Amazon S3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gfbccef0a2a_1_8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b="1" lang="en-US" sz="2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fbccef0a2a_1_8"/>
          <p:cNvSpPr/>
          <p:nvPr/>
        </p:nvSpPr>
        <p:spPr>
          <a:xfrm>
            <a:off x="2770500" y="2637325"/>
            <a:ext cx="576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API REST com Amazon API Gateway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gfbccef0a2a_1_8"/>
          <p:cNvSpPr txBox="1"/>
          <p:nvPr/>
        </p:nvSpPr>
        <p:spPr>
          <a:xfrm>
            <a:off x="1186318" y="353713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b="1" lang="en-US" sz="2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fbccef0a2a_1_8"/>
          <p:cNvSpPr/>
          <p:nvPr/>
        </p:nvSpPr>
        <p:spPr>
          <a:xfrm>
            <a:off x="2770507" y="3594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Construindo nossa aplicação serverless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336c055fa_0_22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Amazon DynamoDB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g10336c055fa_0_227"/>
          <p:cNvSpPr txBox="1"/>
          <p:nvPr/>
        </p:nvSpPr>
        <p:spPr>
          <a:xfrm>
            <a:off x="1014100" y="1972300"/>
            <a:ext cx="69060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Tabelas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único atributo obrigatório é a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Partition Key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semelhante a chave primária de um banco relacional, com a opção de utilização de uma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Sort Key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permite o retorno maior e mais rápido dos dados ordenados e queries.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336c055fa_0_2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do Amazon DynamoDB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1" name="Google Shape;381;g10336c055fa_0_234"/>
          <p:cNvSpPr txBox="1"/>
          <p:nvPr/>
        </p:nvSpPr>
        <p:spPr>
          <a:xfrm>
            <a:off x="1014100" y="1972300"/>
            <a:ext cx="4857000" cy="30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Indexes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Local Secondary Index (LSIs)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 Secondary Index (GSI)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g10336c055fa_0_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100" y="1404850"/>
            <a:ext cx="3175625" cy="17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10336c055fa_0_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1299" y="3295298"/>
            <a:ext cx="3175625" cy="178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gfbccef0a2a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fbccef0a2a_1_130"/>
          <p:cNvSpPr txBox="1"/>
          <p:nvPr/>
        </p:nvSpPr>
        <p:spPr>
          <a:xfrm>
            <a:off x="1407200" y="3592238"/>
            <a:ext cx="7329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desenvolvimento serverless na AWS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gfbccef0a2a_1_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fbccef0a2a_1_130"/>
          <p:cNvSpPr txBox="1"/>
          <p:nvPr/>
        </p:nvSpPr>
        <p:spPr>
          <a:xfrm>
            <a:off x="1407225" y="1152563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gfbccef0a2a_1_130"/>
          <p:cNvSpPr txBox="1"/>
          <p:nvPr/>
        </p:nvSpPr>
        <p:spPr>
          <a:xfrm>
            <a:off x="1407225" y="2067663"/>
            <a:ext cx="73299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a primeira tabela no DynamoDB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bccef0a2a_1_138"/>
          <p:cNvSpPr txBox="1"/>
          <p:nvPr/>
        </p:nvSpPr>
        <p:spPr>
          <a:xfrm>
            <a:off x="565525" y="636550"/>
            <a:ext cx="77511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uma tabela no DynamoDB pelo AWS Console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8" name="Google Shape;398;gfbccef0a2a_1_138"/>
          <p:cNvSpPr txBox="1"/>
          <p:nvPr/>
        </p:nvSpPr>
        <p:spPr>
          <a:xfrm>
            <a:off x="1014100" y="1972300"/>
            <a:ext cx="69060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atividade prática vamos: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Acessar o console do DynamoDB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uma tabela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Inserir itens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Consultar itens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fbccef0a2a_2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fbccef0a2a_2_1"/>
          <p:cNvSpPr txBox="1"/>
          <p:nvPr/>
        </p:nvSpPr>
        <p:spPr>
          <a:xfrm>
            <a:off x="1421125" y="3592238"/>
            <a:ext cx="73527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desenvolvimento serverless na AWS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gfbccef0a2a_2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fbccef0a2a_2_1"/>
          <p:cNvSpPr txBox="1"/>
          <p:nvPr/>
        </p:nvSpPr>
        <p:spPr>
          <a:xfrm>
            <a:off x="1421125" y="1152563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7" name="Google Shape;407;gfbccef0a2a_2_1"/>
          <p:cNvSpPr txBox="1"/>
          <p:nvPr/>
        </p:nvSpPr>
        <p:spPr>
          <a:xfrm>
            <a:off x="1421200" y="2067663"/>
            <a:ext cx="73527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 com arquivos no Amazon S3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bccef0a2a_2_9"/>
          <p:cNvSpPr txBox="1"/>
          <p:nvPr/>
        </p:nvSpPr>
        <p:spPr>
          <a:xfrm>
            <a:off x="1047350" y="1933650"/>
            <a:ext cx="6248700" cy="19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Amazon S3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o primeiro bucket no S3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Realizar upload e acesso de arquivos em um bucket no S3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fbccef0a2a_2_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fbccef0a2a_2_1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Amazon S3?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9" name="Google Shape;419;gfbccef0a2a_2_14"/>
          <p:cNvSpPr txBox="1"/>
          <p:nvPr/>
        </p:nvSpPr>
        <p:spPr>
          <a:xfrm>
            <a:off x="1014100" y="1972300"/>
            <a:ext cx="6018000" cy="14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Amazon Simple Storage Service (Amazon S3) é um serviço de armazenamento de objetos que oferece escalabilidade, disponibilidade de dados, segurança e performance.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gfbccef0a2a_2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075" y="2002522"/>
            <a:ext cx="1430725" cy="14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3727fb830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Amazon S3?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6" name="Google Shape;426;g103727fb830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63" y="1855425"/>
            <a:ext cx="7907274" cy="29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3727fb830_0_2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do Amazon S3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2" name="Google Shape;432;g103727fb830_0_27"/>
          <p:cNvSpPr txBox="1"/>
          <p:nvPr/>
        </p:nvSpPr>
        <p:spPr>
          <a:xfrm>
            <a:off x="1014100" y="1972300"/>
            <a:ext cx="6961800" cy="20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de buckets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Armazenamento de dados e arquivos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Download de dados e arquivos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de permissões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 simples e padrão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3727fb830_0_4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de armazenamento no Amazon S3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8" name="Google Shape;438;g103727fb830_0_42"/>
          <p:cNvSpPr txBox="1"/>
          <p:nvPr/>
        </p:nvSpPr>
        <p:spPr>
          <a:xfrm>
            <a:off x="1014100" y="1972300"/>
            <a:ext cx="6961800" cy="29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S3 Standard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S3 Intelligent-Tiering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S3 Standard-Infrequent Access (S3 Standard-IA)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S3 One Zone-Infrequent Access (S3 One Zone-IA)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Amazon S3 Glacier (S3 Glacier)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Amazon S3 Glacier Deep Archive (S3 Glacier Deep Archive)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S3 Outposts.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bccef0a2a_1_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gfbccef0a2a_1_18"/>
          <p:cNvSpPr txBox="1"/>
          <p:nvPr/>
        </p:nvSpPr>
        <p:spPr>
          <a:xfrm>
            <a:off x="1186318" y="1623130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b="1" lang="en-US" sz="2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fbccef0a2a_1_18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Revisão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03727fb830_0_5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Preços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 S3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4" name="Google Shape;444;g103727fb830_0_52"/>
          <p:cNvSpPr txBox="1"/>
          <p:nvPr/>
        </p:nvSpPr>
        <p:spPr>
          <a:xfrm>
            <a:off x="1014100" y="1972300"/>
            <a:ext cx="77010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5 GB de armazenamento padrão do Amazon S3 na classe de armazenamento S3 Standard, 20.000 solicitações GET, 2.000 solicitações PUT, COPY, POST ou LIST e 15 GB de transferência de dados nos primeiros 12 meses.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gfbccef0a2a_2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gfbccef0a2a_2_19"/>
          <p:cNvSpPr txBox="1"/>
          <p:nvPr/>
        </p:nvSpPr>
        <p:spPr>
          <a:xfrm>
            <a:off x="1518425" y="3592238"/>
            <a:ext cx="7329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desenvolvimento serverless na AWS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1" name="Google Shape;451;gfbccef0a2a_2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fbccef0a2a_2_19"/>
          <p:cNvSpPr txBox="1"/>
          <p:nvPr/>
        </p:nvSpPr>
        <p:spPr>
          <a:xfrm>
            <a:off x="1518425" y="1152563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3" name="Google Shape;453;gfbccef0a2a_2_19"/>
          <p:cNvSpPr txBox="1"/>
          <p:nvPr/>
        </p:nvSpPr>
        <p:spPr>
          <a:xfrm>
            <a:off x="1518425" y="2067663"/>
            <a:ext cx="73299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 bucket no Amazon S3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bccef0a2a_2_2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Criar um bucket e gerenciar arquivos no Amazon S3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9" name="Google Shape;459;gfbccef0a2a_2_27"/>
          <p:cNvSpPr txBox="1"/>
          <p:nvPr/>
        </p:nvSpPr>
        <p:spPr>
          <a:xfrm>
            <a:off x="1014100" y="1972300"/>
            <a:ext cx="69060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atividade prática vamos: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bucket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Realizar o upload de arquivos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Realizar tarefas de gerenciamento de arquivos em um bucket do S3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gfbccef0a2a_2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gfbccef0a2a_2_46"/>
          <p:cNvSpPr txBox="1"/>
          <p:nvPr/>
        </p:nvSpPr>
        <p:spPr>
          <a:xfrm>
            <a:off x="1462825" y="3592238"/>
            <a:ext cx="73527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desenvolvimento serverless na AWS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gfbccef0a2a_2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gfbccef0a2a_2_46"/>
          <p:cNvSpPr txBox="1"/>
          <p:nvPr/>
        </p:nvSpPr>
        <p:spPr>
          <a:xfrm>
            <a:off x="1462825" y="1152563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8" name="Google Shape;468;gfbccef0a2a_2_46"/>
          <p:cNvSpPr txBox="1"/>
          <p:nvPr/>
        </p:nvSpPr>
        <p:spPr>
          <a:xfrm>
            <a:off x="1462900" y="2067663"/>
            <a:ext cx="73527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 REST com o Amazon API Gateway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fbccef0a2a_2_54"/>
          <p:cNvSpPr txBox="1"/>
          <p:nvPr/>
        </p:nvSpPr>
        <p:spPr>
          <a:xfrm>
            <a:off x="1047350" y="1933650"/>
            <a:ext cx="6248700" cy="19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que são APIs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Amazon API Gateway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a nossa primeira API REST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fbccef0a2a_2_5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bccef0a2a_2_5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uma API?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0" name="Google Shape;480;gfbccef0a2a_2_59"/>
          <p:cNvSpPr txBox="1"/>
          <p:nvPr/>
        </p:nvSpPr>
        <p:spPr>
          <a:xfrm>
            <a:off x="1014100" y="1972300"/>
            <a:ext cx="7410300" cy="23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API permite a interação entre serviços sem precisar saber como eles foram implementados, simplificando o desenvolvimento e a integração entre aplicações.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 ser vistas como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com a documentação que representa o acordo entre as partes interessadas.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02cb822c5d_0_1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uma API?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6" name="Google Shape;486;g102cb822c5d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50" y="1558275"/>
            <a:ext cx="7779111" cy="33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2cb822c5d_0_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APIs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2" name="Google Shape;492;g102cb822c5d_0_6"/>
          <p:cNvSpPr txBox="1"/>
          <p:nvPr/>
        </p:nvSpPr>
        <p:spPr>
          <a:xfrm>
            <a:off x="1014100" y="1972300"/>
            <a:ext cx="7568700" cy="2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API privada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é utilizada internamente dentro da organização.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API de parceiros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é compartilhada com parceiros de negócios específicos.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Api pública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é disponibilizada para terceiros, que podem desenvolver aplicações que interagem enviando ou recebendo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102cb822c5d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102cb822c5d_0_25"/>
          <p:cNvSpPr txBox="1"/>
          <p:nvPr/>
        </p:nvSpPr>
        <p:spPr>
          <a:xfrm>
            <a:off x="1462825" y="3592238"/>
            <a:ext cx="73527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desenvolvimento serverless na AWS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9" name="Google Shape;499;g102cb822c5d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g102cb822c5d_0_25"/>
          <p:cNvSpPr txBox="1"/>
          <p:nvPr/>
        </p:nvSpPr>
        <p:spPr>
          <a:xfrm>
            <a:off x="1462900" y="2067663"/>
            <a:ext cx="73527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Amazon API Gateway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1" name="Google Shape;501;g102cb822c5d_0_25"/>
          <p:cNvSpPr txBox="1"/>
          <p:nvPr/>
        </p:nvSpPr>
        <p:spPr>
          <a:xfrm>
            <a:off x="1504525" y="1152563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02cb822c5d_0_1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Amazon API Gateway?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7" name="Google Shape;507;g102cb822c5d_0_19"/>
          <p:cNvSpPr txBox="1"/>
          <p:nvPr/>
        </p:nvSpPr>
        <p:spPr>
          <a:xfrm>
            <a:off x="1014100" y="1972300"/>
            <a:ext cx="5953200" cy="16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Serviço para criação, publicação, manutenção, monitoramento e proteção de APIs REST e WebSocket em qualquer escala, permitindo que as APIs acessem outros recursos e dados da AWS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8" name="Google Shape;508;g102cb822c5d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375" y="2067226"/>
            <a:ext cx="1430725" cy="14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g10336c055fa_0_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g10336c055fa_0_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10336c055fa_0_158"/>
          <p:cNvSpPr txBox="1"/>
          <p:nvPr/>
        </p:nvSpPr>
        <p:spPr>
          <a:xfrm>
            <a:off x="1170900" y="1152563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g10336c055fa_0_158"/>
          <p:cNvSpPr txBox="1"/>
          <p:nvPr/>
        </p:nvSpPr>
        <p:spPr>
          <a:xfrm>
            <a:off x="1170900" y="2067663"/>
            <a:ext cx="55293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serverless?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g10336c055fa_0_158"/>
          <p:cNvSpPr txBox="1"/>
          <p:nvPr/>
        </p:nvSpPr>
        <p:spPr>
          <a:xfrm>
            <a:off x="1170900" y="3592238"/>
            <a:ext cx="7446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Desenvolvimento Serverless na AWS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03727fb830_0_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Amazon API Gateway?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4" name="Google Shape;514;g103727fb83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038" y="1969700"/>
            <a:ext cx="6029924" cy="265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03727fb830_0_7"/>
          <p:cNvSpPr txBox="1"/>
          <p:nvPr/>
        </p:nvSpPr>
        <p:spPr>
          <a:xfrm>
            <a:off x="1047350" y="1933650"/>
            <a:ext cx="74103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Métricas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permite definir planos para restrições de acesso, definições de cotas, chaves de API e mensurar o tráfego.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permite o controle de acesso por meio de autorizadores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Resiliência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suporta picos de acesso com gerenciamento de tráfego.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gerenciamento de logs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g103727fb830_0_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do Amazon API Gateway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03727fb830_0_12"/>
          <p:cNvSpPr txBox="1"/>
          <p:nvPr/>
        </p:nvSpPr>
        <p:spPr>
          <a:xfrm>
            <a:off x="1047350" y="1481050"/>
            <a:ext cx="74103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otimizadas para criar APIs que são proxy para funções do AWS Lambda ou back-ends HTTP, e ideais para cargas de trabalho sem servidor.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oferecem recursos de gerenciamento de API, como planos de uso, chaves de API e APIs de publicação e monetização.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WebSockets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mantêm uma conexão persistente entre clientes conectados para permitir a comunicação de mensagens em tempo real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g103727fb830_0_1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 API Gateway: Tipos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gfbccef0a2a_2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gfbccef0a2a_2_64"/>
          <p:cNvSpPr txBox="1"/>
          <p:nvPr/>
        </p:nvSpPr>
        <p:spPr>
          <a:xfrm>
            <a:off x="1504525" y="3592238"/>
            <a:ext cx="7329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desenvolvimento serverless na AWS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3" name="Google Shape;533;gfbccef0a2a_2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gfbccef0a2a_2_64"/>
          <p:cNvSpPr txBox="1"/>
          <p:nvPr/>
        </p:nvSpPr>
        <p:spPr>
          <a:xfrm>
            <a:off x="1504525" y="1152563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5" name="Google Shape;535;gfbccef0a2a_2_64"/>
          <p:cNvSpPr txBox="1"/>
          <p:nvPr/>
        </p:nvSpPr>
        <p:spPr>
          <a:xfrm>
            <a:off x="1504525" y="2067663"/>
            <a:ext cx="73299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uma API REST 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fbccef0a2a_2_7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uma API REST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1" name="Google Shape;541;gfbccef0a2a_2_72"/>
          <p:cNvSpPr txBox="1"/>
          <p:nvPr/>
        </p:nvSpPr>
        <p:spPr>
          <a:xfrm>
            <a:off x="1014100" y="1972300"/>
            <a:ext cx="6906000" cy="29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atividade prática vamos: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uma API Rest no console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 métodos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Conectar com o backend Lambda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Testar a execução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g10336c055fa_0_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g10336c055fa_0_245"/>
          <p:cNvSpPr txBox="1"/>
          <p:nvPr/>
        </p:nvSpPr>
        <p:spPr>
          <a:xfrm>
            <a:off x="1532325" y="3897038"/>
            <a:ext cx="73527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desenvolvimento serverless na AWS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8" name="Google Shape;548;g10336c055fa_0_2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g10336c055fa_0_245"/>
          <p:cNvSpPr txBox="1"/>
          <p:nvPr/>
        </p:nvSpPr>
        <p:spPr>
          <a:xfrm>
            <a:off x="1532325" y="847763"/>
            <a:ext cx="15345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0" name="Google Shape;550;g10336c055fa_0_245"/>
          <p:cNvSpPr txBox="1"/>
          <p:nvPr/>
        </p:nvSpPr>
        <p:spPr>
          <a:xfrm>
            <a:off x="1532400" y="1991463"/>
            <a:ext cx="73527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Construindo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ossa aplicação serverless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0336c055fa_0_253"/>
          <p:cNvSpPr txBox="1"/>
          <p:nvPr/>
        </p:nvSpPr>
        <p:spPr>
          <a:xfrm>
            <a:off x="1047350" y="1933650"/>
            <a:ext cx="7036500" cy="1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uma aplicação com as tecnologias que estudamos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Testar e verificar resultados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g10336c055fa_0_25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0336c055fa_0_2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da aplicação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2" name="Google Shape;562;g10336c055fa_0_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962" y="1384075"/>
            <a:ext cx="3789425" cy="37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gfbccef0a2a_2_5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gfbccef0a2a_2_516"/>
          <p:cNvSpPr txBox="1"/>
          <p:nvPr/>
        </p:nvSpPr>
        <p:spPr>
          <a:xfrm>
            <a:off x="1476725" y="3744638"/>
            <a:ext cx="73527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desenvolvimento serverless na AWS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9" name="Google Shape;569;gfbccef0a2a_2_5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fbccef0a2a_2_516"/>
          <p:cNvSpPr txBox="1"/>
          <p:nvPr/>
        </p:nvSpPr>
        <p:spPr>
          <a:xfrm>
            <a:off x="1476725" y="1000163"/>
            <a:ext cx="15345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1" name="Google Shape;571;gfbccef0a2a_2_516"/>
          <p:cNvSpPr txBox="1"/>
          <p:nvPr/>
        </p:nvSpPr>
        <p:spPr>
          <a:xfrm>
            <a:off x="1476800" y="2143863"/>
            <a:ext cx="73527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Revisão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fbccef0a2a_2_524"/>
          <p:cNvSpPr txBox="1"/>
          <p:nvPr/>
        </p:nvSpPr>
        <p:spPr>
          <a:xfrm>
            <a:off x="1047350" y="1933650"/>
            <a:ext cx="70365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Relembrar o que estudamos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curso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Próximos passos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gfbccef0a2a_2_52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/>
        </p:nvSpPr>
        <p:spPr>
          <a:xfrm>
            <a:off x="1047350" y="1933650"/>
            <a:ext cx="6248700" cy="19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que é desenvolvimento serverless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Explorar as diferenças entre aplicações serverless e com servidor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Explorar os recursos serverless da AWS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gfbccef0a2a_2_4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gfbccef0a2a_2_485"/>
          <p:cNvSpPr txBox="1"/>
          <p:nvPr/>
        </p:nvSpPr>
        <p:spPr>
          <a:xfrm>
            <a:off x="1448900" y="3592238"/>
            <a:ext cx="7446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desenvolvimento serverless na AWS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4" name="Google Shape;584;gfbccef0a2a_2_4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gfbccef0a2a_2_485"/>
          <p:cNvSpPr txBox="1"/>
          <p:nvPr/>
        </p:nvSpPr>
        <p:spPr>
          <a:xfrm>
            <a:off x="1448900" y="1152563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6" name="Google Shape;586;gfbccef0a2a_2_485"/>
          <p:cNvSpPr txBox="1"/>
          <p:nvPr/>
        </p:nvSpPr>
        <p:spPr>
          <a:xfrm>
            <a:off x="1448900" y="2067663"/>
            <a:ext cx="74466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estudamos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fbccef0a2a_2_49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Temas abordados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2" name="Google Shape;592;gfbccef0a2a_2_498"/>
          <p:cNvSpPr txBox="1"/>
          <p:nvPr/>
        </p:nvSpPr>
        <p:spPr>
          <a:xfrm>
            <a:off x="1014100" y="1972300"/>
            <a:ext cx="69060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Neste curso abordamos serviços que nos permitem criar aplicações web sem servidores de forma prática, escalável e facilmente gerenciável.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3" name="Google Shape;593;gfbccef0a2a_2_4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775" y="3439125"/>
            <a:ext cx="619375" cy="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gfbccef0a2a_2_4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925" y="3439143"/>
            <a:ext cx="619375" cy="619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gfbccef0a2a_2_4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6488" y="4272605"/>
            <a:ext cx="619375" cy="619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gfbccef0a2a_2_4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8338" y="4272605"/>
            <a:ext cx="619374" cy="619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Google Shape;601;gfbccef0a2a_2_5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gfbccef0a2a_2_503"/>
          <p:cNvSpPr txBox="1"/>
          <p:nvPr/>
        </p:nvSpPr>
        <p:spPr>
          <a:xfrm>
            <a:off x="1472650" y="3744638"/>
            <a:ext cx="7446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desenvolvimento serverless na AWS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3" name="Google Shape;603;gfbccef0a2a_2_5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gfbccef0a2a_2_503"/>
          <p:cNvSpPr txBox="1"/>
          <p:nvPr/>
        </p:nvSpPr>
        <p:spPr>
          <a:xfrm>
            <a:off x="1472650" y="1000163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5" name="Google Shape;605;gfbccef0a2a_2_503"/>
          <p:cNvSpPr txBox="1"/>
          <p:nvPr/>
        </p:nvSpPr>
        <p:spPr>
          <a:xfrm>
            <a:off x="1472650" y="2220063"/>
            <a:ext cx="75063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Próximos passos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fbccef0a2a_2_511"/>
          <p:cNvSpPr txBox="1"/>
          <p:nvPr/>
        </p:nvSpPr>
        <p:spPr>
          <a:xfrm>
            <a:off x="565525" y="636550"/>
            <a:ext cx="8100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evoluir a partir deste curso?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1" name="Google Shape;611;gfbccef0a2a_2_511"/>
          <p:cNvSpPr txBox="1"/>
          <p:nvPr/>
        </p:nvSpPr>
        <p:spPr>
          <a:xfrm>
            <a:off x="1014100" y="1972300"/>
            <a:ext cx="69060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Agora você poderá explorar de forma mais profunda os serviços estudados e desenvolver novas arquiteturas de aplicações.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015af5f028_1_8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7" name="Google Shape;617;g1015af5f028_1_86"/>
          <p:cNvSpPr txBox="1"/>
          <p:nvPr/>
        </p:nvSpPr>
        <p:spPr>
          <a:xfrm>
            <a:off x="1014100" y="1972300"/>
            <a:ext cx="69060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AWS disponibiliza uma ampla gama de documentações que podem ser acessadas para maior conhecimento das ferramentas disponíveis.</a:t>
            </a:r>
            <a:endParaRPr b="0" i="0" sz="24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g10180a8d9a1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g10180a8d9a1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6" name="Google Shape;626;g10180a8d9a1_0_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serverless?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Google Shape;78;p6"/>
          <p:cNvSpPr txBox="1"/>
          <p:nvPr/>
        </p:nvSpPr>
        <p:spPr>
          <a:xfrm>
            <a:off x="1014100" y="1972300"/>
            <a:ext cx="69060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Serverless computing, ou apenas serverless (sem servidor) é um modelo de execução onde o provedor de nuvem é responsável pela provisão dos recursos para a execução do código, os alocando de forma dinâmica e cobrando apenas pelo seu uso.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088" y="3810200"/>
            <a:ext cx="1283174" cy="128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