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288"/>
        <p:guide pos="4056" orient="horz"/>
        <p:guide pos="1488" orient="horz"/>
        <p:guide pos="3816"/>
        <p:guide pos="7416"/>
        <p:guide pos="312" orient="horz"/>
        <p:guide pos="2160" orient="horz"/>
        <p:guide pos="23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f9375538_9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27f9375538_9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7f9375538_9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27f9375538_9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f9375538_9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27f9375538_9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7f9375538_9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27f9375538_9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7f9375538_9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27f9375538_9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f9375538_9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27f9375538_9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8fa8e239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28fa8e239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7f9375538_9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27f9375538_9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8fa8e239f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128fa8e239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f9375538_9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27f9375538_9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4" name="Shape 14"/>
        <p:cNvGrpSpPr/>
        <p:nvPr/>
      </p:nvGrpSpPr>
      <p:grpSpPr>
        <a:xfrm>
          <a:off x="0" y="0"/>
          <a:ext cx="0" cy="0"/>
          <a:chOff x="0" y="0"/>
          <a:chExt cx="0" cy="0"/>
        </a:xfrm>
      </p:grpSpPr>
      <p:sp>
        <p:nvSpPr>
          <p:cNvPr id="15" name="Google Shape;15;p2"/>
          <p:cNvSpPr/>
          <p:nvPr>
            <p:ph idx="2" type="pic"/>
          </p:nvPr>
        </p:nvSpPr>
        <p:spPr>
          <a:xfrm>
            <a:off x="0" y="0"/>
            <a:ext cx="12192000" cy="6858000"/>
          </a:xfrm>
          <a:prstGeom prst="rect">
            <a:avLst/>
          </a:prstGeom>
          <a:solidFill>
            <a:srgbClr val="595959"/>
          </a:solidFill>
          <a:ln>
            <a:noFill/>
          </a:ln>
        </p:spPr>
      </p:sp>
      <p:sp>
        <p:nvSpPr>
          <p:cNvPr id="16" name="Google Shape;16;p2"/>
          <p:cNvSpPr txBox="1"/>
          <p:nvPr>
            <p:ph type="title"/>
          </p:nvPr>
        </p:nvSpPr>
        <p:spPr>
          <a:xfrm>
            <a:off x="457200" y="4517136"/>
            <a:ext cx="6581554" cy="1371600"/>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Intro">
    <p:spTree>
      <p:nvGrpSpPr>
        <p:cNvPr id="17" name="Shape 17"/>
        <p:cNvGrpSpPr/>
        <p:nvPr/>
      </p:nvGrpSpPr>
      <p:grpSpPr>
        <a:xfrm>
          <a:off x="0" y="0"/>
          <a:ext cx="0" cy="0"/>
          <a:chOff x="0" y="0"/>
          <a:chExt cx="0" cy="0"/>
        </a:xfrm>
      </p:grpSpPr>
      <p:sp>
        <p:nvSpPr>
          <p:cNvPr id="18" name="Google Shape;18;p3"/>
          <p:cNvSpPr/>
          <p:nvPr>
            <p:ph idx="2" type="pic"/>
          </p:nvPr>
        </p:nvSpPr>
        <p:spPr>
          <a:xfrm>
            <a:off x="0" y="0"/>
            <a:ext cx="12192000" cy="6858000"/>
          </a:xfrm>
          <a:prstGeom prst="rect">
            <a:avLst/>
          </a:prstGeom>
          <a:solidFill>
            <a:srgbClr val="7F7F7F"/>
          </a:solidFill>
          <a:ln>
            <a:noFill/>
          </a:ln>
        </p:spPr>
      </p:sp>
      <p:sp>
        <p:nvSpPr>
          <p:cNvPr id="19" name="Google Shape;19;p3"/>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5555"/>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 name="Google Shape;21;p3"/>
          <p:cNvSpPr txBox="1"/>
          <p:nvPr>
            <p:ph idx="3" type="body"/>
          </p:nvPr>
        </p:nvSpPr>
        <p:spPr>
          <a:xfrm>
            <a:off x="630936" y="4498848"/>
            <a:ext cx="2121408" cy="621792"/>
          </a:xfrm>
          <a:prstGeom prst="rect">
            <a:avLst/>
          </a:prstGeom>
          <a:noFill/>
          <a:ln>
            <a:noFill/>
          </a:ln>
        </p:spPr>
        <p:txBody>
          <a:bodyPr anchorCtr="0" anchor="t" bIns="45700" lIns="0" spcFirstLastPara="1" rIns="91425" wrap="square" tIns="45700">
            <a:noAutofit/>
          </a:bodyPr>
          <a:lstStyle>
            <a:lvl1pPr indent="-228600" lvl="0" marL="4572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te Balance act">
  <p:cSld name="Palette Balance act">
    <p:bg>
      <p:bgPr>
        <a:solidFill>
          <a:srgbClr val="D8D8D8"/>
        </a:soli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p:nvPr>
            <p:ph idx="2" type="pic"/>
          </p:nvPr>
        </p:nvSpPr>
        <p:spPr>
          <a:xfrm>
            <a:off x="4279392" y="1463040"/>
            <a:ext cx="1499616" cy="2194560"/>
          </a:xfrm>
          <a:prstGeom prst="rect">
            <a:avLst/>
          </a:prstGeom>
          <a:noFill/>
          <a:ln>
            <a:noFill/>
          </a:ln>
        </p:spPr>
      </p:sp>
      <p:sp>
        <p:nvSpPr>
          <p:cNvPr id="25" name="Google Shape;25;p4"/>
          <p:cNvSpPr/>
          <p:nvPr>
            <p:ph idx="3" type="pic"/>
          </p:nvPr>
        </p:nvSpPr>
        <p:spPr>
          <a:xfrm>
            <a:off x="6227064" y="1463040"/>
            <a:ext cx="1499616" cy="2194560"/>
          </a:xfrm>
          <a:prstGeom prst="rect">
            <a:avLst/>
          </a:prstGeom>
          <a:noFill/>
          <a:ln>
            <a:noFill/>
          </a:ln>
        </p:spPr>
      </p:sp>
      <p:sp>
        <p:nvSpPr>
          <p:cNvPr id="26" name="Google Shape;26;p4"/>
          <p:cNvSpPr/>
          <p:nvPr>
            <p:ph idx="4" type="pic"/>
          </p:nvPr>
        </p:nvSpPr>
        <p:spPr>
          <a:xfrm>
            <a:off x="8174736" y="1463040"/>
            <a:ext cx="1499616" cy="2194560"/>
          </a:xfrm>
          <a:prstGeom prst="rect">
            <a:avLst/>
          </a:prstGeom>
          <a:noFill/>
          <a:ln>
            <a:noFill/>
          </a:ln>
        </p:spPr>
      </p:sp>
      <p:sp>
        <p:nvSpPr>
          <p:cNvPr id="27" name="Google Shape;27;p4"/>
          <p:cNvSpPr/>
          <p:nvPr>
            <p:ph idx="5" type="pic"/>
          </p:nvPr>
        </p:nvSpPr>
        <p:spPr>
          <a:xfrm>
            <a:off x="10122408" y="1463040"/>
            <a:ext cx="1499616" cy="2194560"/>
          </a:xfrm>
          <a:prstGeom prst="rect">
            <a:avLst/>
          </a:prstGeom>
          <a:noFill/>
          <a:ln>
            <a:noFill/>
          </a:ln>
        </p:spPr>
      </p:sp>
      <p:sp>
        <p:nvSpPr>
          <p:cNvPr id="28" name="Google Shape;28;p4"/>
          <p:cNvSpPr/>
          <p:nvPr>
            <p:ph idx="6" type="pic"/>
          </p:nvPr>
        </p:nvSpPr>
        <p:spPr>
          <a:xfrm>
            <a:off x="4279392" y="4087368"/>
            <a:ext cx="1499616" cy="2194560"/>
          </a:xfrm>
          <a:prstGeom prst="rect">
            <a:avLst/>
          </a:prstGeom>
          <a:noFill/>
          <a:ln>
            <a:noFill/>
          </a:ln>
        </p:spPr>
      </p:sp>
      <p:sp>
        <p:nvSpPr>
          <p:cNvPr id="29" name="Google Shape;29;p4"/>
          <p:cNvSpPr/>
          <p:nvPr>
            <p:ph idx="7" type="pic"/>
          </p:nvPr>
        </p:nvSpPr>
        <p:spPr>
          <a:xfrm>
            <a:off x="6227064" y="4087368"/>
            <a:ext cx="1499616" cy="2194560"/>
          </a:xfrm>
          <a:prstGeom prst="rect">
            <a:avLst/>
          </a:prstGeom>
          <a:noFill/>
          <a:ln>
            <a:noFill/>
          </a:ln>
        </p:spPr>
      </p:sp>
      <p:sp>
        <p:nvSpPr>
          <p:cNvPr id="30" name="Google Shape;30;p4"/>
          <p:cNvSpPr/>
          <p:nvPr>
            <p:ph idx="8" type="pic"/>
          </p:nvPr>
        </p:nvSpPr>
        <p:spPr>
          <a:xfrm>
            <a:off x="8174736" y="4087368"/>
            <a:ext cx="1499616" cy="2194560"/>
          </a:xfrm>
          <a:prstGeom prst="rect">
            <a:avLst/>
          </a:prstGeom>
          <a:noFill/>
          <a:ln>
            <a:noFill/>
          </a:ln>
        </p:spPr>
      </p:sp>
      <p:sp>
        <p:nvSpPr>
          <p:cNvPr id="31" name="Google Shape;31;p4"/>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ersive palette Balancing Act">
  <p:cSld name="Immersive palette Balancing Act">
    <p:bg>
      <p:bgPr>
        <a:solidFill>
          <a:schemeClr val="accent5"/>
        </a:solidFill>
      </p:bgPr>
    </p:bg>
    <p:spTree>
      <p:nvGrpSpPr>
        <p:cNvPr id="32" name="Shape 32"/>
        <p:cNvGrpSpPr/>
        <p:nvPr/>
      </p:nvGrpSpPr>
      <p:grpSpPr>
        <a:xfrm>
          <a:off x="0" y="0"/>
          <a:ext cx="0" cy="0"/>
          <a:chOff x="0" y="0"/>
          <a:chExt cx="0" cy="0"/>
        </a:xfrm>
      </p:grpSpPr>
      <p:sp>
        <p:nvSpPr>
          <p:cNvPr id="33" name="Google Shape;33;p5"/>
          <p:cNvSpPr/>
          <p:nvPr/>
        </p:nvSpPr>
        <p:spPr>
          <a:xfrm>
            <a:off x="0" y="2400300"/>
            <a:ext cx="4267200" cy="4457700"/>
          </a:xfrm>
          <a:prstGeom prst="rect">
            <a:avLst/>
          </a:prstGeom>
          <a:solidFill>
            <a:srgbClr val="D293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4" name="Google Shape;34;p5"/>
          <p:cNvSpPr txBox="1"/>
          <p:nvPr>
            <p:ph type="title"/>
          </p:nvPr>
        </p:nvSpPr>
        <p:spPr>
          <a:xfrm>
            <a:off x="457199" y="1399032"/>
            <a:ext cx="3619501" cy="877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6" name="Google Shape;36;p5"/>
          <p:cNvSpPr/>
          <p:nvPr>
            <p:ph idx="2" type="pic"/>
          </p:nvPr>
        </p:nvSpPr>
        <p:spPr>
          <a:xfrm>
            <a:off x="4254500" y="0"/>
            <a:ext cx="7480300" cy="6858000"/>
          </a:xfrm>
          <a:prstGeom prst="rect">
            <a:avLst/>
          </a:prstGeom>
          <a:noFill/>
          <a:ln>
            <a:noFill/>
          </a:ln>
        </p:spPr>
      </p:sp>
      <p:sp>
        <p:nvSpPr>
          <p:cNvPr id="37" name="Google Shape;37;p5"/>
          <p:cNvSpPr/>
          <p:nvPr/>
        </p:nvSpPr>
        <p:spPr>
          <a:xfrm>
            <a:off x="11734800" y="4445000"/>
            <a:ext cx="457200" cy="2413000"/>
          </a:xfrm>
          <a:prstGeom prst="rect">
            <a:avLst/>
          </a:prstGeom>
          <a:solidFill>
            <a:srgbClr val="884C5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8" name="Google Shape;38;p5"/>
          <p:cNvSpPr/>
          <p:nvPr/>
        </p:nvSpPr>
        <p:spPr>
          <a:xfrm>
            <a:off x="11734800" y="0"/>
            <a:ext cx="457200" cy="4462272"/>
          </a:xfrm>
          <a:prstGeom prst="rect">
            <a:avLst/>
          </a:prstGeom>
          <a:solidFill>
            <a:srgbClr val="86A2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Instructions">
    <p:spTree>
      <p:nvGrpSpPr>
        <p:cNvPr id="39" name="Shape 39"/>
        <p:cNvGrpSpPr/>
        <p:nvPr/>
      </p:nvGrpSpPr>
      <p:grpSpPr>
        <a:xfrm>
          <a:off x="0" y="0"/>
          <a:ext cx="0" cy="0"/>
          <a:chOff x="0" y="0"/>
          <a:chExt cx="0" cy="0"/>
        </a:xfrm>
      </p:grpSpPr>
      <p:sp>
        <p:nvSpPr>
          <p:cNvPr id="40" name="Google Shape;40;p6"/>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457200" y="2540000"/>
            <a:ext cx="6591300" cy="3403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66666"/>
              </a:lnSpc>
              <a:spcBef>
                <a:spcPts val="0"/>
              </a:spcBef>
              <a:spcAft>
                <a:spcPts val="0"/>
              </a:spcAft>
              <a:buClr>
                <a:schemeClr val="dk1"/>
              </a:buClr>
              <a:buSzPts val="180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2" name="Google Shape;42;p6"/>
          <p:cNvSpPr/>
          <p:nvPr>
            <p:ph idx="2" type="pic"/>
          </p:nvPr>
        </p:nvSpPr>
        <p:spPr>
          <a:xfrm>
            <a:off x="8115300" y="1384300"/>
            <a:ext cx="3410712" cy="4572000"/>
          </a:xfrm>
          <a:prstGeom prst="roundRect">
            <a:avLst>
              <a:gd fmla="val 2543" name="adj"/>
            </a:avLst>
          </a:prstGeom>
          <a:noFill/>
          <a:ln>
            <a:noFill/>
          </a:ln>
        </p:spPr>
      </p:sp>
    </p:spTree>
  </p:cSld>
  <p:clrMapOvr>
    <a:masterClrMapping/>
  </p:clrMapOvr>
  <p:extLst>
    <p:ext uri="{DCECCB84-F9BA-43D5-87BE-67443E8EF086}">
      <p15:sldGuideLst>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te Wellspring">
  <p:cSld name="Palette Wellspring">
    <p:bg>
      <p:bgPr>
        <a:solidFill>
          <a:srgbClr val="D8D8D8"/>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p:nvPr>
            <p:ph idx="2" type="pic"/>
          </p:nvPr>
        </p:nvSpPr>
        <p:spPr>
          <a:xfrm>
            <a:off x="4279392" y="1463040"/>
            <a:ext cx="1499616" cy="2194560"/>
          </a:xfrm>
          <a:prstGeom prst="rect">
            <a:avLst/>
          </a:prstGeom>
          <a:noFill/>
          <a:ln>
            <a:noFill/>
          </a:ln>
        </p:spPr>
      </p:sp>
      <p:sp>
        <p:nvSpPr>
          <p:cNvPr id="51" name="Google Shape;51;p8"/>
          <p:cNvSpPr/>
          <p:nvPr>
            <p:ph idx="3" type="pic"/>
          </p:nvPr>
        </p:nvSpPr>
        <p:spPr>
          <a:xfrm>
            <a:off x="6227064" y="1463040"/>
            <a:ext cx="1499616" cy="2194560"/>
          </a:xfrm>
          <a:prstGeom prst="rect">
            <a:avLst/>
          </a:prstGeom>
          <a:noFill/>
          <a:ln>
            <a:noFill/>
          </a:ln>
        </p:spPr>
      </p:sp>
      <p:sp>
        <p:nvSpPr>
          <p:cNvPr id="52" name="Google Shape;52;p8"/>
          <p:cNvSpPr/>
          <p:nvPr>
            <p:ph idx="4" type="pic"/>
          </p:nvPr>
        </p:nvSpPr>
        <p:spPr>
          <a:xfrm>
            <a:off x="8174736" y="1463040"/>
            <a:ext cx="1499616" cy="2194560"/>
          </a:xfrm>
          <a:prstGeom prst="rect">
            <a:avLst/>
          </a:prstGeom>
          <a:noFill/>
          <a:ln>
            <a:noFill/>
          </a:ln>
        </p:spPr>
      </p:sp>
      <p:sp>
        <p:nvSpPr>
          <p:cNvPr id="53" name="Google Shape;53;p8"/>
          <p:cNvSpPr/>
          <p:nvPr>
            <p:ph idx="5" type="pic"/>
          </p:nvPr>
        </p:nvSpPr>
        <p:spPr>
          <a:xfrm>
            <a:off x="10122408" y="1463040"/>
            <a:ext cx="1499616" cy="2194560"/>
          </a:xfrm>
          <a:prstGeom prst="rect">
            <a:avLst/>
          </a:prstGeom>
          <a:noFill/>
          <a:ln>
            <a:noFill/>
          </a:ln>
        </p:spPr>
      </p:sp>
      <p:sp>
        <p:nvSpPr>
          <p:cNvPr id="54" name="Google Shape;54;p8"/>
          <p:cNvSpPr/>
          <p:nvPr>
            <p:ph idx="6" type="pic"/>
          </p:nvPr>
        </p:nvSpPr>
        <p:spPr>
          <a:xfrm>
            <a:off x="4279392" y="4087368"/>
            <a:ext cx="1499616" cy="2194560"/>
          </a:xfrm>
          <a:prstGeom prst="rect">
            <a:avLst/>
          </a:prstGeom>
          <a:noFill/>
          <a:ln>
            <a:noFill/>
          </a:ln>
        </p:spPr>
      </p:sp>
      <p:sp>
        <p:nvSpPr>
          <p:cNvPr id="55" name="Google Shape;55;p8"/>
          <p:cNvSpPr/>
          <p:nvPr>
            <p:ph idx="7" type="pic"/>
          </p:nvPr>
        </p:nvSpPr>
        <p:spPr>
          <a:xfrm>
            <a:off x="6227064" y="4087368"/>
            <a:ext cx="1499616" cy="2194560"/>
          </a:xfrm>
          <a:prstGeom prst="rect">
            <a:avLst/>
          </a:prstGeom>
          <a:noFill/>
          <a:ln>
            <a:noFill/>
          </a:ln>
        </p:spPr>
      </p:sp>
      <p:sp>
        <p:nvSpPr>
          <p:cNvPr id="56" name="Google Shape;56;p8"/>
          <p:cNvSpPr/>
          <p:nvPr>
            <p:ph idx="8" type="pic"/>
          </p:nvPr>
        </p:nvSpPr>
        <p:spPr>
          <a:xfrm>
            <a:off x="8174736" y="4087368"/>
            <a:ext cx="1499616" cy="2194560"/>
          </a:xfrm>
          <a:prstGeom prst="rect">
            <a:avLst/>
          </a:prstGeom>
          <a:noFill/>
          <a:ln>
            <a:noFill/>
          </a:ln>
        </p:spPr>
      </p:sp>
      <p:sp>
        <p:nvSpPr>
          <p:cNvPr id="57" name="Google Shape;57;p8"/>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ersive palette Wellspring">
  <p:cSld name="Immersive palette Wellspring">
    <p:bg>
      <p:bgPr>
        <a:solidFill>
          <a:schemeClr val="dk2"/>
        </a:solidFill>
      </p:bgPr>
    </p:bg>
    <p:spTree>
      <p:nvGrpSpPr>
        <p:cNvPr id="58" name="Shape 58"/>
        <p:cNvGrpSpPr/>
        <p:nvPr/>
      </p:nvGrpSpPr>
      <p:grpSpPr>
        <a:xfrm>
          <a:off x="0" y="0"/>
          <a:ext cx="0" cy="0"/>
          <a:chOff x="0" y="0"/>
          <a:chExt cx="0" cy="0"/>
        </a:xfrm>
      </p:grpSpPr>
      <p:sp>
        <p:nvSpPr>
          <p:cNvPr id="59" name="Google Shape;59;p9"/>
          <p:cNvSpPr/>
          <p:nvPr/>
        </p:nvSpPr>
        <p:spPr>
          <a:xfrm>
            <a:off x="0" y="0"/>
            <a:ext cx="2445488" cy="457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9"/>
          <p:cNvSpPr/>
          <p:nvPr/>
        </p:nvSpPr>
        <p:spPr>
          <a:xfrm rot="5400000">
            <a:off x="10740656" y="5406656"/>
            <a:ext cx="2445488" cy="457200"/>
          </a:xfrm>
          <a:prstGeom prst="rect">
            <a:avLst/>
          </a:prstGeom>
          <a:solidFill>
            <a:srgbClr val="8A589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 name="Google Shape;61;p9"/>
          <p:cNvSpPr/>
          <p:nvPr/>
        </p:nvSpPr>
        <p:spPr>
          <a:xfrm>
            <a:off x="7982712" y="495300"/>
            <a:ext cx="3753612" cy="59436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9"/>
          <p:cNvSpPr/>
          <p:nvPr/>
        </p:nvSpPr>
        <p:spPr>
          <a:xfrm>
            <a:off x="4251158" y="495300"/>
            <a:ext cx="3787056" cy="59436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3" name="Google Shape;63;p9"/>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4" name="Google Shape;64;p9"/>
          <p:cNvSpPr/>
          <p:nvPr>
            <p:ph idx="2" type="pic"/>
          </p:nvPr>
        </p:nvSpPr>
        <p:spPr>
          <a:xfrm>
            <a:off x="4709160" y="960120"/>
            <a:ext cx="6574536" cy="5074920"/>
          </a:xfrm>
          <a:prstGeom prst="rect">
            <a:avLst/>
          </a:prstGeom>
          <a:noFill/>
          <a:ln>
            <a:noFill/>
          </a:ln>
        </p:spPr>
      </p:sp>
      <p:sp>
        <p:nvSpPr>
          <p:cNvPr id="65" name="Google Shape;65;p9"/>
          <p:cNvSpPr/>
          <p:nvPr/>
        </p:nvSpPr>
        <p:spPr>
          <a:xfrm>
            <a:off x="228600" y="241300"/>
            <a:ext cx="11772900" cy="6400800"/>
          </a:xfrm>
          <a:prstGeom prst="rect">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66" name="Google Shape;66;p9"/>
          <p:cNvCxnSpPr/>
          <p:nvPr/>
        </p:nvCxnSpPr>
        <p:spPr>
          <a:xfrm>
            <a:off x="228600" y="2415910"/>
            <a:ext cx="4022558" cy="0"/>
          </a:xfrm>
          <a:prstGeom prst="straightConnector1">
            <a:avLst/>
          </a:prstGeom>
          <a:noFill/>
          <a:ln cap="flat" cmpd="sng" w="25400">
            <a:solidFill>
              <a:schemeClr val="accent5"/>
            </a:solidFill>
            <a:prstDash val="solid"/>
            <a:miter lim="800000"/>
            <a:headEnd len="sm" w="sm" type="none"/>
            <a:tailEnd len="sm" w="sm" type="none"/>
          </a:ln>
        </p:spPr>
      </p:cxnSp>
      <p:sp>
        <p:nvSpPr>
          <p:cNvPr id="67" name="Google Shape;67;p9"/>
          <p:cNvSpPr txBox="1"/>
          <p:nvPr>
            <p:ph type="title"/>
          </p:nvPr>
        </p:nvSpPr>
        <p:spPr>
          <a:xfrm>
            <a:off x="457199" y="1371600"/>
            <a:ext cx="3619501" cy="877824"/>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7"/>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descr="Abstract image of curvy lines" id="73" name="Google Shape;73;p10"/>
          <p:cNvPicPr preferRelativeResize="0"/>
          <p:nvPr>
            <p:ph idx="2" type="pic"/>
          </p:nvPr>
        </p:nvPicPr>
        <p:blipFill rotWithShape="1">
          <a:blip r:embed="rId3">
            <a:alphaModFix/>
          </a:blip>
          <a:srcRect b="0" l="0" r="0" t="0"/>
          <a:stretch/>
        </p:blipFill>
        <p:spPr>
          <a:xfrm>
            <a:off x="0" y="1"/>
            <a:ext cx="12191550" cy="6857999"/>
          </a:xfrm>
          <a:prstGeom prst="rect">
            <a:avLst/>
          </a:prstGeom>
          <a:solidFill>
            <a:srgbClr val="595959"/>
          </a:solidFill>
          <a:ln>
            <a:noFill/>
          </a:ln>
        </p:spPr>
      </p:pic>
      <p:sp>
        <p:nvSpPr>
          <p:cNvPr id="74" name="Google Shape;74;p10"/>
          <p:cNvSpPr txBox="1"/>
          <p:nvPr>
            <p:ph type="title"/>
          </p:nvPr>
        </p:nvSpPr>
        <p:spPr>
          <a:xfrm>
            <a:off x="281836" y="1377864"/>
            <a:ext cx="10653386" cy="5322962"/>
          </a:xfrm>
          <a:prstGeom prst="rect">
            <a:avLst/>
          </a:prstGeom>
          <a:noFill/>
          <a:ln>
            <a:noFill/>
          </a:ln>
        </p:spPr>
        <p:txBody>
          <a:bodyPr anchorCtr="0" anchor="t" bIns="45700" lIns="91425" spcFirstLastPara="1" rIns="91425" wrap="square" tIns="45700">
            <a:normAutofit/>
          </a:bodyPr>
          <a:lstStyle/>
          <a:p>
            <a:pPr indent="0" lvl="0" marL="0" rtl="0" algn="l">
              <a:lnSpc>
                <a:spcPct val="127777"/>
              </a:lnSpc>
              <a:spcBef>
                <a:spcPts val="0"/>
              </a:spcBef>
              <a:spcAft>
                <a:spcPts val="0"/>
              </a:spcAft>
              <a:buClr>
                <a:schemeClr val="lt1"/>
              </a:buClr>
              <a:buSzPts val="2200"/>
              <a:buFont typeface="Quattrocento Sans"/>
              <a:buNone/>
            </a:pPr>
            <a:r>
              <a:rPr b="1" lang="tr-TR" sz="2200"/>
              <a:t>KİLO VE BOYDAN OLUŞAN VERİ SETİNDEN CİNSİYET TAHMİNİ YAPAN YAPAY SİNİR AĞI’NIN OLUŞTURULMASI </a:t>
            </a:r>
            <a:endParaRPr b="1" sz="2200"/>
          </a:p>
          <a:p>
            <a:pPr indent="0" lvl="0" marL="0" rtl="0" algn="l">
              <a:lnSpc>
                <a:spcPct val="127777"/>
              </a:lnSpc>
              <a:spcBef>
                <a:spcPts val="0"/>
              </a:spcBef>
              <a:spcAft>
                <a:spcPts val="0"/>
              </a:spcAft>
              <a:buClr>
                <a:schemeClr val="lt1"/>
              </a:buClr>
              <a:buSzPts val="2200"/>
              <a:buFont typeface="Quattrocento Sans"/>
              <a:buNone/>
            </a:pPr>
            <a:br>
              <a:rPr b="1" lang="tr-TR" sz="1300"/>
            </a:br>
            <a:r>
              <a:rPr lang="tr-TR" sz="1600"/>
              <a:t>YASIN ÖMER KARA -180201077</a:t>
            </a:r>
            <a:br>
              <a:rPr lang="tr-TR" sz="1600"/>
            </a:br>
            <a:r>
              <a:rPr lang="tr-TR" sz="1600"/>
              <a:t>FEYZA DEMIREL -  190201110</a:t>
            </a:r>
            <a:br>
              <a:rPr lang="tr-TR" sz="1600"/>
            </a:br>
            <a:r>
              <a:rPr lang="tr-TR" sz="1600"/>
              <a:t>ONURCAN KURT - 190201115</a:t>
            </a:r>
            <a:br>
              <a:rPr lang="tr-TR" sz="1600"/>
            </a:br>
            <a:r>
              <a:rPr lang="tr-TR" sz="1600"/>
              <a:t> FERHAT TAŞÇI - 150201190</a:t>
            </a:r>
            <a:br>
              <a:rPr lang="tr-TR" sz="1600"/>
            </a:br>
            <a:r>
              <a:rPr lang="tr-TR" sz="1600"/>
              <a:t> SEBA BRIJ - 170201111</a:t>
            </a:r>
            <a:br>
              <a:rPr lang="tr-TR" sz="1600"/>
            </a:br>
            <a:r>
              <a:rPr lang="tr-TR" sz="1600"/>
              <a:t> KAAN KOÇ  -  180201065</a:t>
            </a:r>
            <a:br>
              <a:rPr b="1" lang="tr-TR">
                <a:solidFill>
                  <a:schemeClr val="dk1"/>
                </a:solidFill>
              </a:rPr>
            </a:b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814191" y="1089764"/>
            <a:ext cx="9983100" cy="507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Ağırlık ve bias değerlerinin güncellenmesi eşitliklerinde kullanmak üzere Sigmoid </a:t>
            </a:r>
            <a:r>
              <a:rPr lang="tr-TR" sz="1800">
                <a:solidFill>
                  <a:srgbClr val="484984"/>
                </a:solidFill>
                <a:latin typeface="Quattrocento Sans"/>
                <a:ea typeface="Quattrocento Sans"/>
                <a:cs typeface="Quattrocento Sans"/>
                <a:sym typeface="Quattrocento Sans"/>
              </a:rPr>
              <a:t>Fonksiyonunun</a:t>
            </a:r>
            <a:r>
              <a:rPr lang="tr-TR" sz="1800">
                <a:solidFill>
                  <a:srgbClr val="484984"/>
                </a:solidFill>
                <a:latin typeface="Quattrocento Sans"/>
                <a:ea typeface="Quattrocento Sans"/>
                <a:cs typeface="Quattrocento Sans"/>
                <a:sym typeface="Quattrocento Sans"/>
              </a:rPr>
              <a:t> türevini aldığımız yeni bir fonksiyon oluşturduk.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Sigmoid Fonksiyonunun Türevi: f’(x) = f(x) * (1-f(x)) </a:t>
            </a:r>
            <a:endParaRPr sz="900">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p:txBody>
      </p:sp>
      <p:sp>
        <p:nvSpPr>
          <p:cNvPr id="130" name="Google Shape;130;p19"/>
          <p:cNvSpPr txBox="1"/>
          <p:nvPr/>
        </p:nvSpPr>
        <p:spPr>
          <a:xfrm>
            <a:off x="913475" y="281075"/>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rPr>
              <a:t>Sigmoid Fonksiyonunun Türevi:</a:t>
            </a:r>
            <a:endParaRPr b="1" sz="2400">
              <a:solidFill>
                <a:srgbClr val="484984"/>
              </a:solidFill>
            </a:endParaRPr>
          </a:p>
        </p:txBody>
      </p:sp>
      <p:pic>
        <p:nvPicPr>
          <p:cNvPr id="131" name="Google Shape;131;p19"/>
          <p:cNvPicPr preferRelativeResize="0"/>
          <p:nvPr/>
        </p:nvPicPr>
        <p:blipFill>
          <a:blip r:embed="rId3">
            <a:alphaModFix/>
          </a:blip>
          <a:stretch>
            <a:fillRect/>
          </a:stretch>
        </p:blipFill>
        <p:spPr>
          <a:xfrm>
            <a:off x="2667925" y="2267773"/>
            <a:ext cx="5048250" cy="229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nvSpPr>
        <p:spPr>
          <a:xfrm>
            <a:off x="814200" y="1089778"/>
            <a:ext cx="99831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Geliştirdiğimiz yapay sinir ağının eğitimini gözlemlemek adına her bir devirde veri setindeki toplam LOSS’u hesaplamak adına MSE methodu oluşturduk.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Burada fonksiyona girdi olarak verilen y_real ve y_prediction verileri aynı boyuttaki numpy dizileri olmalıdır.</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p:txBody>
      </p:sp>
      <p:sp>
        <p:nvSpPr>
          <p:cNvPr id="137" name="Google Shape;137;p20"/>
          <p:cNvSpPr txBox="1"/>
          <p:nvPr/>
        </p:nvSpPr>
        <p:spPr>
          <a:xfrm>
            <a:off x="871325" y="36030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rPr>
              <a:t>MSE Methodu:</a:t>
            </a:r>
            <a:endParaRPr b="1" sz="2400">
              <a:solidFill>
                <a:srgbClr val="484984"/>
              </a:solidFill>
            </a:endParaRPr>
          </a:p>
        </p:txBody>
      </p:sp>
      <p:pic>
        <p:nvPicPr>
          <p:cNvPr id="138" name="Google Shape;138;p20"/>
          <p:cNvPicPr preferRelativeResize="0"/>
          <p:nvPr/>
        </p:nvPicPr>
        <p:blipFill>
          <a:blip r:embed="rId3">
            <a:alphaModFix/>
          </a:blip>
          <a:stretch>
            <a:fillRect/>
          </a:stretch>
        </p:blipFill>
        <p:spPr>
          <a:xfrm>
            <a:off x="2424850" y="2130525"/>
            <a:ext cx="7588626" cy="159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nvSpPr>
        <p:spPr>
          <a:xfrm>
            <a:off x="814191" y="1089764"/>
            <a:ext cx="9983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Feedforward yani İleri Besleme fonksiyonu içerisinde ağırlık değerleri ile girdiler çarpıldı ve bias değerleriyle toplanarak sigmoid ile değeri standartlaştırılmış hale getirildi. Böylelikle ileri beslemeli nöronlar üzerinden tahmin değeri elde edilmiş oldu.</a:t>
            </a:r>
            <a:endParaRPr b="0" i="0" sz="1800" u="none" cap="none" strike="noStrike">
              <a:solidFill>
                <a:srgbClr val="484984"/>
              </a:solidFill>
              <a:latin typeface="Quattrocento Sans"/>
              <a:ea typeface="Quattrocento Sans"/>
              <a:cs typeface="Quattrocento Sans"/>
              <a:sym typeface="Quattrocento Sans"/>
            </a:endParaRPr>
          </a:p>
        </p:txBody>
      </p:sp>
      <p:sp>
        <p:nvSpPr>
          <p:cNvPr id="144" name="Google Shape;144;p21"/>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Feedforward Fonksiyonu</a:t>
            </a:r>
            <a:endParaRPr b="1" sz="2400">
              <a:solidFill>
                <a:srgbClr val="484984"/>
              </a:solidFill>
            </a:endParaRPr>
          </a:p>
        </p:txBody>
      </p:sp>
      <p:pic>
        <p:nvPicPr>
          <p:cNvPr id="145" name="Google Shape;145;p21"/>
          <p:cNvPicPr preferRelativeResize="0"/>
          <p:nvPr/>
        </p:nvPicPr>
        <p:blipFill>
          <a:blip r:embed="rId3">
            <a:alphaModFix/>
          </a:blip>
          <a:stretch>
            <a:fillRect/>
          </a:stretch>
        </p:blipFill>
        <p:spPr>
          <a:xfrm>
            <a:off x="1709600" y="2518125"/>
            <a:ext cx="8192301" cy="263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814191" y="1089764"/>
            <a:ext cx="99831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Son olarak train fonksiyonu kodlandı. Train fonksiyonu öğrenmenin gerçekleştiği kısımdır. Bu kısımda her bir ağırlığın Loss değerine göre güncelleneceği değer belirlenmelidir.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Train fonksiyonu içerisinde şu değerlerin hesaplanması gerekir:</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342900" lvl="0" marL="4572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Loss değerinin tahmin değerine göre türevi.</a:t>
            </a:r>
            <a:endParaRPr sz="1800">
              <a:solidFill>
                <a:srgbClr val="484984"/>
              </a:solidFill>
              <a:latin typeface="Quattrocento Sans"/>
              <a:ea typeface="Quattrocento Sans"/>
              <a:cs typeface="Quattrocento Sans"/>
              <a:sym typeface="Quattrocento Sans"/>
            </a:endParaRPr>
          </a:p>
          <a:p>
            <a:pPr indent="-342900" lvl="0" marL="4572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Tahmin değerinin hangi nöronun ağırlık değerine göre türev alıyorsa, o nöronun toplam değerine göre türevi.</a:t>
            </a:r>
            <a:endParaRPr sz="1800">
              <a:solidFill>
                <a:srgbClr val="484984"/>
              </a:solidFill>
              <a:latin typeface="Quattrocento Sans"/>
              <a:ea typeface="Quattrocento Sans"/>
              <a:cs typeface="Quattrocento Sans"/>
              <a:sym typeface="Quattrocento Sans"/>
            </a:endParaRPr>
          </a:p>
          <a:p>
            <a:pPr indent="-342900" lvl="0" marL="4572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Hangi nöronun ağırlık değerine göre türev alınıyorsa, o nöronun değerinin ağırlık değerine göre türevi</a:t>
            </a:r>
            <a:endParaRPr sz="1800">
              <a:solidFill>
                <a:srgbClr val="484984"/>
              </a:solidFill>
              <a:latin typeface="Quattrocento Sans"/>
              <a:ea typeface="Quattrocento Sans"/>
              <a:cs typeface="Quattrocento Sans"/>
              <a:sym typeface="Quattrocento Sans"/>
            </a:endParaRPr>
          </a:p>
          <a:p>
            <a:pPr indent="-342900" lvl="0" marL="457200" rtl="0" algn="l">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Hangi nöronun ağırlık değerine göre türev alınıyorsa, o nöronun değerinin bias değerine göre türevi</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Aynı zamanda bu fonksiyon içerisinde eğitimin ne kadar tekrar edeceğini belirlemek ve her bir devirde ağırlık ve biasların hangi oranda güncelleneceğini belirlemek için “epoch” (devir sayısı) ve “learning rate”(öğrenme oranı) belirlenmelidir. Biz modelimizde epoch = 1000 ve learning_rate = 0.001 olacak şekilde değerler atadık.</a:t>
            </a:r>
            <a:endParaRPr sz="1800">
              <a:solidFill>
                <a:srgbClr val="484984"/>
              </a:solidFill>
              <a:latin typeface="Quattrocento Sans"/>
              <a:ea typeface="Quattrocento Sans"/>
              <a:cs typeface="Quattrocento Sans"/>
              <a:sym typeface="Quattrocento Sans"/>
            </a:endParaRPr>
          </a:p>
        </p:txBody>
      </p:sp>
      <p:sp>
        <p:nvSpPr>
          <p:cNvPr id="151" name="Google Shape;151;p22"/>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Train</a:t>
            </a:r>
            <a:r>
              <a:rPr b="1" lang="tr-TR" sz="2400">
                <a:solidFill>
                  <a:srgbClr val="484984"/>
                </a:solidFill>
                <a:latin typeface="Quattrocento Sans"/>
                <a:ea typeface="Quattrocento Sans"/>
                <a:cs typeface="Quattrocento Sans"/>
                <a:sym typeface="Quattrocento Sans"/>
              </a:rPr>
              <a:t> Fonksiyonu</a:t>
            </a:r>
            <a:endParaRPr b="1" sz="2400">
              <a:solidFill>
                <a:srgbClr val="48498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814191" y="1089764"/>
            <a:ext cx="9983100" cy="5079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Nöronlardan biri için belirtilen iterasyon sayısı kadar model eğitimi:</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Aynı nöron için ağırlık ve bias değerlerinin türevinin alınması işlemi:</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p:txBody>
      </p:sp>
      <p:sp>
        <p:nvSpPr>
          <p:cNvPr id="157" name="Google Shape;157;p23"/>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Train Fonksiyonu</a:t>
            </a:r>
            <a:endParaRPr b="1" sz="2400">
              <a:solidFill>
                <a:srgbClr val="484984"/>
              </a:solidFill>
            </a:endParaRPr>
          </a:p>
        </p:txBody>
      </p:sp>
      <p:pic>
        <p:nvPicPr>
          <p:cNvPr id="158" name="Google Shape;158;p23"/>
          <p:cNvPicPr preferRelativeResize="0"/>
          <p:nvPr/>
        </p:nvPicPr>
        <p:blipFill>
          <a:blip r:embed="rId3">
            <a:alphaModFix/>
          </a:blip>
          <a:stretch>
            <a:fillRect/>
          </a:stretch>
        </p:blipFill>
        <p:spPr>
          <a:xfrm>
            <a:off x="2452950" y="4221775"/>
            <a:ext cx="6705600" cy="1235625"/>
          </a:xfrm>
          <a:prstGeom prst="rect">
            <a:avLst/>
          </a:prstGeom>
          <a:noFill/>
          <a:ln>
            <a:noFill/>
          </a:ln>
        </p:spPr>
      </p:pic>
      <p:pic>
        <p:nvPicPr>
          <p:cNvPr id="159" name="Google Shape;159;p23"/>
          <p:cNvPicPr preferRelativeResize="0"/>
          <p:nvPr/>
        </p:nvPicPr>
        <p:blipFill>
          <a:blip r:embed="rId4">
            <a:alphaModFix/>
          </a:blip>
          <a:stretch>
            <a:fillRect/>
          </a:stretch>
        </p:blipFill>
        <p:spPr>
          <a:xfrm>
            <a:off x="2818738" y="1744387"/>
            <a:ext cx="5974023" cy="123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814191" y="1089764"/>
            <a:ext cx="9983100" cy="5079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Tahmin değerinin bu nöron için türevi:</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Ağırlık ve biaslara göre aynı nöronun güncellenmesi işlemi:</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p:txBody>
      </p:sp>
      <p:sp>
        <p:nvSpPr>
          <p:cNvPr id="165" name="Google Shape;165;p24"/>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Train Fonksiyonu</a:t>
            </a:r>
            <a:endParaRPr b="1" sz="2400">
              <a:solidFill>
                <a:srgbClr val="484984"/>
              </a:solidFill>
            </a:endParaRPr>
          </a:p>
        </p:txBody>
      </p:sp>
      <p:pic>
        <p:nvPicPr>
          <p:cNvPr id="166" name="Google Shape;166;p24"/>
          <p:cNvPicPr preferRelativeResize="0"/>
          <p:nvPr/>
        </p:nvPicPr>
        <p:blipFill>
          <a:blip r:embed="rId3">
            <a:alphaModFix/>
          </a:blip>
          <a:stretch>
            <a:fillRect/>
          </a:stretch>
        </p:blipFill>
        <p:spPr>
          <a:xfrm>
            <a:off x="2028825" y="1667050"/>
            <a:ext cx="8134350" cy="1219200"/>
          </a:xfrm>
          <a:prstGeom prst="rect">
            <a:avLst/>
          </a:prstGeom>
          <a:noFill/>
          <a:ln>
            <a:noFill/>
          </a:ln>
        </p:spPr>
      </p:pic>
      <p:pic>
        <p:nvPicPr>
          <p:cNvPr id="167" name="Google Shape;167;p24"/>
          <p:cNvPicPr preferRelativeResize="0"/>
          <p:nvPr/>
        </p:nvPicPr>
        <p:blipFill>
          <a:blip r:embed="rId4">
            <a:alphaModFix/>
          </a:blip>
          <a:stretch>
            <a:fillRect/>
          </a:stretch>
        </p:blipFill>
        <p:spPr>
          <a:xfrm>
            <a:off x="1316950" y="4247125"/>
            <a:ext cx="9251125" cy="1137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814200" y="1089787"/>
            <a:ext cx="9983100" cy="729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Train fonksiyonu içerisinde hesaplanan Loss değerlerinin çıktısı şu şekilde olmaktadır:</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Şekilde de görüldüğü üzere her iterasyonda Loss değeri giderek azalmıştır ve bu model eğitiminin Accuracy rate’i %88.f civarlarındadır. Bu da oldukça yakın tahminlerde bulunabildiğini göstermektedir.</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p:txBody>
      </p:sp>
      <p:sp>
        <p:nvSpPr>
          <p:cNvPr id="173" name="Google Shape;173;p25"/>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Train Fonksiyonu</a:t>
            </a:r>
            <a:endParaRPr b="1" sz="2400">
              <a:solidFill>
                <a:srgbClr val="484984"/>
              </a:solidFill>
            </a:endParaRPr>
          </a:p>
        </p:txBody>
      </p:sp>
      <p:pic>
        <p:nvPicPr>
          <p:cNvPr id="174" name="Google Shape;174;p25"/>
          <p:cNvPicPr preferRelativeResize="0"/>
          <p:nvPr/>
        </p:nvPicPr>
        <p:blipFill>
          <a:blip r:embed="rId3">
            <a:alphaModFix/>
          </a:blip>
          <a:stretch>
            <a:fillRect/>
          </a:stretch>
        </p:blipFill>
        <p:spPr>
          <a:xfrm>
            <a:off x="3245196" y="1671638"/>
            <a:ext cx="4066479" cy="397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814191" y="1089764"/>
            <a:ext cx="9983100" cy="3971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Yapay sinir ağının hazırlanması işlemi sonucunda boy, kilo ve cinsiyet bilgilerinin yer aldığı veri setini kullanarak yapay sinir ağımızın boy ve kilo bilgilerinden yararlanarak cinsiyet tahmini yapmasını sağladık.  Aşağıdaki görselde veri setimizin belirli bir kısmının örneğini göstermiş bulunuyoruz. Bu veri seti kullanılarak eğitimimizi gerçekleştirdik. Veriler boy-kilo-cinsiyet olacak şekilde sıralanmıştır. 1’ler kadını, 0’lar erkeği temsil etmektedir.</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p:txBody>
      </p:sp>
      <p:sp>
        <p:nvSpPr>
          <p:cNvPr id="180" name="Google Shape;180;p26"/>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Verilerin Eğitilmesi</a:t>
            </a:r>
            <a:endParaRPr b="1" sz="2400">
              <a:solidFill>
                <a:srgbClr val="484984"/>
              </a:solidFill>
            </a:endParaRPr>
          </a:p>
        </p:txBody>
      </p:sp>
      <p:pic>
        <p:nvPicPr>
          <p:cNvPr id="181" name="Google Shape;181;p26"/>
          <p:cNvPicPr preferRelativeResize="0"/>
          <p:nvPr/>
        </p:nvPicPr>
        <p:blipFill>
          <a:blip r:embed="rId3">
            <a:alphaModFix/>
          </a:blip>
          <a:stretch>
            <a:fillRect/>
          </a:stretch>
        </p:blipFill>
        <p:spPr>
          <a:xfrm>
            <a:off x="3071600" y="2574050"/>
            <a:ext cx="5043700" cy="397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814191" y="1089764"/>
            <a:ext cx="99831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tr-TR" sz="1800">
                <a:solidFill>
                  <a:srgbClr val="484984"/>
                </a:solidFill>
                <a:latin typeface="Quattrocento Sans"/>
                <a:ea typeface="Quattrocento Sans"/>
                <a:cs typeface="Quattrocento Sans"/>
                <a:sym typeface="Quattrocento Sans"/>
              </a:rPr>
              <a:t>Oluşturulan yapay sinir ağı üzerinde boy ve kilo verilerek cinsiyet tahmini gerçekleştirilmeye çalışıldı. Kod çalıştırıldığında alınan çıktının bir kısmı şu şekildedir: </a:t>
            </a:r>
            <a:endParaRPr sz="1800">
              <a:solidFill>
                <a:srgbClr val="484984"/>
              </a:solidFill>
              <a:latin typeface="Quattrocento Sans"/>
              <a:ea typeface="Quattrocento Sans"/>
              <a:cs typeface="Quattrocento Sans"/>
              <a:sym typeface="Quattrocento Sans"/>
            </a:endParaRPr>
          </a:p>
        </p:txBody>
      </p:sp>
      <p:sp>
        <p:nvSpPr>
          <p:cNvPr id="187" name="Google Shape;187;p27"/>
          <p:cNvSpPr txBox="1"/>
          <p:nvPr/>
        </p:nvSpPr>
        <p:spPr>
          <a:xfrm>
            <a:off x="814200" y="21825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latin typeface="Quattrocento Sans"/>
                <a:ea typeface="Quattrocento Sans"/>
                <a:cs typeface="Quattrocento Sans"/>
                <a:sym typeface="Quattrocento Sans"/>
              </a:rPr>
              <a:t>Çıktılar</a:t>
            </a:r>
            <a:endParaRPr b="1" sz="2400">
              <a:solidFill>
                <a:srgbClr val="484984"/>
              </a:solidFill>
            </a:endParaRPr>
          </a:p>
        </p:txBody>
      </p:sp>
      <p:pic>
        <p:nvPicPr>
          <p:cNvPr id="188" name="Google Shape;188;p27"/>
          <p:cNvPicPr preferRelativeResize="0"/>
          <p:nvPr/>
        </p:nvPicPr>
        <p:blipFill>
          <a:blip r:embed="rId3">
            <a:alphaModFix/>
          </a:blip>
          <a:stretch>
            <a:fillRect/>
          </a:stretch>
        </p:blipFill>
        <p:spPr>
          <a:xfrm>
            <a:off x="2283738" y="2362198"/>
            <a:ext cx="7044025" cy="238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txBox="1"/>
          <p:nvPr/>
        </p:nvSpPr>
        <p:spPr>
          <a:xfrm>
            <a:off x="494778" y="1217659"/>
            <a:ext cx="10183660" cy="39703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Times New Roman"/>
                <a:ea typeface="Times New Roman"/>
                <a:cs typeface="Times New Roman"/>
                <a:sym typeface="Times New Roman"/>
              </a:rPr>
              <a:t>Günümüzde sıklıkla duyduğumuz algoritmalarından biri olan Yapay Sinir Ağları (neural networks) makine öğrenmesinde en çok tercih edilen yöntemler arasında yer almaktadır. Python, R gibi sıklıkla veri bilimi üzerine kullanılan programlama dilleri için geliştirmiş kütüphaneler sayesinde yapay sinir ağı modelleri oluşturmak oldukça kolay hale gelmiştir. Aynı zamanda, Yapay Sinir Ağı modellerinin oluşturulması üzerine internette sayısız kaynak ve örnek de bulunmaktadır.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84984"/>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Times New Roman"/>
                <a:ea typeface="Times New Roman"/>
                <a:cs typeface="Times New Roman"/>
                <a:sym typeface="Times New Roman"/>
              </a:rPr>
              <a:t>Yapay Sinir Ağlarında da beynimizdeki sinir sisteminde olduğu gibi nöronlar bulunmaktadır. Bu nöronlar bağlı olduğu her bir nörona veri iletimi yapan işlemciler olarak düşünülebilir. Her bir nöronun görevi veri iletimini yapmadan önce diğer nörondan aldığı veriyi(synaptik bağlantı) işleminden geçirmek ve bağlı olduğu diğer nörona iletmektedir. Örneğin, basit bir ağda Girdi Katmanı, Gizli Katman ve Çıktı Katmanı bulunmaktadır. Girdi katmanı girdi verilerimizin bulunduğu katmandır. Gizli katmalar ise nöronların bulunduğu katmanlardır. Çıktı Katmanı ise sonuç olarak en son işlemin yapıldığı nöronları barındıran katmandır ve bu katmanda tahmin sonucu elde edilir.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0" name="Google Shape;80;p11"/>
          <p:cNvSpPr txBox="1"/>
          <p:nvPr/>
        </p:nvSpPr>
        <p:spPr>
          <a:xfrm>
            <a:off x="494778" y="425885"/>
            <a:ext cx="482252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tr-TR" sz="2400" u="none" cap="none" strike="noStrike">
                <a:solidFill>
                  <a:srgbClr val="484984"/>
                </a:solidFill>
                <a:latin typeface="Quattrocento Sans"/>
                <a:ea typeface="Quattrocento Sans"/>
                <a:cs typeface="Quattrocento Sans"/>
                <a:sym typeface="Quattrocento Sans"/>
              </a:rPr>
              <a:t>Yapay Sinir Ağları</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nvSpPr>
        <p:spPr>
          <a:xfrm>
            <a:off x="1039659" y="1002082"/>
            <a:ext cx="103965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484984"/>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Times New Roman"/>
                <a:ea typeface="Times New Roman"/>
                <a:cs typeface="Times New Roman"/>
                <a:sym typeface="Times New Roman"/>
              </a:rPr>
              <a:t>Örneğin Boy ve Kilo verileri üzerinden cinsiyet tahmini yapan bir modelin eğitildiği bir ağda, Girdi Katmanında iki adet girdi (Boy ve Kilo), Gizli Katmanda her birinin ayrı ayrı boy ve kilo girdilerine ağırlıklı olarak bağlı olduğu iki nöron ve çıktı katmanında sonuç olarak cinsiyeti veren bir nöron bulunmaktadır (Gizli katman sayısı ve içerisindeki nöronlar isteğe bağlı olarak arttırılabilir). Nöronlar </a:t>
            </a:r>
            <a:r>
              <a:rPr b="1" i="0" lang="tr-TR" sz="1800" u="none" cap="none" strike="noStrike">
                <a:solidFill>
                  <a:srgbClr val="484984"/>
                </a:solidFill>
                <a:latin typeface="Times New Roman"/>
                <a:ea typeface="Times New Roman"/>
                <a:cs typeface="Times New Roman"/>
                <a:sym typeface="Times New Roman"/>
              </a:rPr>
              <a:t>beslendiği</a:t>
            </a:r>
            <a:r>
              <a:rPr b="0" i="0" lang="tr-TR" sz="1800" u="none" cap="none" strike="noStrike">
                <a:solidFill>
                  <a:srgbClr val="484984"/>
                </a:solidFill>
                <a:latin typeface="Times New Roman"/>
                <a:ea typeface="Times New Roman"/>
                <a:cs typeface="Times New Roman"/>
                <a:sym typeface="Times New Roman"/>
              </a:rPr>
              <a:t> nörondan aldıkları değerleri ağırlıklandırarak </a:t>
            </a:r>
            <a:r>
              <a:rPr b="1" i="0" lang="tr-TR" sz="1800" u="none" cap="none" strike="noStrike">
                <a:solidFill>
                  <a:srgbClr val="484984"/>
                </a:solidFill>
                <a:latin typeface="Times New Roman"/>
                <a:ea typeface="Times New Roman"/>
                <a:cs typeface="Times New Roman"/>
                <a:sym typeface="Times New Roman"/>
              </a:rPr>
              <a:t>beslediği </a:t>
            </a:r>
            <a:r>
              <a:rPr b="0" i="0" lang="tr-TR" sz="1800" u="none" cap="none" strike="noStrike">
                <a:solidFill>
                  <a:srgbClr val="484984"/>
                </a:solidFill>
                <a:latin typeface="Times New Roman"/>
                <a:ea typeface="Times New Roman"/>
                <a:cs typeface="Times New Roman"/>
                <a:sym typeface="Times New Roman"/>
              </a:rPr>
              <a:t>nörona iletmektedirler. Son katman olan Çıktı katmanında yer alan nöronlar ise son ağırlıklandırma işlemini yaparak tahmin değerini çıktı olarak vermektedir. Elde edilen tahmin değeri gerçek değer ile karşılaştırılarak, ağırlıklandırma işlemi için kullanılan değerler elde edilen bu fark değerine göre güncellenir ve diğer girdi verileri ağ üzerinden geçer. Bu işlem tahmin değeri gerçek değere en yakın olan noktaya gelinceye kadar veya belirtilen devir sayısı kadar devam eder. Bu türde bir ağa İleri Beslemeli Ağ (Feed</a:t>
            </a:r>
            <a:r>
              <a:rPr lang="tr-TR" sz="1800">
                <a:solidFill>
                  <a:srgbClr val="484984"/>
                </a:solidFill>
                <a:latin typeface="Times New Roman"/>
                <a:ea typeface="Times New Roman"/>
                <a:cs typeface="Times New Roman"/>
                <a:sym typeface="Times New Roman"/>
              </a:rPr>
              <a:t>F</a:t>
            </a:r>
            <a:r>
              <a:rPr b="0" i="0" lang="tr-TR" sz="1800" u="none" cap="none" strike="noStrike">
                <a:solidFill>
                  <a:srgbClr val="484984"/>
                </a:solidFill>
                <a:latin typeface="Times New Roman"/>
                <a:ea typeface="Times New Roman"/>
                <a:cs typeface="Times New Roman"/>
                <a:sym typeface="Times New Roman"/>
              </a:rPr>
              <a:t>orward) denilmektedir.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582458" y="327305"/>
            <a:ext cx="9588600" cy="1179600"/>
          </a:xfrm>
          <a:prstGeom prst="rect">
            <a:avLst/>
          </a:prstGeom>
          <a:noFill/>
          <a:ln>
            <a:noFill/>
          </a:ln>
        </p:spPr>
        <p:txBody>
          <a:bodyPr anchorCtr="0" anchor="b" bIns="45700" lIns="91425" spcFirstLastPara="1" rIns="91425" wrap="square" tIns="45700">
            <a:normAutofit/>
          </a:bodyPr>
          <a:lstStyle/>
          <a:p>
            <a:pPr indent="0" lvl="0" marL="0" rtl="0" algn="l">
              <a:lnSpc>
                <a:spcPct val="166666"/>
              </a:lnSpc>
              <a:spcBef>
                <a:spcPts val="0"/>
              </a:spcBef>
              <a:spcAft>
                <a:spcPts val="0"/>
              </a:spcAft>
              <a:buClr>
                <a:srgbClr val="484984"/>
              </a:buClr>
              <a:buSzPts val="2400"/>
              <a:buFont typeface="Quattrocento Sans"/>
              <a:buNone/>
            </a:pPr>
            <a:r>
              <a:rPr b="1" lang="tr-TR" sz="2400">
                <a:solidFill>
                  <a:srgbClr val="484984"/>
                </a:solidFill>
              </a:rPr>
              <a:t>YAPAY SİNİR AĞINDA YER ALAN NÖRONLARIN GÖREVİ NEDİR?</a:t>
            </a:r>
            <a:endParaRPr b="1" sz="2400">
              <a:solidFill>
                <a:srgbClr val="484984"/>
              </a:solidFill>
            </a:endParaRPr>
          </a:p>
        </p:txBody>
      </p:sp>
      <p:sp>
        <p:nvSpPr>
          <p:cNvPr id="91" name="Google Shape;91;p13"/>
          <p:cNvSpPr txBox="1"/>
          <p:nvPr/>
        </p:nvSpPr>
        <p:spPr>
          <a:xfrm>
            <a:off x="582459" y="1741117"/>
            <a:ext cx="10665914"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Quattrocento Sans"/>
                <a:ea typeface="Quattrocento Sans"/>
                <a:cs typeface="Quattrocento Sans"/>
                <a:sym typeface="Quattrocento Sans"/>
              </a:rPr>
              <a:t>Nöronlar, içerisinde her bir bağlantının “Ağırlık” (W) değerini ve “Bias” (b) değeri barındırmaktadır. Nöronlar “Girdi Katmanı” üzerinden aldıkları değerleri o girdiye ait Ağırlık “W” değeri ile çarpmak ve ardından “bias” değeri ile toplamakla görevlilerdir. Burada </a:t>
            </a:r>
            <a:r>
              <a:rPr b="1" i="0" lang="tr-TR" sz="1800" u="none" cap="none" strike="noStrike">
                <a:solidFill>
                  <a:srgbClr val="484984"/>
                </a:solidFill>
                <a:latin typeface="Quattrocento Sans"/>
                <a:ea typeface="Quattrocento Sans"/>
                <a:cs typeface="Quattrocento Sans"/>
                <a:sym typeface="Quattrocento Sans"/>
              </a:rPr>
              <a:t>“W”ağırlık </a:t>
            </a:r>
            <a:r>
              <a:rPr b="0" i="0" lang="tr-TR" sz="1800" u="none" cap="none" strike="noStrike">
                <a:solidFill>
                  <a:srgbClr val="484984"/>
                </a:solidFill>
                <a:latin typeface="Quattrocento Sans"/>
                <a:ea typeface="Quattrocento Sans"/>
                <a:cs typeface="Quattrocento Sans"/>
                <a:sym typeface="Quattrocento Sans"/>
              </a:rPr>
              <a:t>değerleri o nöronun girdiler için katsayıları </a:t>
            </a:r>
            <a:r>
              <a:rPr b="1" i="0" lang="tr-TR" sz="1800" u="none" cap="none" strike="noStrike">
                <a:solidFill>
                  <a:srgbClr val="484984"/>
                </a:solidFill>
                <a:latin typeface="Quattrocento Sans"/>
                <a:ea typeface="Quattrocento Sans"/>
                <a:cs typeface="Quattrocento Sans"/>
                <a:sym typeface="Quattrocento Sans"/>
              </a:rPr>
              <a:t>“b”</a:t>
            </a:r>
            <a:r>
              <a:rPr b="0" i="0" lang="tr-TR" sz="1800" u="none" cap="none" strike="noStrike">
                <a:solidFill>
                  <a:srgbClr val="484984"/>
                </a:solidFill>
                <a:latin typeface="Quattrocento Sans"/>
                <a:ea typeface="Quattrocento Sans"/>
                <a:cs typeface="Quattrocento Sans"/>
                <a:sym typeface="Quattrocento Sans"/>
              </a:rPr>
              <a:t> </a:t>
            </a:r>
            <a:r>
              <a:rPr b="1" i="0" lang="tr-TR" sz="1800" u="none" cap="none" strike="noStrike">
                <a:solidFill>
                  <a:srgbClr val="484984"/>
                </a:solidFill>
                <a:latin typeface="Quattrocento Sans"/>
                <a:ea typeface="Quattrocento Sans"/>
                <a:cs typeface="Quattrocento Sans"/>
                <a:sym typeface="Quattrocento Sans"/>
              </a:rPr>
              <a:t>bias </a:t>
            </a:r>
            <a:r>
              <a:rPr b="0" i="0" lang="tr-TR" sz="1800" u="none" cap="none" strike="noStrike">
                <a:solidFill>
                  <a:srgbClr val="484984"/>
                </a:solidFill>
                <a:latin typeface="Quattrocento Sans"/>
                <a:ea typeface="Quattrocento Sans"/>
                <a:cs typeface="Quattrocento Sans"/>
                <a:sym typeface="Quattrocento Sans"/>
              </a:rPr>
              <a:t>değeri de nörondaki sabit sayı olarak düşünülebilir. Her nöron ağın beslendiği girdi sayısı (veri setindeki tahmin edici değişken sayısı) kadar ağırlık değeri ve bir adet bias değeri barındırmaktadır.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84984"/>
              </a:solidFill>
              <a:latin typeface="Quattrocento Sans"/>
              <a:ea typeface="Quattrocento Sans"/>
              <a:cs typeface="Quattrocento Sans"/>
              <a:sym typeface="Quattrocento Sans"/>
            </a:endParaRPr>
          </a:p>
        </p:txBody>
      </p:sp>
      <p:pic>
        <p:nvPicPr>
          <p:cNvPr id="92" name="Google Shape;92;p13"/>
          <p:cNvPicPr preferRelativeResize="0"/>
          <p:nvPr/>
        </p:nvPicPr>
        <p:blipFill rotWithShape="1">
          <a:blip r:embed="rId3">
            <a:alphaModFix/>
          </a:blip>
          <a:srcRect b="0" l="0" r="0" t="0"/>
          <a:stretch/>
        </p:blipFill>
        <p:spPr>
          <a:xfrm>
            <a:off x="2110049" y="3772442"/>
            <a:ext cx="7019925" cy="269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814191" y="1089764"/>
            <a:ext cx="998324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Quattrocento Sans"/>
                <a:ea typeface="Quattrocento Sans"/>
                <a:cs typeface="Quattrocento Sans"/>
                <a:sym typeface="Quattrocento Sans"/>
              </a:rPr>
              <a:t>Bir önceki slaytta gösterilen görseli incelediğimizde burada nöron her bir “W” değerini denk gelen girdi değeri ile çarparak toplamaktadır. Bu işlem sonrasında elde edilen değer “b” bias değeri toplanmaktadır. Buradan elde edilen sonuç girdilerin ağırlıklandırılmış toplam değerleridir. Nöron, son olarak bir aktivasyon fonksiyonu kullanarak elde edilen değeri 0 ile 1 arasında standartlaştırmaktadır. Bu sayede </a:t>
            </a:r>
            <a:r>
              <a:rPr b="1" i="0" lang="tr-TR" sz="1800" u="none" cap="none" strike="noStrike">
                <a:solidFill>
                  <a:srgbClr val="484984"/>
                </a:solidFill>
                <a:latin typeface="Quattrocento Sans"/>
                <a:ea typeface="Quattrocento Sans"/>
                <a:cs typeface="Quattrocento Sans"/>
                <a:sym typeface="Quattrocento Sans"/>
              </a:rPr>
              <a:t>kontrolsüz</a:t>
            </a:r>
            <a:r>
              <a:rPr b="0" i="0" lang="tr-TR" sz="1800" u="none" cap="none" strike="noStrike">
                <a:solidFill>
                  <a:srgbClr val="484984"/>
                </a:solidFill>
                <a:latin typeface="Quattrocento Sans"/>
                <a:ea typeface="Quattrocento Sans"/>
                <a:cs typeface="Quattrocento Sans"/>
                <a:sym typeface="Quattrocento Sans"/>
              </a:rPr>
              <a:t> veya </a:t>
            </a:r>
            <a:r>
              <a:rPr b="1" i="0" lang="tr-TR" sz="1800" u="none" cap="none" strike="noStrike">
                <a:solidFill>
                  <a:srgbClr val="484984"/>
                </a:solidFill>
                <a:latin typeface="Quattrocento Sans"/>
                <a:ea typeface="Quattrocento Sans"/>
                <a:cs typeface="Quattrocento Sans"/>
                <a:sym typeface="Quattrocento Sans"/>
              </a:rPr>
              <a:t>sınırsız</a:t>
            </a:r>
            <a:r>
              <a:rPr b="0" i="0" lang="tr-TR" sz="1800" u="none" cap="none" strike="noStrike">
                <a:solidFill>
                  <a:srgbClr val="484984"/>
                </a:solidFill>
                <a:latin typeface="Quattrocento Sans"/>
                <a:ea typeface="Quattrocento Sans"/>
                <a:cs typeface="Quattrocento Sans"/>
                <a:sym typeface="Quattrocento Sans"/>
              </a:rPr>
              <a:t> (</a:t>
            </a:r>
            <a:r>
              <a:rPr b="1" i="0" lang="tr-TR" sz="1800" u="none" cap="none" strike="noStrike">
                <a:solidFill>
                  <a:srgbClr val="484984"/>
                </a:solidFill>
                <a:latin typeface="Quattrocento Sans"/>
                <a:ea typeface="Quattrocento Sans"/>
                <a:cs typeface="Quattrocento Sans"/>
                <a:sym typeface="Quattrocento Sans"/>
              </a:rPr>
              <a:t>unbounded</a:t>
            </a:r>
            <a:r>
              <a:rPr b="0" i="0" lang="tr-TR" sz="1800" u="none" cap="none" strike="noStrike">
                <a:solidFill>
                  <a:srgbClr val="484984"/>
                </a:solidFill>
                <a:latin typeface="Quattrocento Sans"/>
                <a:ea typeface="Quattrocento Sans"/>
                <a:cs typeface="Quattrocento Sans"/>
                <a:sym typeface="Quattrocento Sans"/>
              </a:rPr>
              <a:t>) olarak gelen veri tahmin edilebilir bir değere dönüştürülmektedir</a:t>
            </a:r>
            <a:endParaRPr b="0" i="0" sz="1800" u="none" cap="none" strike="noStrike">
              <a:solidFill>
                <a:srgbClr val="484984"/>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63095" y="576197"/>
            <a:ext cx="7040411" cy="767023"/>
          </a:xfrm>
          <a:prstGeom prst="rect">
            <a:avLst/>
          </a:prstGeom>
          <a:noFill/>
          <a:ln>
            <a:noFill/>
          </a:ln>
        </p:spPr>
        <p:txBody>
          <a:bodyPr anchorCtr="0" anchor="b" bIns="45700" lIns="91425" spcFirstLastPara="1" rIns="91425" wrap="square" tIns="45700">
            <a:normAutofit/>
          </a:bodyPr>
          <a:lstStyle/>
          <a:p>
            <a:pPr indent="0" lvl="0" marL="0" rtl="0" algn="l">
              <a:lnSpc>
                <a:spcPct val="166666"/>
              </a:lnSpc>
              <a:spcBef>
                <a:spcPts val="0"/>
              </a:spcBef>
              <a:spcAft>
                <a:spcPts val="0"/>
              </a:spcAft>
              <a:buClr>
                <a:srgbClr val="484984"/>
              </a:buClr>
              <a:buSzPts val="2400"/>
              <a:buFont typeface="Quattrocento Sans"/>
              <a:buNone/>
            </a:pPr>
            <a:r>
              <a:rPr b="1" lang="tr-TR" sz="2400">
                <a:solidFill>
                  <a:srgbClr val="484984"/>
                </a:solidFill>
              </a:rPr>
              <a:t>TÜM SİNİR AĞININ OLUŞTURULMASI</a:t>
            </a:r>
            <a:endParaRPr b="1" sz="2400">
              <a:solidFill>
                <a:srgbClr val="484984"/>
              </a:solidFill>
            </a:endParaRPr>
          </a:p>
        </p:txBody>
      </p:sp>
      <p:sp>
        <p:nvSpPr>
          <p:cNvPr id="103" name="Google Shape;103;p15"/>
          <p:cNvSpPr txBox="1"/>
          <p:nvPr/>
        </p:nvSpPr>
        <p:spPr>
          <a:xfrm>
            <a:off x="663095" y="1778696"/>
            <a:ext cx="1058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Quattrocento Sans"/>
                <a:ea typeface="Quattrocento Sans"/>
                <a:cs typeface="Quattrocento Sans"/>
                <a:sym typeface="Quattrocento Sans"/>
              </a:rPr>
              <a:t>Bir Sinir Ağının (Neural Network) birden fazla Nöronun birbirine katmanlar bazında bağlandığı göz önünde bulundurulduğunda, bir önceki bölümde yaptığımız tüm işlemler bir katmanda bulunan her bir nöron için gerçekleştirilmektedir. Bir sinir ağında bulunan katmanların nöronlarının diğer katmandaki nöronların her biri ile bağlantılı olması gerektiğini(</a:t>
            </a:r>
            <a:r>
              <a:rPr lang="tr-TR" sz="1800">
                <a:solidFill>
                  <a:srgbClr val="484984"/>
                </a:solidFill>
                <a:latin typeface="Quattrocento Sans"/>
                <a:ea typeface="Quattrocento Sans"/>
                <a:cs typeface="Quattrocento Sans"/>
                <a:sym typeface="Quattrocento Sans"/>
              </a:rPr>
              <a:t>bazı modellerde tüm nöronlar birbirine bağlı olmak zorunda değildir.)</a:t>
            </a:r>
            <a:r>
              <a:rPr b="0" i="0" lang="tr-TR" sz="1800" u="none" cap="none" strike="noStrike">
                <a:solidFill>
                  <a:srgbClr val="484984"/>
                </a:solidFill>
                <a:latin typeface="Quattrocento Sans"/>
                <a:ea typeface="Quattrocento Sans"/>
                <a:cs typeface="Quattrocento Sans"/>
                <a:sym typeface="Quattrocento Sans"/>
              </a:rPr>
              <a:t> belirtmiştik. Aslında bu sayede</a:t>
            </a:r>
            <a:r>
              <a:rPr lang="tr-TR" sz="1800">
                <a:solidFill>
                  <a:srgbClr val="484984"/>
                </a:solidFill>
                <a:latin typeface="Quattrocento Sans"/>
                <a:ea typeface="Quattrocento Sans"/>
                <a:cs typeface="Quattrocento Sans"/>
                <a:sym typeface="Quattrocento Sans"/>
              </a:rPr>
              <a:t> </a:t>
            </a:r>
            <a:r>
              <a:rPr b="0" i="0" lang="tr-TR" sz="1800" u="none" cap="none" strike="noStrike">
                <a:solidFill>
                  <a:srgbClr val="484984"/>
                </a:solidFill>
                <a:latin typeface="Quattrocento Sans"/>
                <a:ea typeface="Quattrocento Sans"/>
                <a:cs typeface="Quattrocento Sans"/>
                <a:sym typeface="Quattrocento Sans"/>
              </a:rPr>
              <a:t>kullandığımız sinir ağımızı alttaki gibi şematize edebiliriz;</a:t>
            </a:r>
            <a:endParaRPr b="0" i="0" sz="1400" u="none" cap="none" strike="noStrike">
              <a:solidFill>
                <a:srgbClr val="000000"/>
              </a:solidFill>
              <a:latin typeface="Arial"/>
              <a:ea typeface="Arial"/>
              <a:cs typeface="Arial"/>
              <a:sym typeface="Arial"/>
            </a:endParaRPr>
          </a:p>
        </p:txBody>
      </p:sp>
      <p:pic>
        <p:nvPicPr>
          <p:cNvPr id="104" name="Google Shape;104;p15"/>
          <p:cNvPicPr preferRelativeResize="0"/>
          <p:nvPr/>
        </p:nvPicPr>
        <p:blipFill rotWithShape="1">
          <a:blip r:embed="rId3">
            <a:alphaModFix/>
          </a:blip>
          <a:srcRect b="0" l="0" r="0" t="0"/>
          <a:stretch/>
        </p:blipFill>
        <p:spPr>
          <a:xfrm>
            <a:off x="3244762" y="3622681"/>
            <a:ext cx="5421943" cy="27554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582458" y="526093"/>
            <a:ext cx="112170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tr-TR" sz="1800" u="none" cap="none" strike="noStrike">
                <a:solidFill>
                  <a:srgbClr val="484984"/>
                </a:solidFill>
                <a:latin typeface="Quattrocento Sans"/>
                <a:ea typeface="Quattrocento Sans"/>
                <a:cs typeface="Quattrocento Sans"/>
                <a:sym typeface="Quattrocento Sans"/>
              </a:rPr>
              <a:t>Bir önceki slayttaki gizli katmanımızda </a:t>
            </a:r>
            <a:r>
              <a:rPr b="1" i="0" lang="tr-TR" sz="1800" u="none" cap="none" strike="noStrike">
                <a:solidFill>
                  <a:srgbClr val="484984"/>
                </a:solidFill>
                <a:latin typeface="Quattrocento Sans"/>
                <a:ea typeface="Quattrocento Sans"/>
                <a:cs typeface="Quattrocento Sans"/>
                <a:sym typeface="Quattrocento Sans"/>
              </a:rPr>
              <a:t>H1</a:t>
            </a:r>
            <a:r>
              <a:rPr b="0" i="0" lang="tr-TR" sz="1800" u="none" cap="none" strike="noStrike">
                <a:solidFill>
                  <a:srgbClr val="484984"/>
                </a:solidFill>
                <a:latin typeface="Quattrocento Sans"/>
                <a:ea typeface="Quattrocento Sans"/>
                <a:cs typeface="Quattrocento Sans"/>
                <a:sym typeface="Quattrocento Sans"/>
              </a:rPr>
              <a:t> ve </a:t>
            </a:r>
            <a:r>
              <a:rPr b="1" i="0" lang="tr-TR" sz="1800" u="none" cap="none" strike="noStrike">
                <a:solidFill>
                  <a:srgbClr val="484984"/>
                </a:solidFill>
                <a:latin typeface="Quattrocento Sans"/>
                <a:ea typeface="Quattrocento Sans"/>
                <a:cs typeface="Quattrocento Sans"/>
                <a:sym typeface="Quattrocento Sans"/>
              </a:rPr>
              <a:t>H2</a:t>
            </a:r>
            <a:r>
              <a:rPr b="0" i="0" lang="tr-TR" sz="1800" u="none" cap="none" strike="noStrike">
                <a:solidFill>
                  <a:srgbClr val="484984"/>
                </a:solidFill>
                <a:latin typeface="Quattrocento Sans"/>
                <a:ea typeface="Quattrocento Sans"/>
                <a:cs typeface="Quattrocento Sans"/>
                <a:sym typeface="Quattrocento Sans"/>
              </a:rPr>
              <a:t> nöronları doğrudan girdi katmanından beslenirken, çıktı katmanı gizli katmanda yer alan </a:t>
            </a:r>
            <a:r>
              <a:rPr b="1" i="0" lang="tr-TR" sz="1800" u="none" cap="none" strike="noStrike">
                <a:solidFill>
                  <a:srgbClr val="484984"/>
                </a:solidFill>
                <a:latin typeface="Quattrocento Sans"/>
                <a:ea typeface="Quattrocento Sans"/>
                <a:cs typeface="Quattrocento Sans"/>
                <a:sym typeface="Quattrocento Sans"/>
              </a:rPr>
              <a:t>H1</a:t>
            </a:r>
            <a:r>
              <a:rPr b="0" i="0" lang="tr-TR" sz="1800" u="none" cap="none" strike="noStrike">
                <a:solidFill>
                  <a:srgbClr val="484984"/>
                </a:solidFill>
                <a:latin typeface="Quattrocento Sans"/>
                <a:ea typeface="Quattrocento Sans"/>
                <a:cs typeface="Quattrocento Sans"/>
                <a:sym typeface="Quattrocento Sans"/>
              </a:rPr>
              <a:t> ve </a:t>
            </a:r>
            <a:r>
              <a:rPr b="1" i="0" lang="tr-TR" sz="1800" u="none" cap="none" strike="noStrike">
                <a:solidFill>
                  <a:srgbClr val="484984"/>
                </a:solidFill>
                <a:latin typeface="Quattrocento Sans"/>
                <a:ea typeface="Quattrocento Sans"/>
                <a:cs typeface="Quattrocento Sans"/>
                <a:sym typeface="Quattrocento Sans"/>
              </a:rPr>
              <a:t>H2</a:t>
            </a:r>
            <a:r>
              <a:rPr b="0" i="0" lang="tr-TR" sz="1800" u="none" cap="none" strike="noStrike">
                <a:solidFill>
                  <a:srgbClr val="484984"/>
                </a:solidFill>
                <a:latin typeface="Quattrocento Sans"/>
                <a:ea typeface="Quattrocento Sans"/>
                <a:cs typeface="Quattrocento Sans"/>
                <a:sym typeface="Quattrocento Sans"/>
              </a:rPr>
              <a:t> nöronlarından beslenmektedir. Bu nedenle </a:t>
            </a:r>
            <a:r>
              <a:rPr b="1" i="0" lang="tr-TR" sz="1800" u="none" cap="none" strike="noStrike">
                <a:solidFill>
                  <a:srgbClr val="484984"/>
                </a:solidFill>
                <a:latin typeface="Quattrocento Sans"/>
                <a:ea typeface="Quattrocento Sans"/>
                <a:cs typeface="Quattrocento Sans"/>
                <a:sym typeface="Quattrocento Sans"/>
              </a:rPr>
              <a:t>H1</a:t>
            </a:r>
            <a:r>
              <a:rPr b="0" i="0" lang="tr-TR" sz="1800" u="none" cap="none" strike="noStrike">
                <a:solidFill>
                  <a:srgbClr val="484984"/>
                </a:solidFill>
                <a:latin typeface="Quattrocento Sans"/>
                <a:ea typeface="Quattrocento Sans"/>
                <a:cs typeface="Quattrocento Sans"/>
                <a:sym typeface="Quattrocento Sans"/>
              </a:rPr>
              <a:t> ve </a:t>
            </a:r>
            <a:r>
              <a:rPr b="1" i="0" lang="tr-TR" sz="1800" u="none" cap="none" strike="noStrike">
                <a:solidFill>
                  <a:srgbClr val="484984"/>
                </a:solidFill>
                <a:latin typeface="Quattrocento Sans"/>
                <a:ea typeface="Quattrocento Sans"/>
                <a:cs typeface="Quattrocento Sans"/>
                <a:sym typeface="Quattrocento Sans"/>
              </a:rPr>
              <a:t>H2</a:t>
            </a:r>
            <a:r>
              <a:rPr b="0" i="0" lang="tr-TR" sz="1800" u="none" cap="none" strike="noStrike">
                <a:solidFill>
                  <a:srgbClr val="484984"/>
                </a:solidFill>
                <a:latin typeface="Quattrocento Sans"/>
                <a:ea typeface="Quattrocento Sans"/>
                <a:cs typeface="Quattrocento Sans"/>
                <a:sym typeface="Quattrocento Sans"/>
              </a:rPr>
              <a:t> nöronlarının değerleri hesaplanırken </a:t>
            </a:r>
            <a:r>
              <a:rPr b="1" i="0" lang="tr-TR" sz="1800" u="none" cap="none" strike="noStrike">
                <a:solidFill>
                  <a:srgbClr val="484984"/>
                </a:solidFill>
                <a:latin typeface="Quattrocento Sans"/>
                <a:ea typeface="Quattrocento Sans"/>
                <a:cs typeface="Quattrocento Sans"/>
                <a:sym typeface="Quattrocento Sans"/>
              </a:rPr>
              <a:t>Girdi 1</a:t>
            </a:r>
            <a:r>
              <a:rPr b="0" i="0" lang="tr-TR" sz="1800" u="none" cap="none" strike="noStrike">
                <a:solidFill>
                  <a:srgbClr val="484984"/>
                </a:solidFill>
                <a:latin typeface="Quattrocento Sans"/>
                <a:ea typeface="Quattrocento Sans"/>
                <a:cs typeface="Quattrocento Sans"/>
                <a:sym typeface="Quattrocento Sans"/>
              </a:rPr>
              <a:t> ve </a:t>
            </a:r>
            <a:r>
              <a:rPr b="1" i="0" lang="tr-TR" sz="1800" u="none" cap="none" strike="noStrike">
                <a:solidFill>
                  <a:srgbClr val="484984"/>
                </a:solidFill>
                <a:latin typeface="Quattrocento Sans"/>
                <a:ea typeface="Quattrocento Sans"/>
                <a:cs typeface="Quattrocento Sans"/>
                <a:sym typeface="Quattrocento Sans"/>
              </a:rPr>
              <a:t>Girdi 2 </a:t>
            </a:r>
            <a:r>
              <a:rPr b="0" i="0" lang="tr-TR" sz="1800" u="none" cap="none" strike="noStrike">
                <a:solidFill>
                  <a:srgbClr val="484984"/>
                </a:solidFill>
                <a:latin typeface="Quattrocento Sans"/>
                <a:ea typeface="Quattrocento Sans"/>
                <a:cs typeface="Quattrocento Sans"/>
                <a:sym typeface="Quattrocento Sans"/>
              </a:rPr>
              <a:t>değerleri bu girdiler için nöronda bulunan ağırlık değerleri ile çarpılarak toplanmaktadır </a:t>
            </a:r>
            <a:r>
              <a:rPr b="0" i="1" lang="tr-TR" sz="1800" u="none" cap="none" strike="noStrike">
                <a:solidFill>
                  <a:srgbClr val="484984"/>
                </a:solidFill>
                <a:latin typeface="Quattrocento Sans"/>
                <a:ea typeface="Quattrocento Sans"/>
                <a:cs typeface="Quattrocento Sans"/>
                <a:sym typeface="Quattrocento Sans"/>
              </a:rPr>
              <a:t>(ek olarak nöronun bias değeride bu sonuca eklenmektedir)</a:t>
            </a:r>
            <a:r>
              <a:rPr b="0" i="0" lang="tr-TR" sz="1800" u="none" cap="none" strike="noStrike">
                <a:solidFill>
                  <a:srgbClr val="484984"/>
                </a:solidFill>
                <a:latin typeface="Quattrocento Sans"/>
                <a:ea typeface="Quattrocento Sans"/>
                <a:cs typeface="Quattrocento Sans"/>
                <a:sym typeface="Quattrocento Sans"/>
              </a:rPr>
              <a:t>.</a:t>
            </a:r>
            <a:endParaRPr/>
          </a:p>
          <a:p>
            <a:pPr indent="0" lvl="0" marL="0" marR="0" rtl="0" algn="l">
              <a:lnSpc>
                <a:spcPct val="100000"/>
              </a:lnSpc>
              <a:spcBef>
                <a:spcPts val="0"/>
              </a:spcBef>
              <a:spcAft>
                <a:spcPts val="0"/>
              </a:spcAft>
              <a:buClr>
                <a:srgbClr val="000000"/>
              </a:buClr>
              <a:buSzPts val="1800"/>
              <a:buFont typeface="Arial"/>
              <a:buNone/>
            </a:pPr>
            <a:r>
              <a:t/>
            </a:r>
            <a:endParaRPr/>
          </a:p>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484984"/>
                </a:solidFill>
                <a:latin typeface="Quattrocento Sans"/>
                <a:ea typeface="Quattrocento Sans"/>
                <a:cs typeface="Quattrocento Sans"/>
                <a:sym typeface="Quattrocento Sans"/>
              </a:rPr>
              <a:t>H1 </a:t>
            </a:r>
            <a:r>
              <a:rPr b="0" i="0" lang="tr-TR" sz="1800" u="none" cap="none" strike="noStrike">
                <a:solidFill>
                  <a:srgbClr val="484984"/>
                </a:solidFill>
                <a:latin typeface="Quattrocento Sans"/>
                <a:ea typeface="Quattrocento Sans"/>
                <a:cs typeface="Quattrocento Sans"/>
                <a:sym typeface="Quattrocento Sans"/>
              </a:rPr>
              <a:t>ve </a:t>
            </a:r>
            <a:r>
              <a:rPr b="1" i="0" lang="tr-TR" sz="1800" u="none" cap="none" strike="noStrike">
                <a:solidFill>
                  <a:srgbClr val="484984"/>
                </a:solidFill>
                <a:latin typeface="Quattrocento Sans"/>
                <a:ea typeface="Quattrocento Sans"/>
                <a:cs typeface="Quattrocento Sans"/>
                <a:sym typeface="Quattrocento Sans"/>
              </a:rPr>
              <a:t>H2</a:t>
            </a:r>
            <a:r>
              <a:rPr b="0" i="0" lang="tr-TR" sz="1800" u="none" cap="none" strike="noStrike">
                <a:solidFill>
                  <a:srgbClr val="484984"/>
                </a:solidFill>
                <a:latin typeface="Quattrocento Sans"/>
                <a:ea typeface="Quattrocento Sans"/>
                <a:cs typeface="Quattrocento Sans"/>
                <a:sym typeface="Quattrocento Sans"/>
              </a:rPr>
              <a:t> nöronlarının ağırlıklandırılmış değerlerini hesaplayıp, sigmoid fonksiyonu ile standartlaştırmış olduk. Şimdi</a:t>
            </a:r>
            <a:r>
              <a:rPr b="1" i="0" lang="tr-TR" sz="1800" u="none" cap="none" strike="noStrike">
                <a:solidFill>
                  <a:srgbClr val="484984"/>
                </a:solidFill>
                <a:latin typeface="Quattrocento Sans"/>
                <a:ea typeface="Quattrocento Sans"/>
                <a:cs typeface="Quattrocento Sans"/>
                <a:sym typeface="Quattrocento Sans"/>
              </a:rPr>
              <a:t> H1 </a:t>
            </a:r>
            <a:r>
              <a:rPr b="0" i="0" lang="tr-TR" sz="1800" u="none" cap="none" strike="noStrike">
                <a:solidFill>
                  <a:srgbClr val="484984"/>
                </a:solidFill>
                <a:latin typeface="Quattrocento Sans"/>
                <a:ea typeface="Quattrocento Sans"/>
                <a:cs typeface="Quattrocento Sans"/>
                <a:sym typeface="Quattrocento Sans"/>
              </a:rPr>
              <a:t>ve </a:t>
            </a:r>
            <a:r>
              <a:rPr b="1" i="0" lang="tr-TR" sz="1800" u="none" cap="none" strike="noStrike">
                <a:solidFill>
                  <a:srgbClr val="484984"/>
                </a:solidFill>
                <a:latin typeface="Quattrocento Sans"/>
                <a:ea typeface="Quattrocento Sans"/>
                <a:cs typeface="Quattrocento Sans"/>
                <a:sym typeface="Quattrocento Sans"/>
              </a:rPr>
              <a:t>H2</a:t>
            </a:r>
            <a:r>
              <a:rPr b="0" i="0" lang="tr-TR" sz="1800" u="none" cap="none" strike="noStrike">
                <a:solidFill>
                  <a:srgbClr val="484984"/>
                </a:solidFill>
                <a:latin typeface="Quattrocento Sans"/>
                <a:ea typeface="Quattrocento Sans"/>
                <a:cs typeface="Quattrocento Sans"/>
                <a:sym typeface="Quattrocento Sans"/>
              </a:rPr>
              <a:t> ile bağlantılı olan </a:t>
            </a:r>
            <a:r>
              <a:rPr b="1" i="0" lang="tr-TR" sz="1800" u="none" cap="none" strike="noStrike">
                <a:solidFill>
                  <a:srgbClr val="484984"/>
                </a:solidFill>
                <a:latin typeface="Quattrocento Sans"/>
                <a:ea typeface="Quattrocento Sans"/>
                <a:cs typeface="Quattrocento Sans"/>
                <a:sym typeface="Quattrocento Sans"/>
              </a:rPr>
              <a:t>O1</a:t>
            </a:r>
            <a:r>
              <a:rPr b="0" i="0" lang="tr-TR" sz="1800" u="none" cap="none" strike="noStrike">
                <a:solidFill>
                  <a:srgbClr val="484984"/>
                </a:solidFill>
                <a:latin typeface="Quattrocento Sans"/>
                <a:ea typeface="Quattrocento Sans"/>
                <a:cs typeface="Quattrocento Sans"/>
                <a:sym typeface="Quattrocento Sans"/>
              </a:rPr>
              <a:t> nöronun değerini yani tahmin değerini hesaplamak gerekmektedir. Bütün nöronların “W” değerlerini [0,1] ve “b” değerini 0 olarak belirtmiştik. Bu nedenler </a:t>
            </a:r>
            <a:r>
              <a:rPr b="1" i="0" lang="tr-TR" sz="1800" u="none" cap="none" strike="noStrike">
                <a:solidFill>
                  <a:srgbClr val="484984"/>
                </a:solidFill>
                <a:latin typeface="Quattrocento Sans"/>
                <a:ea typeface="Quattrocento Sans"/>
                <a:cs typeface="Quattrocento Sans"/>
                <a:sym typeface="Quattrocento Sans"/>
              </a:rPr>
              <a:t>O1(Çıktı Katmanı)</a:t>
            </a:r>
            <a:r>
              <a:rPr b="0" i="0" lang="tr-TR" sz="1800" u="none" cap="none" strike="noStrike">
                <a:solidFill>
                  <a:srgbClr val="484984"/>
                </a:solidFill>
                <a:latin typeface="Quattrocento Sans"/>
                <a:ea typeface="Quattrocento Sans"/>
                <a:cs typeface="Quattrocento Sans"/>
                <a:sym typeface="Quattrocento Sans"/>
              </a:rPr>
              <a:t> nöronun “W” değeri de [0,1] ve “b” değeri de 0 olacaktır.</a:t>
            </a:r>
            <a:endParaRPr b="0" i="0" sz="1800" u="none" cap="none" strike="noStrike">
              <a:solidFill>
                <a:srgbClr val="484984"/>
              </a:solidFill>
              <a:latin typeface="Quattrocento Sans"/>
              <a:ea typeface="Quattrocento Sans"/>
              <a:cs typeface="Quattrocento Sans"/>
              <a:sym typeface="Quattrocento Sans"/>
            </a:endParaRPr>
          </a:p>
        </p:txBody>
      </p:sp>
      <p:pic>
        <p:nvPicPr>
          <p:cNvPr id="110" name="Google Shape;110;p16"/>
          <p:cNvPicPr preferRelativeResize="0"/>
          <p:nvPr/>
        </p:nvPicPr>
        <p:blipFill rotWithShape="1">
          <a:blip r:embed="rId3">
            <a:alphaModFix/>
          </a:blip>
          <a:srcRect b="0" l="0" r="0" t="0"/>
          <a:stretch/>
        </p:blipFill>
        <p:spPr>
          <a:xfrm>
            <a:off x="2553350" y="3348870"/>
            <a:ext cx="6853697" cy="284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582450" y="495300"/>
            <a:ext cx="6275700" cy="592500"/>
          </a:xfrm>
          <a:prstGeom prst="rect">
            <a:avLst/>
          </a:prstGeom>
          <a:noFill/>
          <a:ln>
            <a:noFill/>
          </a:ln>
        </p:spPr>
        <p:txBody>
          <a:bodyPr anchorCtr="0" anchor="b" bIns="45700" lIns="91425" spcFirstLastPara="1" rIns="91425" wrap="square" tIns="45700">
            <a:normAutofit/>
          </a:bodyPr>
          <a:lstStyle/>
          <a:p>
            <a:pPr indent="0" lvl="0" marL="0" rtl="0" algn="l">
              <a:lnSpc>
                <a:spcPct val="166666"/>
              </a:lnSpc>
              <a:spcBef>
                <a:spcPts val="0"/>
              </a:spcBef>
              <a:spcAft>
                <a:spcPts val="0"/>
              </a:spcAft>
              <a:buClr>
                <a:srgbClr val="484984"/>
              </a:buClr>
              <a:buSzPts val="2400"/>
              <a:buFont typeface="Quattrocento Sans"/>
              <a:buNone/>
            </a:pPr>
            <a:r>
              <a:rPr b="1" lang="tr-TR" sz="2400">
                <a:solidFill>
                  <a:srgbClr val="484984"/>
                </a:solidFill>
              </a:rPr>
              <a:t>Yapay Sinir Ağının Oluşturulması</a:t>
            </a:r>
            <a:endParaRPr/>
          </a:p>
        </p:txBody>
      </p:sp>
      <p:sp>
        <p:nvSpPr>
          <p:cNvPr id="116" name="Google Shape;116;p17"/>
          <p:cNvSpPr txBox="1"/>
          <p:nvPr/>
        </p:nvSpPr>
        <p:spPr>
          <a:xfrm>
            <a:off x="582459" y="1417893"/>
            <a:ext cx="10584600" cy="53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Yapay sinir ağının oluşturulması için öncelikle bias ve ağırlık değerlerinden oluşan bir fonksiyon oluşturduk. Ağımız üzerinde 3 adet nöron bulundurduğumuz için her bir nöronda 2 adet ağırlık ve 1’er adet bias olmak üzere toplamda 6 adet ağırlık ve 3 bias değerini rastgele olarak fonksiyonumuz içerisinde oluşturduk.</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Yapay sinir ağının oluşturulması için kodumuzun içerisinde dört ana fonksiyon kullandık. Bunlar:</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342900" lvl="0" marL="9144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Sigmoid Fonksiyonu</a:t>
            </a:r>
            <a:endParaRPr sz="1800">
              <a:solidFill>
                <a:srgbClr val="484984"/>
              </a:solidFill>
              <a:latin typeface="Quattrocento Sans"/>
              <a:ea typeface="Quattrocento Sans"/>
              <a:cs typeface="Quattrocento Sans"/>
              <a:sym typeface="Quattrocento Sans"/>
            </a:endParaRPr>
          </a:p>
          <a:p>
            <a:pPr indent="-342900" lvl="0" marL="9144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Sigmoid Fonksiyonunun Türev Hali</a:t>
            </a:r>
            <a:endParaRPr sz="1800">
              <a:solidFill>
                <a:srgbClr val="484984"/>
              </a:solidFill>
              <a:latin typeface="Quattrocento Sans"/>
              <a:ea typeface="Quattrocento Sans"/>
              <a:cs typeface="Quattrocento Sans"/>
              <a:sym typeface="Quattrocento Sans"/>
            </a:endParaRPr>
          </a:p>
          <a:p>
            <a:pPr indent="-342900" lvl="0" marL="9144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Feedforward Fonksiyonu</a:t>
            </a:r>
            <a:endParaRPr sz="1800">
              <a:solidFill>
                <a:srgbClr val="484984"/>
              </a:solidFill>
              <a:latin typeface="Quattrocento Sans"/>
              <a:ea typeface="Quattrocento Sans"/>
              <a:cs typeface="Quattrocento Sans"/>
              <a:sym typeface="Quattrocento Sans"/>
            </a:endParaRPr>
          </a:p>
          <a:p>
            <a:pPr indent="-342900" lvl="0" marL="914400" marR="0" rtl="0" algn="l">
              <a:lnSpc>
                <a:spcPct val="100000"/>
              </a:lnSpc>
              <a:spcBef>
                <a:spcPts val="0"/>
              </a:spcBef>
              <a:spcAft>
                <a:spcPts val="0"/>
              </a:spcAft>
              <a:buClr>
                <a:srgbClr val="484984"/>
              </a:buClr>
              <a:buSzPts val="1800"/>
              <a:buFont typeface="Quattrocento Sans"/>
              <a:buChar char="●"/>
            </a:pPr>
            <a:r>
              <a:rPr lang="tr-TR" sz="1800">
                <a:solidFill>
                  <a:srgbClr val="484984"/>
                </a:solidFill>
                <a:latin typeface="Quattrocento Sans"/>
                <a:ea typeface="Quattrocento Sans"/>
                <a:cs typeface="Quattrocento Sans"/>
                <a:sym typeface="Quattrocento Sans"/>
              </a:rPr>
              <a:t>Train Fonksiyonu</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1800">
              <a:solidFill>
                <a:srgbClr val="484984"/>
              </a:solidFill>
              <a:latin typeface="Quattrocento Sans"/>
              <a:ea typeface="Quattrocento Sans"/>
              <a:cs typeface="Quattrocento Sans"/>
              <a:sym typeface="Quattrocento Sans"/>
            </a:endParaRPr>
          </a:p>
        </p:txBody>
      </p:sp>
      <p:pic>
        <p:nvPicPr>
          <p:cNvPr id="117" name="Google Shape;117;p17"/>
          <p:cNvPicPr preferRelativeResize="0"/>
          <p:nvPr/>
        </p:nvPicPr>
        <p:blipFill>
          <a:blip r:embed="rId3">
            <a:alphaModFix/>
          </a:blip>
          <a:stretch>
            <a:fillRect/>
          </a:stretch>
        </p:blipFill>
        <p:spPr>
          <a:xfrm>
            <a:off x="3864650" y="2473375"/>
            <a:ext cx="3527376" cy="203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814191" y="1089764"/>
            <a:ext cx="99831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Bu fonksiyon içerisinde sigmoid hesaplamalarını yaptık. Sigmoid fonksiyonu nörondaki toplam değeri 0 ve 1 arasında standartlaştırmaktadır. Standartlaştırma işlemi sigmoid aktivasyon fonksiyonu ile gerçekleştirdik.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484984"/>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Arial"/>
              <a:buNone/>
            </a:pPr>
            <a:r>
              <a:rPr lang="tr-TR" sz="1800">
                <a:solidFill>
                  <a:srgbClr val="484984"/>
                </a:solidFill>
                <a:latin typeface="Quattrocento Sans"/>
                <a:ea typeface="Quattrocento Sans"/>
                <a:cs typeface="Quattrocento Sans"/>
                <a:sym typeface="Quattrocento Sans"/>
              </a:rPr>
              <a:t>Sigmoid Aktivasyon Fonksiyonu:  f(x) = 1 / (1+ e^(-x))</a:t>
            </a:r>
            <a:endParaRPr sz="1800">
              <a:solidFill>
                <a:srgbClr val="484984"/>
              </a:solidFill>
              <a:latin typeface="Quattrocento Sans"/>
              <a:ea typeface="Quattrocento Sans"/>
              <a:cs typeface="Quattrocento Sans"/>
              <a:sym typeface="Quattrocento Sans"/>
            </a:endParaRPr>
          </a:p>
        </p:txBody>
      </p:sp>
      <p:sp>
        <p:nvSpPr>
          <p:cNvPr id="123" name="Google Shape;123;p18"/>
          <p:cNvSpPr txBox="1"/>
          <p:nvPr/>
        </p:nvSpPr>
        <p:spPr>
          <a:xfrm>
            <a:off x="814200" y="360300"/>
            <a:ext cx="61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2400">
                <a:solidFill>
                  <a:srgbClr val="484984"/>
                </a:solidFill>
              </a:rPr>
              <a:t>Sigmoid Fonksiyonu:</a:t>
            </a:r>
            <a:endParaRPr b="1" sz="2400">
              <a:solidFill>
                <a:srgbClr val="484984"/>
              </a:solidFill>
            </a:endParaRPr>
          </a:p>
        </p:txBody>
      </p:sp>
      <p:pic>
        <p:nvPicPr>
          <p:cNvPr id="124" name="Google Shape;124;p18"/>
          <p:cNvPicPr preferRelativeResize="0"/>
          <p:nvPr/>
        </p:nvPicPr>
        <p:blipFill>
          <a:blip r:embed="rId3">
            <a:alphaModFix/>
          </a:blip>
          <a:stretch>
            <a:fillRect/>
          </a:stretch>
        </p:blipFill>
        <p:spPr>
          <a:xfrm>
            <a:off x="2920900" y="2497125"/>
            <a:ext cx="5276850" cy="147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lspring">
  <a:themeElements>
    <a:clrScheme name="Wellspring">
      <a:dk1>
        <a:srgbClr val="000000"/>
      </a:dk1>
      <a:lt1>
        <a:srgbClr val="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