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1" r:id="rId4"/>
    <p:sldId id="292" r:id="rId5"/>
    <p:sldId id="294" r:id="rId6"/>
    <p:sldId id="295" r:id="rId7"/>
    <p:sldId id="296" r:id="rId8"/>
    <p:sldId id="260" r:id="rId9"/>
    <p:sldId id="297" r:id="rId10"/>
    <p:sldId id="298" r:id="rId11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B344C-6DD7-4153-A915-3615B6A1B8D5}">
  <a:tblStyle styleId="{452B344C-6DD7-4153-A915-3615B6A1B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645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3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18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67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0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Clustering assignment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212529" y="4021075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roup 2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621" y="2033081"/>
            <a:ext cx="635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/>
                </a:solidFill>
              </a:rPr>
              <a:t>THANK YOU!</a:t>
            </a:r>
            <a:endParaRPr lang="en-US" sz="6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flow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504" cy="596100"/>
            <a:chOff x="3297249" y="1109874"/>
            <a:chExt cx="2653504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53" y="118229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Choose </a:t>
              </a:r>
              <a:r>
                <a:rPr lang="en-US" sz="1800" dirty="0" smtClean="0"/>
                <a:t>data and preprocessing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808020" cy="596100"/>
            <a:chOff x="6033350" y="1109875"/>
            <a:chExt cx="2808020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860170" y="130127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dirty="0" smtClean="0"/>
                <a:t>Perform </a:t>
              </a:r>
              <a:r>
                <a:rPr lang="en-US" sz="1800" dirty="0"/>
                <a:t>Evaluations</a:t>
              </a:r>
              <a:endPara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lvl="0"/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98450" cy="596100"/>
            <a:chOff x="3297248" y="2589598"/>
            <a:chExt cx="2698450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4014498" y="269974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Feature Engineering</a:t>
              </a:r>
              <a:endPara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44749"/>
            <a:ext cx="2698014" cy="596100"/>
            <a:chOff x="3297248" y="4055023"/>
            <a:chExt cx="2698014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4014062" y="422747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dirty="0" smtClean="0"/>
                <a:t>Clustering </a:t>
              </a:r>
              <a:r>
                <a:rPr lang="en-US" sz="1800" dirty="0"/>
                <a:t>algorithms </a:t>
              </a:r>
              <a:endPara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lvl="0"/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808020" cy="1875915"/>
            <a:chOff x="6033350" y="2616950"/>
            <a:chExt cx="2808020" cy="1875915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860170" y="416106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 smtClean="0"/>
                <a:t>Error </a:t>
              </a:r>
              <a:r>
                <a:rPr lang="en-US" sz="1800" dirty="0"/>
                <a:t>Analysis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2769219"/>
            <a:ext cx="2736102" cy="1882881"/>
            <a:chOff x="6033350" y="2769219"/>
            <a:chExt cx="2736102" cy="1882881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88252" y="276921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 smtClean="0"/>
                <a:t>Visualizations and Comparison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590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573932" y="845903"/>
            <a:ext cx="7706544" cy="3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</a:rPr>
              <a:t>Content </a:t>
            </a:r>
            <a:r>
              <a:rPr lang="en" sz="1000" dirty="0">
                <a:solidFill>
                  <a:srgbClr val="FFFFFF"/>
                </a:solidFill>
              </a:rPr>
              <a:t>(or a modified </a:t>
            </a:r>
            <a:r>
              <a:rPr lang="en" sz="1000" dirty="0" smtClean="0">
                <a:solidFill>
                  <a:srgbClr val="FFFFFF"/>
                </a:solidFill>
              </a:rPr>
              <a:t>Distribute </a:t>
            </a:r>
            <a:r>
              <a:rPr lang="en" sz="1000" dirty="0">
                <a:solidFill>
                  <a:srgbClr val="FFFFFF"/>
                </a:solidFill>
              </a:rPr>
              <a:t>Slidesgo Content unless it has been expressly authorized by Slidesgo.</a:t>
            </a:r>
            <a:endParaRPr sz="1000" dirty="0">
              <a:solidFill>
                <a:srgbClr val="FFFFFF"/>
              </a:solidFill>
            </a:endParaRPr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our project we used general form of coding on our chosen </a:t>
            </a:r>
            <a:r>
              <a:rPr lang="en-US" dirty="0" smtClean="0"/>
              <a:t>data which we got it using requests library to get the web pages then we used beautifulSoup to extract the text  </a:t>
            </a:r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then </a:t>
            </a:r>
            <a:r>
              <a:rPr lang="en-US" dirty="0"/>
              <a:t>we started the preprocessing removing the special characters, stop words and the unusual spaces as cleaning for the data </a:t>
            </a:r>
            <a:r>
              <a:rPr lang="en" dirty="0" smtClean="0">
                <a:solidFill>
                  <a:srgbClr val="FFFFFF"/>
                </a:solidFill>
              </a:rPr>
              <a:t>de</a:t>
            </a:r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/>
              <a:t>Now we have our data prepared so we grouped our data by the name of the book and we have encoded the labels using LabelEncoder </a:t>
            </a:r>
            <a:endParaRPr lang="en-US" dirty="0" smtClean="0"/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transformed it in many forms as a feature engineering like ( BOW, TF-IDF, BOW with </a:t>
            </a:r>
            <a:r>
              <a:rPr lang="en-US" dirty="0" smtClean="0"/>
              <a:t>n-gram, TF-IDF </a:t>
            </a:r>
            <a:r>
              <a:rPr lang="en-US" dirty="0"/>
              <a:t>with </a:t>
            </a:r>
            <a:r>
              <a:rPr lang="en-US" dirty="0" smtClean="0"/>
              <a:t>n-gram, LDA, and word embedding)</a:t>
            </a:r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have trained our models after obtaining the pervious feature engineering ( K-means, Extraction maximization, and hierarchal clustering )</a:t>
            </a:r>
          </a:p>
          <a:p>
            <a:pPr marL="171450" lvl="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Then we have performed evaluation using (</a:t>
            </a:r>
            <a:r>
              <a:rPr lang="en-US" dirty="0"/>
              <a:t> </a:t>
            </a:r>
            <a:r>
              <a:rPr lang="en-US" dirty="0" smtClean="0"/>
              <a:t>Kappa, Coherence, Silhouette, and WSC with k-means)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Slidesgo </a:t>
            </a:r>
            <a:r>
              <a:rPr lang="en" sz="1000" dirty="0">
                <a:solidFill>
                  <a:srgbClr val="FFFFFF"/>
                </a:solidFill>
              </a:rPr>
              <a:t>Content in an online or offline database or file.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- Acquire the copyright of Slidesgo Content.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5" name="Google Shape;235;p16"/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Work flow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2;p18"/>
          <p:cNvSpPr txBox="1">
            <a:spLocks noGrp="1"/>
          </p:cNvSpPr>
          <p:nvPr>
            <p:ph type="title"/>
          </p:nvPr>
        </p:nvSpPr>
        <p:spPr>
          <a:xfrm>
            <a:off x="-321013" y="99781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/>
                </a:solidFill>
              </a:rPr>
              <a:t>K</a:t>
            </a:r>
            <a:r>
              <a:rPr lang="en" dirty="0" smtClean="0">
                <a:solidFill>
                  <a:schemeClr val="accent6"/>
                </a:solidFill>
              </a:rPr>
              <a:t>-MEANS WITH BOW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6" y="600059"/>
            <a:ext cx="3251440" cy="2092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46" y="549985"/>
            <a:ext cx="3993779" cy="2769409"/>
          </a:xfrm>
          <a:prstGeom prst="rect">
            <a:avLst/>
          </a:prstGeom>
        </p:spPr>
      </p:pic>
      <p:sp>
        <p:nvSpPr>
          <p:cNvPr id="10" name="Google Shape;412;p18"/>
          <p:cNvSpPr txBox="1">
            <a:spLocks/>
          </p:cNvSpPr>
          <p:nvPr/>
        </p:nvSpPr>
        <p:spPr>
          <a:xfrm>
            <a:off x="4502735" y="95104"/>
            <a:ext cx="41841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K-MEANS WITH LDA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Google Shape;412;p18"/>
          <p:cNvSpPr txBox="1">
            <a:spLocks/>
          </p:cNvSpPr>
          <p:nvPr/>
        </p:nvSpPr>
        <p:spPr>
          <a:xfrm>
            <a:off x="3430988" y="4235848"/>
            <a:ext cx="41841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K-MEANS WITH TF-IDF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43" y="2899120"/>
            <a:ext cx="3290778" cy="20921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1736" y="4299471"/>
            <a:ext cx="1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 V-Score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52424" y="163404"/>
            <a:ext cx="1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69% V-Score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4144" y="168656"/>
            <a:ext cx="1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65% V-Score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1" y="1617643"/>
            <a:ext cx="4258269" cy="268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08" y="1617643"/>
            <a:ext cx="4477375" cy="2676899"/>
          </a:xfrm>
          <a:prstGeom prst="rect">
            <a:avLst/>
          </a:prstGeom>
        </p:spPr>
      </p:pic>
      <p:sp>
        <p:nvSpPr>
          <p:cNvPr id="6" name="Google Shape;235;p16"/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K-means</a:t>
            </a:r>
            <a:r>
              <a:rPr lang="en-US" sz="2400" b="1" dirty="0">
                <a:solidFill>
                  <a:schemeClr val="accent6"/>
                </a:solidFill>
              </a:rPr>
              <a:t> with TF-IDF</a:t>
            </a:r>
          </a:p>
        </p:txBody>
      </p:sp>
      <p:sp>
        <p:nvSpPr>
          <p:cNvPr id="7" name="Google Shape;412;p18"/>
          <p:cNvSpPr txBox="1">
            <a:spLocks/>
          </p:cNvSpPr>
          <p:nvPr/>
        </p:nvSpPr>
        <p:spPr>
          <a:xfrm>
            <a:off x="2689375" y="4560472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With the highest V-score: 96%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6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2;p18"/>
          <p:cNvSpPr txBox="1">
            <a:spLocks/>
          </p:cNvSpPr>
          <p:nvPr/>
        </p:nvSpPr>
        <p:spPr>
          <a:xfrm>
            <a:off x="2498712" y="148419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Hierarchical</a:t>
            </a:r>
            <a:r>
              <a:rPr lang="en-US" sz="1800" b="1" dirty="0" smtClean="0">
                <a:solidFill>
                  <a:schemeClr val="accent6"/>
                </a:solidFill>
              </a:rPr>
              <a:t> WITH BOW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" y="1695264"/>
            <a:ext cx="4020111" cy="2667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46" y="1695264"/>
            <a:ext cx="4382112" cy="2743583"/>
          </a:xfrm>
          <a:prstGeom prst="rect">
            <a:avLst/>
          </a:prstGeom>
        </p:spPr>
      </p:pic>
      <p:sp>
        <p:nvSpPr>
          <p:cNvPr id="5" name="Google Shape;412;p18"/>
          <p:cNvSpPr txBox="1">
            <a:spLocks/>
          </p:cNvSpPr>
          <p:nvPr/>
        </p:nvSpPr>
        <p:spPr>
          <a:xfrm>
            <a:off x="307656" y="1139134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Hierarchical</a:t>
            </a:r>
            <a:r>
              <a:rPr lang="en-US" sz="1800" b="1" dirty="0" smtClean="0">
                <a:solidFill>
                  <a:schemeClr val="accent6"/>
                </a:solidFill>
              </a:rPr>
              <a:t> with BOW- True Y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6" name="Google Shape;412;p18"/>
          <p:cNvSpPr txBox="1">
            <a:spLocks/>
          </p:cNvSpPr>
          <p:nvPr/>
        </p:nvSpPr>
        <p:spPr>
          <a:xfrm>
            <a:off x="4781470" y="1139134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Hierarchical</a:t>
            </a:r>
            <a:r>
              <a:rPr lang="en-US" sz="1800" b="1" dirty="0" smtClean="0">
                <a:solidFill>
                  <a:schemeClr val="accent6"/>
                </a:solidFill>
              </a:rPr>
              <a:t> with BOW- </a:t>
            </a:r>
            <a:r>
              <a:rPr lang="en-US" sz="1800" b="1" dirty="0" err="1" smtClean="0">
                <a:solidFill>
                  <a:schemeClr val="accent6"/>
                </a:solidFill>
              </a:rPr>
              <a:t>Yhat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7" name="Google Shape;412;p18"/>
          <p:cNvSpPr txBox="1">
            <a:spLocks/>
          </p:cNvSpPr>
          <p:nvPr/>
        </p:nvSpPr>
        <p:spPr>
          <a:xfrm>
            <a:off x="2689375" y="4560472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With the highest V-score: 94%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2;p18"/>
          <p:cNvSpPr txBox="1">
            <a:spLocks/>
          </p:cNvSpPr>
          <p:nvPr/>
        </p:nvSpPr>
        <p:spPr>
          <a:xfrm>
            <a:off x="2498712" y="148419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EM with PCA and TF-IDF</a:t>
            </a:r>
          </a:p>
        </p:txBody>
      </p:sp>
      <p:sp>
        <p:nvSpPr>
          <p:cNvPr id="3" name="Google Shape;412;p18"/>
          <p:cNvSpPr txBox="1">
            <a:spLocks/>
          </p:cNvSpPr>
          <p:nvPr/>
        </p:nvSpPr>
        <p:spPr>
          <a:xfrm>
            <a:off x="0" y="1124428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Y-actual 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4" name="Google Shape;412;p18"/>
          <p:cNvSpPr txBox="1">
            <a:spLocks/>
          </p:cNvSpPr>
          <p:nvPr/>
        </p:nvSpPr>
        <p:spPr>
          <a:xfrm>
            <a:off x="5147878" y="1124428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Y-hat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2" y="1711330"/>
            <a:ext cx="3924848" cy="2762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73" y="1720857"/>
            <a:ext cx="4172532" cy="2753109"/>
          </a:xfrm>
          <a:prstGeom prst="rect">
            <a:avLst/>
          </a:prstGeom>
        </p:spPr>
      </p:pic>
      <p:sp>
        <p:nvSpPr>
          <p:cNvPr id="7" name="Google Shape;412;p18"/>
          <p:cNvSpPr txBox="1">
            <a:spLocks/>
          </p:cNvSpPr>
          <p:nvPr/>
        </p:nvSpPr>
        <p:spPr>
          <a:xfrm>
            <a:off x="2689375" y="4560472"/>
            <a:ext cx="41841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With the highest V-score: 85%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apping outputs 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5" y="1211750"/>
            <a:ext cx="1981200" cy="3178613"/>
            <a:chOff x="788015" y="1211750"/>
            <a:chExt cx="1981200" cy="31786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</a:t>
              </a: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 actual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90" y="1211750"/>
            <a:ext cx="1981200" cy="3178613"/>
            <a:chOff x="6374790" y="1211750"/>
            <a:chExt cx="1981200" cy="31786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</a:t>
              </a: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- hat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4113503" y="1309881"/>
            <a:ext cx="919268" cy="2243565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2089295" cy="93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flipH="1">
            <a:off x="4569919" y="1604150"/>
            <a:ext cx="2403066" cy="93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" name="Google Shape;487;p19"/>
          <p:cNvSpPr txBox="1"/>
          <p:nvPr/>
        </p:nvSpPr>
        <p:spPr>
          <a:xfrm>
            <a:off x="3120027" y="3783987"/>
            <a:ext cx="3111233" cy="6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e have done mapping function to help in mapping the outputs from the clusters to our actual groups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6574" y="266332"/>
            <a:ext cx="8229600" cy="371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Our champion model is: k-means with </a:t>
            </a:r>
            <a:r>
              <a:rPr lang="en-US" sz="3200" dirty="0" err="1" smtClean="0">
                <a:solidFill>
                  <a:schemeClr val="accent6"/>
                </a:solidFill>
              </a:rPr>
              <a:t>tf-idf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1" y="2458593"/>
            <a:ext cx="4091494" cy="213270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2347146" y="1826618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Error Analysis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596" y="8273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the silhouette score is : 0.03 the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v_measure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score is : 0.96 the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cohen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kappa score is : 0.98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79" y="2458593"/>
            <a:ext cx="3950616" cy="21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294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307</Words>
  <Application>Microsoft Office PowerPoint</Application>
  <PresentationFormat>On-screen Show (16:9)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Fira Sans Extra Condensed</vt:lpstr>
      <vt:lpstr>Fira Sans Extra Condensed SemiBold</vt:lpstr>
      <vt:lpstr>Roboto</vt:lpstr>
      <vt:lpstr>Arial</vt:lpstr>
      <vt:lpstr>Wingdings</vt:lpstr>
      <vt:lpstr>Courier New</vt:lpstr>
      <vt:lpstr>Machine Learning Infographics by Slidesgo</vt:lpstr>
      <vt:lpstr>Clustering assignment   </vt:lpstr>
      <vt:lpstr>Work flow</vt:lpstr>
      <vt:lpstr>PowerPoint Presentation</vt:lpstr>
      <vt:lpstr>K-MEANS WITH BOW</vt:lpstr>
      <vt:lpstr>PowerPoint Presentation</vt:lpstr>
      <vt:lpstr>PowerPoint Presentation</vt:lpstr>
      <vt:lpstr>PowerPoint Presentation</vt:lpstr>
      <vt:lpstr>Mapping outputs </vt:lpstr>
      <vt:lpstr>Our champion model is: k-means with tf-idf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>user</dc:creator>
  <cp:lastModifiedBy>Microsoft account</cp:lastModifiedBy>
  <cp:revision>14</cp:revision>
  <dcterms:modified xsi:type="dcterms:W3CDTF">2022-06-19T16:13:45Z</dcterms:modified>
</cp:coreProperties>
</file>