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Maven Pro" panose="020B060402020202020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ilnI8N+enCRHT9kBAbJT8nsu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76FA6-BAF7-4FFF-BB21-6306845AF483}">
  <a:tblStyle styleId="{03876FA6-BAF7-4FFF-BB21-6306845AF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E08761-F19F-4E6E-8221-58C6895420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207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14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4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73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71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66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14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56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69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379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5068b3ad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45068b3ad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92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08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628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5068b3ad0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45068b3ad0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57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5068b3ad0_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5068b3ad0_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49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5068b3ad0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45068b3ad0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25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5068b3ad0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5068b3ad0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238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45068b3ad0_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45068b3ad0_6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8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45068b3ad0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45068b3ad0_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328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45068b3a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45068b3a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529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5068b3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45068b3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84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5068b3ad0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45068b3ad0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723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45068b3ad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45068b3ad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80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189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5068b3ad0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5068b3ad0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28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45068b3ad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45068b3ad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32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17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68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08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11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61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213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45068b3ad0_4_46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45068b3ad0_4_46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45068b3ad0_4_46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145068b3ad0_4_46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145068b3ad0_4_46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45068b3ad0_4_46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145068b3ad0_4_46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145068b3ad0_4_46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145068b3ad0_4_46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45068b3ad0_4_46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145068b3ad0_4_46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145068b3ad0_4_46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145068b3ad0_4_46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145068b3ad0_4_46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45068b3ad0_4_46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145068b3ad0_4_46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145068b3ad0_4_46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145068b3ad0_4_46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145068b3ad0_4_46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145068b3ad0_4_46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45068b3ad0_4_46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45068b3ad0_4_46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145068b3ad0_4_46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45068b3ad0_4_46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145068b3ad0_4_46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145068b3ad0_4_46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145068b3ad0_4_46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145068b3ad0_4_46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45068b3ad0_4_46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145068b3ad0_4_46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145068b3ad0_4_46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145068b3ad0_4_46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145068b3ad0_4_46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145068b3ad0_4_46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45068b3ad0_4_46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45068b3ad0_4_46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145068b3ad0_4_46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45068b3ad0_4_46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45068b3ad0_4_46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45068b3ad0_4_594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45068b3ad0_4_59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45068b3ad0_4_5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145068b3ad0_4_59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145068b3ad0_4_59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145068b3ad0_4_59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145068b3ad0_4_59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45068b3ad0_4_5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145068b3ad0_4_59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145068b3ad0_4_59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145068b3ad0_4_59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145068b3ad0_4_59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145068b3ad0_4_59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45068b3ad0_4_5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145068b3ad0_4_59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145068b3ad0_4_59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145068b3ad0_4_59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145068b3ad0_4_59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45068b3ad0_4_5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145068b3ad0_4_59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145068b3ad0_4_59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145068b3ad0_4_59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45068b3ad0_4_59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145068b3ad0_4_59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145068b3ad0_4_59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145068b3ad0_4_59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145068b3ad0_4_59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145068b3ad0_4_59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45068b3ad0_4_59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145068b3ad0_4_59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145068b3ad0_4_59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145068b3ad0_4_59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145068b3ad0_4_59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45068b3ad0_4_59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145068b3ad0_4_59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145068b3ad0_4_59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145068b3ad0_4_59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45068b3ad0_4_59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145068b3ad0_4_59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145068b3ad0_4_59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145068b3ad0_4_59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145068b3ad0_4_59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145068b3ad0_4_59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45068b3ad0_4_59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145068b3ad0_4_59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145068b3ad0_4_59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145068b3ad0_4_59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145068b3ad0_4_59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45068b3ad0_4_59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145068b3ad0_4_59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145068b3ad0_4_59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145068b3ad0_4_59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145068b3ad0_4_5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45068b3ad0_4_59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145068b3ad0_4_59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145068b3ad0_4_59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145068b3ad0_4_59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45068b3ad0_4_59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145068b3ad0_4_59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145068b3ad0_4_59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145068b3ad0_4_59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145068b3ad0_4_59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45068b3ad0_4_59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145068b3ad0_4_59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145068b3ad0_4_59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145068b3ad0_4_59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145068b3ad0_4_59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45068b3ad0_4_59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145068b3ad0_4_59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145068b3ad0_4_59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145068b3ad0_4_59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145068b3ad0_4_59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145068b3ad0_4_59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45068b3ad0_4_59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145068b3ad0_4_59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145068b3ad0_4_59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145068b3ad0_4_59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145068b3ad0_4_59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45068b3ad0_4_59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145068b3ad0_4_59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145068b3ad0_4_59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145068b3ad0_4_59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45068b3ad0_4_59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145068b3ad0_4_59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145068b3ad0_4_59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145068b3ad0_4_59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145068b3ad0_4_59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45068b3ad0_4_59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145068b3ad0_4_59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145068b3ad0_4_59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145068b3ad0_4_59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145068b3ad0_4_59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145068b3ad0_4_59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45068b3ad0_4_59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145068b3ad0_4_59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145068b3ad0_4_59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145068b3ad0_4_59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145068b3ad0_4_59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45068b3ad0_4_59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145068b3ad0_4_59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145068b3ad0_4_59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145068b3ad0_4_59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45068b3ad0_4_59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145068b3ad0_4_59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145068b3ad0_4_59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145068b3ad0_4_59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145068b3ad0_4_59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145068b3ad0_4_59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45068b3ad0_4_59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145068b3ad0_4_59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145068b3ad0_4_59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145068b3ad0_4_59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145068b3ad0_4_59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45068b3ad0_4_59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145068b3ad0_4_59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145068b3ad0_4_59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145068b3ad0_4_59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145068b3ad0_4_59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45068b3ad0_4_59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145068b3ad0_4_59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145068b3ad0_4_59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145068b3ad0_4_59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45068b3ad0_4_59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145068b3ad0_4_59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145068b3ad0_4_59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145068b3ad0_4_59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145068b3ad0_4_594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45068b3ad0_4_594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145068b3ad0_4_59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5068b3ad0_4_72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عنوان ومحتوى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5068b3ad0_4_7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145068b3ad0_4_7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145068b3ad0_4_7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145068b3ad0_4_7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145068b3ad0_4_7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45068b3ad0_4_502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45068b3ad0_4_50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45068b3ad0_4_50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145068b3ad0_4_50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145068b3ad0_4_50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45068b3ad0_4_50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145068b3ad0_4_50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145068b3ad0_4_50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145068b3ad0_4_50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45068b3ad0_4_50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145068b3ad0_4_50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145068b3ad0_4_50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145068b3ad0_4_50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145068b3ad0_4_502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45068b3ad0_4_50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45068b3ad0_4_50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145068b3ad0_4_50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145068b3ad0_4_50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45068b3ad0_4_50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145068b3ad0_4_50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145068b3ad0_4_50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145068b3ad0_4_50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45068b3ad0_4_50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145068b3ad0_4_50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145068b3ad0_4_50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145068b3ad0_4_50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145068b3ad0_4_50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45068b3ad0_4_50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145068b3ad0_4_50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145068b3ad0_4_50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145068b3ad0_4_50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145068b3ad0_4_50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145068b3ad0_4_502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45068b3ad0_4_50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45068b3ad0_4_53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45068b3ad0_4_5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45068b3ad0_4_5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45068b3ad0_4_5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45068b3ad0_4_537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145068b3ad0_4_53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45068b3ad0_4_54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45068b3ad0_4_54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45068b3ad0_4_54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45068b3ad0_4_54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45068b3ad0_4_54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145068b3ad0_4_544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45068b3ad0_4_54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45068b3ad0_4_55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45068b3ad0_4_5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45068b3ad0_4_5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45068b3ad0_4_55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45068b3ad0_4_55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45068b3ad0_4_55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45068b3ad0_4_55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45068b3ad0_4_55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145068b3ad0_4_558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45068b3ad0_4_558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145068b3ad0_4_55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45068b3ad0_4_565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45068b3ad0_4_565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45068b3ad0_4_56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145068b3ad0_4_56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145068b3ad0_4_56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145068b3ad0_4_565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45068b3ad0_4_56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145068b3ad0_4_56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145068b3ad0_4_56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145068b3ad0_4_56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45068b3ad0_4_56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145068b3ad0_4_56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145068b3ad0_4_565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145068b3ad0_4_56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45068b3ad0_4_58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45068b3ad0_4_58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145068b3ad0_4_58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145068b3ad0_4_58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45068b3ad0_4_580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145068b3ad0_4_580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145068b3ad0_4_58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45068b3ad0_4_588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45068b3ad0_4_58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145068b3ad0_4_58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145068b3ad0_4_588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145068b3ad0_4_58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5068b3ad0_4_4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145068b3ad0_4_4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145068b3ad0_4_45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Intrusion Detection Systems (NIDS)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Group 4:</a:t>
            </a:r>
            <a:endParaRPr dirty="0"/>
          </a:p>
          <a:p>
            <a:pPr marL="0" lvl="0" indent="0" algn="ctr" rtl="0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1. </a:t>
            </a:r>
            <a:r>
              <a:rPr lang="en-US" dirty="0" err="1"/>
              <a:t>Yomna</a:t>
            </a:r>
            <a:r>
              <a:rPr lang="en-US" dirty="0"/>
              <a:t> Mohamed Sayed Ahmed				300327217 </a:t>
            </a:r>
            <a:endParaRPr dirty="0"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2. Khaled Mohamed </a:t>
            </a:r>
            <a:r>
              <a:rPr lang="en-US" dirty="0" err="1"/>
              <a:t>Mohamed</a:t>
            </a:r>
            <a:r>
              <a:rPr lang="en-US" dirty="0"/>
              <a:t> </a:t>
            </a:r>
            <a:r>
              <a:rPr lang="en-US" dirty="0" smtClean="0"/>
              <a:t>Mahmoud	</a:t>
            </a:r>
            <a:r>
              <a:rPr lang="en-US" dirty="0"/>
              <a:t>		300327242 </a:t>
            </a:r>
            <a:endParaRPr dirty="0"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3. </a:t>
            </a:r>
            <a:r>
              <a:rPr lang="en-US" dirty="0" err="1"/>
              <a:t>Marwa</a:t>
            </a:r>
            <a:r>
              <a:rPr lang="en-US" dirty="0"/>
              <a:t> </a:t>
            </a:r>
            <a:r>
              <a:rPr lang="en-US" dirty="0" err="1"/>
              <a:t>Hamdi</a:t>
            </a:r>
            <a:r>
              <a:rPr lang="en-US" dirty="0"/>
              <a:t> </a:t>
            </a:r>
            <a:r>
              <a:rPr lang="en-US" dirty="0" err="1"/>
              <a:t>Boraie</a:t>
            </a:r>
            <a:r>
              <a:rPr lang="en-US" dirty="0"/>
              <a:t> Mahmoud				300327267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Dataset’s overview (EDA) </a:t>
            </a:r>
            <a:endParaRPr/>
          </a:p>
        </p:txBody>
      </p:sp>
      <p:sp>
        <p:nvSpPr>
          <p:cNvPr id="368" name="Google Shape;368;p10"/>
          <p:cNvSpPr txBox="1">
            <a:spLocks noGrp="1"/>
          </p:cNvSpPr>
          <p:nvPr>
            <p:ph type="body" idx="1"/>
          </p:nvPr>
        </p:nvSpPr>
        <p:spPr>
          <a:xfrm>
            <a:off x="1981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Number of instances per class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endParaRPr/>
          </a:p>
        </p:txBody>
      </p:sp>
      <p:pic>
        <p:nvPicPr>
          <p:cNvPr id="369" name="Google Shape;3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0488" y="1819656"/>
            <a:ext cx="6507480" cy="340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5" name="Google Shape;375;p11"/>
          <p:cNvSpPr txBox="1">
            <a:spLocks noGrp="1"/>
          </p:cNvSpPr>
          <p:nvPr>
            <p:ph type="body" idx="1"/>
          </p:nvPr>
        </p:nvSpPr>
        <p:spPr>
          <a:xfrm>
            <a:off x="1524000" y="539496"/>
            <a:ext cx="9144000" cy="631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/>
              <a:t>Number of  possible outliers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77" name="Google Shape;3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408" y="1304077"/>
            <a:ext cx="5486400" cy="410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383" name="Google Shape;383;p12"/>
          <p:cNvSpPr txBox="1">
            <a:spLocks noGrp="1"/>
          </p:cNvSpPr>
          <p:nvPr>
            <p:ph type="body" idx="1"/>
          </p:nvPr>
        </p:nvSpPr>
        <p:spPr>
          <a:xfrm>
            <a:off x="1524000" y="594360"/>
            <a:ext cx="9144000" cy="618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Basic statistical analysis for every feature (mean, </a:t>
            </a:r>
            <a:r>
              <a:rPr lang="en-US" sz="2000" dirty="0" err="1"/>
              <a:t>std</a:t>
            </a:r>
            <a:r>
              <a:rPr lang="en-US" sz="2000" dirty="0"/>
              <a:t>, min, max)</a:t>
            </a:r>
            <a:endParaRPr sz="2000" dirty="0"/>
          </a:p>
        </p:txBody>
      </p:sp>
      <p:pic>
        <p:nvPicPr>
          <p:cNvPr id="384" name="Google Shape;3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725" y="1554323"/>
            <a:ext cx="448627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4788" y="1401923"/>
            <a:ext cx="44767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>
            <a:spLocks noGrp="1"/>
          </p:cNvSpPr>
          <p:nvPr>
            <p:ph type="title"/>
          </p:nvPr>
        </p:nvSpPr>
        <p:spPr>
          <a:xfrm>
            <a:off x="1981200" y="-45719"/>
            <a:ext cx="82296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body" idx="1"/>
          </p:nvPr>
        </p:nvSpPr>
        <p:spPr>
          <a:xfrm>
            <a:off x="1524000" y="0"/>
            <a:ext cx="9144000" cy="6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  <p:pic>
        <p:nvPicPr>
          <p:cNvPr id="392" name="Google Shape;3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294" y="1559745"/>
            <a:ext cx="4281056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1250" y="1493070"/>
            <a:ext cx="40195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>
            <a:spLocks noGrp="1"/>
          </p:cNvSpPr>
          <p:nvPr>
            <p:ph type="title"/>
          </p:nvPr>
        </p:nvSpPr>
        <p:spPr>
          <a:xfrm>
            <a:off x="1981200" y="-45719"/>
            <a:ext cx="82296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9" name="Google Shape;399;p14"/>
          <p:cNvSpPr txBox="1">
            <a:spLocks noGrp="1"/>
          </p:cNvSpPr>
          <p:nvPr>
            <p:ph type="body" idx="1"/>
          </p:nvPr>
        </p:nvSpPr>
        <p:spPr>
          <a:xfrm>
            <a:off x="1524000" y="457200"/>
            <a:ext cx="91440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/>
              <a:t>Plot the training and testing losses vs. the number of epochs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graphicFrame>
        <p:nvGraphicFramePr>
          <p:cNvPr id="400" name="Google Shape;400;p14"/>
          <p:cNvGraphicFramePr/>
          <p:nvPr/>
        </p:nvGraphicFramePr>
        <p:xfrm>
          <a:off x="1523999" y="4572000"/>
          <a:ext cx="9130175" cy="1656775"/>
        </p:xfrm>
        <a:graphic>
          <a:graphicData uri="http://schemas.openxmlformats.org/drawingml/2006/table">
            <a:tbl>
              <a:tblPr>
                <a:noFill/>
                <a:tableStyleId>{03876FA6-BAF7-4FFF-BB21-6306845AF483}</a:tableStyleId>
              </a:tblPr>
              <a:tblGrid>
                <a:gridCol w="1521700"/>
                <a:gridCol w="1622175"/>
                <a:gridCol w="1421200"/>
                <a:gridCol w="1521700"/>
                <a:gridCol w="1521700"/>
                <a:gridCol w="1521700"/>
              </a:tblGrid>
              <a:tr h="61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training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endParaRPr sz="1400" u="none" strike="noStrike" cap="none" dirty="0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test acc</a:t>
                      </a:r>
                      <a:endParaRPr sz="1400" u="none" strike="noStrike" cap="none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 training acc</a:t>
                      </a:r>
                      <a:endParaRPr sz="1400" u="none" strike="noStrike" cap="none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 test acc</a:t>
                      </a:r>
                      <a:endParaRPr sz="1400" u="none" strike="noStrike" cap="none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Avg training acc</a:t>
                      </a:r>
                      <a:endParaRPr sz="1400" u="none" strike="noStrike" cap="none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Avg test acc</a:t>
                      </a:r>
                      <a:endParaRPr sz="1400" u="none" strike="noStrike" cap="none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60.323%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65.78%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49.789 %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45.81 %</a:t>
                      </a:r>
                      <a:endParaRPr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51.5%</a:t>
                      </a:r>
                      <a:endParaRPr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49.946%</a:t>
                      </a:r>
                      <a:endParaRPr dirty="0"/>
                    </a:p>
                  </a:txBody>
                  <a:tcPr marL="66675" marR="66675" marT="66675" marB="6667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14"/>
          <p:cNvSpPr/>
          <p:nvPr/>
        </p:nvSpPr>
        <p:spPr>
          <a:xfrm>
            <a:off x="3067051" y="35126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99" y="1182724"/>
            <a:ext cx="8991600" cy="316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lang="en-US" sz="1800"/>
              <a:t>Provide 2D TSNE plots, one for the training set, one for the test set, and one for the validation</a:t>
            </a:r>
            <a:endParaRPr/>
          </a:p>
        </p:txBody>
      </p:sp>
      <p:sp>
        <p:nvSpPr>
          <p:cNvPr id="408" name="Google Shape;408;p15"/>
          <p:cNvSpPr txBox="1">
            <a:spLocks noGrp="1"/>
          </p:cNvSpPr>
          <p:nvPr>
            <p:ph type="body" idx="1"/>
          </p:nvPr>
        </p:nvSpPr>
        <p:spPr>
          <a:xfrm>
            <a:off x="1600200" y="13716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2D TSNE for training set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2D TSNE for testing set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pic>
        <p:nvPicPr>
          <p:cNvPr id="409" name="Google Shape;4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447801"/>
            <a:ext cx="48768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9108" y="3886200"/>
            <a:ext cx="43338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6" name="Google Shape;416;p16"/>
          <p:cNvSpPr txBox="1">
            <a:spLocks noGrp="1"/>
          </p:cNvSpPr>
          <p:nvPr>
            <p:ph type="body" idx="1"/>
          </p:nvPr>
        </p:nvSpPr>
        <p:spPr>
          <a:xfrm>
            <a:off x="1524000" y="758050"/>
            <a:ext cx="9144000" cy="6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2D TSNE </a:t>
            </a:r>
            <a:r>
              <a:rPr lang="en-US" sz="1600" dirty="0" smtClean="0"/>
              <a:t>for validation set</a:t>
            </a: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417" name="Google Shape;4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625" y="1500325"/>
            <a:ext cx="7600526" cy="33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Q2) Compre dimensionality reduction to feature selection </a:t>
            </a:r>
            <a:endParaRPr/>
          </a:p>
        </p:txBody>
      </p:sp>
      <p:sp>
        <p:nvSpPr>
          <p:cNvPr id="423" name="Google Shape;423;p17"/>
          <p:cNvSpPr txBox="1">
            <a:spLocks noGrp="1"/>
          </p:cNvSpPr>
          <p:nvPr>
            <p:ph type="body" idx="1"/>
          </p:nvPr>
        </p:nvSpPr>
        <p:spPr>
          <a:xfrm>
            <a:off x="1371600" y="809625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Q2.1) Dimensionality reduction </a:t>
            </a:r>
            <a:endParaRPr sz="2000"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dirty="0" smtClean="0"/>
              <a:t> </a:t>
            </a:r>
            <a:r>
              <a:rPr lang="en-US" sz="1600" dirty="0" smtClean="0"/>
              <a:t>Firstly using the dimensionality reduction  by PCA,</a:t>
            </a:r>
            <a:endParaRPr sz="1600" dirty="0" smtClean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 dirty="0"/>
              <a:t>To get the best number of features based on the MLP test accuracy ,we apply the PCA on features by loop and we got  when the </a:t>
            </a:r>
            <a:r>
              <a:rPr lang="en-US" sz="1600" dirty="0" err="1" smtClean="0"/>
              <a:t>n_component</a:t>
            </a:r>
            <a:r>
              <a:rPr lang="en-US" sz="1600" dirty="0" smtClean="0"/>
              <a:t>=17 </a:t>
            </a:r>
            <a:r>
              <a:rPr lang="en-US" sz="1600" dirty="0"/>
              <a:t>that give us the </a:t>
            </a:r>
            <a:r>
              <a:rPr lang="en-US" sz="1600" dirty="0" smtClean="0"/>
              <a:t>highest test accuracy</a:t>
            </a:r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dirty="0"/>
              <a:t>he best value </a:t>
            </a:r>
            <a:r>
              <a:rPr lang="en-US" sz="1800" b="1" dirty="0"/>
              <a:t>for </a:t>
            </a:r>
            <a:r>
              <a:rPr lang="en-US" sz="1800" b="1" dirty="0" err="1"/>
              <a:t>n_components</a:t>
            </a:r>
            <a:r>
              <a:rPr lang="en-US" sz="1800" b="1" dirty="0"/>
              <a:t> =17 , that given 73 % accuracy</a:t>
            </a:r>
            <a:r>
              <a:rPr lang="en-US" sz="1800" dirty="0"/>
              <a:t> based on the test accuracy of the MLP classifier, using Principal Component Analysis( PCA)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5068b3ad0_6_0"/>
          <p:cNvSpPr txBox="1">
            <a:spLocks noGrp="1"/>
          </p:cNvSpPr>
          <p:nvPr>
            <p:ph type="title"/>
          </p:nvPr>
        </p:nvSpPr>
        <p:spPr>
          <a:xfrm>
            <a:off x="609600" y="740664"/>
            <a:ext cx="10972800" cy="66797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Plot the (number of component-test accuracy) graph with the baseline performance</a:t>
            </a:r>
            <a:endParaRPr sz="4000" dirty="0"/>
          </a:p>
        </p:txBody>
      </p:sp>
      <p:sp>
        <p:nvSpPr>
          <p:cNvPr id="430" name="Google Shape;430;g145068b3ad0_6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1" name="Google Shape;431;g145068b3ad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33" y="1840051"/>
            <a:ext cx="88963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/>
              <a:t>Apply TSNE(n_components=2, random_state=0) to visualise the training and test datasets after DR</a:t>
            </a:r>
            <a:br>
              <a:rPr lang="en-US" sz="2000"/>
            </a:br>
            <a:endParaRPr sz="2000"/>
          </a:p>
        </p:txBody>
      </p:sp>
      <p:sp>
        <p:nvSpPr>
          <p:cNvPr id="437" name="Google Shape;437;p18"/>
          <p:cNvSpPr txBox="1">
            <a:spLocks noGrp="1"/>
          </p:cNvSpPr>
          <p:nvPr>
            <p:ph type="body" idx="1"/>
          </p:nvPr>
        </p:nvSpPr>
        <p:spPr>
          <a:xfrm>
            <a:off x="329184" y="1066800"/>
            <a:ext cx="11862816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Apply TSNE on the training set</a:t>
            </a: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Apply TSNE on the testing set</a:t>
            </a: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  <p:pic>
        <p:nvPicPr>
          <p:cNvPr id="438" name="Google Shape;4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397" y="1962843"/>
            <a:ext cx="5544726" cy="3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55" y="2029899"/>
            <a:ext cx="5942750" cy="3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Problem’s overview</a:t>
            </a:r>
            <a:endParaRPr/>
          </a:p>
        </p:txBody>
      </p:sp>
      <p:grpSp>
        <p:nvGrpSpPr>
          <p:cNvPr id="290" name="Google Shape;290;p2"/>
          <p:cNvGrpSpPr/>
          <p:nvPr/>
        </p:nvGrpSpPr>
        <p:grpSpPr>
          <a:xfrm>
            <a:off x="909348" y="2057400"/>
            <a:ext cx="9837624" cy="3469739"/>
            <a:chOff x="71148" y="231775"/>
            <a:chExt cx="9837624" cy="3469739"/>
          </a:xfrm>
        </p:grpSpPr>
        <p:sp>
          <p:nvSpPr>
            <p:cNvPr id="291" name="Google Shape;291;p2"/>
            <p:cNvSpPr/>
            <p:nvPr/>
          </p:nvSpPr>
          <p:spPr>
            <a:xfrm>
              <a:off x="681205" y="2018170"/>
              <a:ext cx="8339552" cy="1184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5904" y="0"/>
                  </a:lnTo>
                  <a:lnTo>
                    <a:pt x="115904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2" name="Google Shape;292;p2"/>
            <p:cNvSpPr/>
            <p:nvPr/>
          </p:nvSpPr>
          <p:spPr>
            <a:xfrm>
              <a:off x="681205" y="1967649"/>
              <a:ext cx="833955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301"/>
                  </a:moveTo>
                  <a:lnTo>
                    <a:pt x="115904" y="66301"/>
                  </a:lnTo>
                  <a:lnTo>
                    <a:pt x="115904" y="60000"/>
                  </a:ln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3" name="Google Shape;293;p2"/>
            <p:cNvSpPr/>
            <p:nvPr/>
          </p:nvSpPr>
          <p:spPr>
            <a:xfrm>
              <a:off x="681205" y="754483"/>
              <a:ext cx="8339552" cy="12636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15904" y="120000"/>
                  </a:lnTo>
                  <a:lnTo>
                    <a:pt x="115904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71148" y="334825"/>
              <a:ext cx="610057" cy="3366689"/>
            </a:xfrm>
            <a:prstGeom prst="rect">
              <a:avLst/>
            </a:prstGeom>
            <a:solidFill>
              <a:srgbClr val="C0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 txBox="1"/>
            <p:nvPr/>
          </p:nvSpPr>
          <p:spPr>
            <a:xfrm>
              <a:off x="71148" y="231775"/>
              <a:ext cx="610057" cy="3469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270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Attacker</a:t>
              </a:r>
              <a:endParaRPr sz="3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9020757" y="320395"/>
              <a:ext cx="888015" cy="868175"/>
            </a:xfrm>
            <a:prstGeom prst="rect">
              <a:avLst/>
            </a:prstGeom>
            <a:solidFill>
              <a:srgbClr val="3185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 txBox="1"/>
            <p:nvPr/>
          </p:nvSpPr>
          <p:spPr>
            <a:xfrm>
              <a:off x="9020757" y="320395"/>
              <a:ext cx="888015" cy="86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9020757" y="1579281"/>
              <a:ext cx="888015" cy="868175"/>
            </a:xfrm>
            <a:prstGeom prst="rect">
              <a:avLst/>
            </a:prstGeom>
            <a:solidFill>
              <a:srgbClr val="3185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 txBox="1"/>
            <p:nvPr/>
          </p:nvSpPr>
          <p:spPr>
            <a:xfrm>
              <a:off x="9020757" y="1579281"/>
              <a:ext cx="888015" cy="86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 2</a:t>
              </a:r>
              <a:endParaRPr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9020757" y="2768366"/>
              <a:ext cx="888015" cy="868175"/>
            </a:xfrm>
            <a:prstGeom prst="rect">
              <a:avLst/>
            </a:prstGeom>
            <a:solidFill>
              <a:srgbClr val="3185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 txBox="1"/>
            <p:nvPr/>
          </p:nvSpPr>
          <p:spPr>
            <a:xfrm>
              <a:off x="9020757" y="2768366"/>
              <a:ext cx="888015" cy="86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 3</a:t>
              </a:r>
              <a:endParaRPr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 rot="-5400000">
              <a:off x="3940649" y="1619270"/>
              <a:ext cx="2635610" cy="626571"/>
            </a:xfrm>
            <a:prstGeom prst="rect">
              <a:avLst/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 txBox="1"/>
            <p:nvPr/>
          </p:nvSpPr>
          <p:spPr>
            <a:xfrm rot="16200000">
              <a:off x="3905155" y="1583774"/>
              <a:ext cx="2706602" cy="62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Router/Switch</a:t>
              </a:r>
              <a:endParaRPr sz="3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4" name="Google Shape;304;p2"/>
          <p:cNvCxnSpPr/>
          <p:nvPr/>
        </p:nvCxnSpPr>
        <p:spPr>
          <a:xfrm rot="10800000" flipH="1">
            <a:off x="1508760" y="3758184"/>
            <a:ext cx="4224528" cy="178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5" name="Google Shape;305;p2"/>
          <p:cNvSpPr txBox="1"/>
          <p:nvPr/>
        </p:nvSpPr>
        <p:spPr>
          <a:xfrm>
            <a:off x="2596896" y="3445502"/>
            <a:ext cx="2139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Table Overflow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"/>
          <p:cNvCxnSpPr/>
          <p:nvPr/>
        </p:nvCxnSpPr>
        <p:spPr>
          <a:xfrm rot="10800000" flipH="1">
            <a:off x="1508760" y="4259405"/>
            <a:ext cx="4224528" cy="1324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7" name="Google Shape;307;p2"/>
          <p:cNvSpPr txBox="1"/>
          <p:nvPr/>
        </p:nvSpPr>
        <p:spPr>
          <a:xfrm>
            <a:off x="2596896" y="3977072"/>
            <a:ext cx="2139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Blackhole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"/>
          <p:cNvCxnSpPr/>
          <p:nvPr/>
        </p:nvCxnSpPr>
        <p:spPr>
          <a:xfrm>
            <a:off x="1508760" y="3251391"/>
            <a:ext cx="4224528" cy="252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9" name="Google Shape;309;p2"/>
          <p:cNvSpPr txBox="1"/>
          <p:nvPr/>
        </p:nvSpPr>
        <p:spPr>
          <a:xfrm>
            <a:off x="2596896" y="2902871"/>
            <a:ext cx="1801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scan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"/>
          <p:cNvCxnSpPr/>
          <p:nvPr/>
        </p:nvCxnSpPr>
        <p:spPr>
          <a:xfrm rot="10800000" flipH="1">
            <a:off x="1417320" y="4790368"/>
            <a:ext cx="4361688" cy="1978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2"/>
          <p:cNvCxnSpPr/>
          <p:nvPr/>
        </p:nvCxnSpPr>
        <p:spPr>
          <a:xfrm>
            <a:off x="6455664" y="4790368"/>
            <a:ext cx="2359152" cy="22720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p2"/>
          <p:cNvSpPr txBox="1"/>
          <p:nvPr/>
        </p:nvSpPr>
        <p:spPr>
          <a:xfrm>
            <a:off x="2642616" y="4516183"/>
            <a:ext cx="17312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Diversion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"/>
          <p:cNvCxnSpPr/>
          <p:nvPr/>
        </p:nvCxnSpPr>
        <p:spPr>
          <a:xfrm rot="10800000" flipH="1">
            <a:off x="1508760" y="2720428"/>
            <a:ext cx="4270248" cy="914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2"/>
          <p:cNvCxnSpPr/>
          <p:nvPr/>
        </p:nvCxnSpPr>
        <p:spPr>
          <a:xfrm rot="10800000" flipH="1">
            <a:off x="6455664" y="2704584"/>
            <a:ext cx="3383280" cy="1584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2"/>
          <p:cNvSpPr txBox="1"/>
          <p:nvPr/>
        </p:nvSpPr>
        <p:spPr>
          <a:xfrm>
            <a:off x="2642616" y="2369384"/>
            <a:ext cx="13807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"/>
          <p:cNvCxnSpPr/>
          <p:nvPr/>
        </p:nvCxnSpPr>
        <p:spPr>
          <a:xfrm>
            <a:off x="6409944" y="3251391"/>
            <a:ext cx="3429000" cy="340500"/>
          </a:xfrm>
          <a:prstGeom prst="bentConnector3">
            <a:avLst>
              <a:gd name="adj1" fmla="val 945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p2"/>
          <p:cNvSpPr txBox="1"/>
          <p:nvPr/>
        </p:nvSpPr>
        <p:spPr>
          <a:xfrm>
            <a:off x="5733288" y="3600584"/>
            <a:ext cx="237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"/>
          <p:cNvCxnSpPr/>
          <p:nvPr/>
        </p:nvCxnSpPr>
        <p:spPr>
          <a:xfrm>
            <a:off x="6409944" y="4259405"/>
            <a:ext cx="923544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2"/>
          <p:cNvSpPr txBox="1"/>
          <p:nvPr/>
        </p:nvSpPr>
        <p:spPr>
          <a:xfrm>
            <a:off x="7214616" y="4090128"/>
            <a:ext cx="237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"/>
          <p:cNvSpPr txBox="1"/>
          <p:nvPr/>
        </p:nvSpPr>
        <p:spPr>
          <a:xfrm>
            <a:off x="8695944" y="4848295"/>
            <a:ext cx="237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2"/>
          <p:cNvCxnSpPr/>
          <p:nvPr/>
        </p:nvCxnSpPr>
        <p:spPr>
          <a:xfrm rot="10800000" flipH="1">
            <a:off x="6409944" y="2902768"/>
            <a:ext cx="3429000" cy="1887600"/>
          </a:xfrm>
          <a:prstGeom prst="bentConnector3">
            <a:avLst>
              <a:gd name="adj1" fmla="val 8493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5068b3ad0_6_9"/>
          <p:cNvSpPr txBox="1">
            <a:spLocks noGrp="1"/>
          </p:cNvSpPr>
          <p:nvPr>
            <p:ph type="title"/>
          </p:nvPr>
        </p:nvSpPr>
        <p:spPr>
          <a:xfrm>
            <a:off x="1252728" y="548963"/>
            <a:ext cx="10448072" cy="45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 b="1" dirty="0"/>
              <a:t>Q2.2) Feature </a:t>
            </a:r>
            <a:r>
              <a:rPr lang="en-US" sz="2000" b="1" dirty="0" smtClean="0"/>
              <a:t>selection</a:t>
            </a:r>
            <a:r>
              <a:rPr lang="en-US" sz="4000" dirty="0" smtClean="0"/>
              <a:t> </a:t>
            </a:r>
            <a:endParaRPr sz="4000" dirty="0"/>
          </a:p>
        </p:txBody>
      </p:sp>
      <p:sp>
        <p:nvSpPr>
          <p:cNvPr id="445" name="Google Shape;445;g145068b3ad0_6_9"/>
          <p:cNvSpPr txBox="1">
            <a:spLocks noGrp="1"/>
          </p:cNvSpPr>
          <p:nvPr>
            <p:ph type="body" idx="1"/>
          </p:nvPr>
        </p:nvSpPr>
        <p:spPr>
          <a:xfrm>
            <a:off x="886968" y="1252727"/>
            <a:ext cx="9848088" cy="54711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500" dirty="0">
                <a:solidFill>
                  <a:srgbClr val="212121"/>
                </a:solidFill>
              </a:rPr>
              <a:t>Find the best number of features based on the MLP test accuracy, using the feature selection methods:</a:t>
            </a:r>
            <a:endParaRPr sz="1500"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500" dirty="0">
                <a:solidFill>
                  <a:srgbClr val="212121"/>
                </a:solidFill>
              </a:rPr>
              <a:t>ANOVA</a:t>
            </a:r>
            <a:endParaRPr sz="1500"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500" dirty="0">
                <a:solidFill>
                  <a:srgbClr val="212121"/>
                </a:solidFill>
              </a:rPr>
              <a:t>Mutual Information</a:t>
            </a:r>
            <a:endParaRPr sz="1500"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u="sng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900" b="1" u="sng" dirty="0">
                <a:solidFill>
                  <a:srgbClr val="212121"/>
                </a:solidFill>
              </a:rPr>
              <a:t> </a:t>
            </a:r>
            <a:r>
              <a:rPr lang="en-US" b="1" u="sng" dirty="0">
                <a:solidFill>
                  <a:srgbClr val="212121"/>
                </a:solidFill>
              </a:rPr>
              <a:t>Firstly using the feature selection by ANOVA,</a:t>
            </a:r>
            <a:endParaRPr b="1" u="sng" dirty="0">
              <a:solidFill>
                <a:srgbClr val="21212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12121"/>
                </a:solidFill>
                <a:latin typeface="Arial"/>
                <a:cs typeface="Arial"/>
                <a:sym typeface="Arial"/>
              </a:rPr>
              <a:t>	</a:t>
            </a:r>
            <a:r>
              <a:rPr lang="en-US" dirty="0" smtClean="0">
                <a:solidFill>
                  <a:srgbClr val="212121"/>
                </a:solidFill>
              </a:rPr>
              <a:t>To </a:t>
            </a:r>
            <a:r>
              <a:rPr lang="en-US" dirty="0">
                <a:solidFill>
                  <a:srgbClr val="212121"/>
                </a:solidFill>
              </a:rPr>
              <a:t>get the best number of features based on the MLP test accuracy </a:t>
            </a:r>
            <a:r>
              <a:rPr lang="en-US" dirty="0" smtClean="0">
                <a:solidFill>
                  <a:srgbClr val="212121"/>
                </a:solidFill>
              </a:rPr>
              <a:t>,we applied </a:t>
            </a:r>
            <a:r>
              <a:rPr lang="en-US" dirty="0">
                <a:solidFill>
                  <a:srgbClr val="212121"/>
                </a:solidFill>
              </a:rPr>
              <a:t>the </a:t>
            </a:r>
            <a:r>
              <a:rPr lang="en-US" dirty="0" smtClean="0">
                <a:solidFill>
                  <a:srgbClr val="212121"/>
                </a:solidFill>
              </a:rPr>
              <a:t>an 	ANOVA by loop </a:t>
            </a:r>
            <a:r>
              <a:rPr lang="en-US" dirty="0">
                <a:solidFill>
                  <a:srgbClr val="212121"/>
                </a:solidFill>
              </a:rPr>
              <a:t>and we got  when the </a:t>
            </a:r>
            <a:r>
              <a:rPr lang="en-US" dirty="0" err="1">
                <a:solidFill>
                  <a:srgbClr val="212121"/>
                </a:solidFill>
              </a:rPr>
              <a:t>n_component</a:t>
            </a:r>
            <a:r>
              <a:rPr lang="en-US" dirty="0">
                <a:solidFill>
                  <a:srgbClr val="212121"/>
                </a:solidFill>
              </a:rPr>
              <a:t>=11 </a:t>
            </a:r>
            <a:r>
              <a:rPr lang="en-US" dirty="0" smtClean="0">
                <a:solidFill>
                  <a:srgbClr val="212121"/>
                </a:solidFill>
              </a:rPr>
              <a:t>it give </a:t>
            </a:r>
            <a:r>
              <a:rPr lang="en-US" dirty="0">
                <a:solidFill>
                  <a:srgbClr val="212121"/>
                </a:solidFill>
              </a:rPr>
              <a:t>us the highest </a:t>
            </a:r>
            <a:r>
              <a:rPr lang="en-US" dirty="0" smtClean="0">
                <a:solidFill>
                  <a:srgbClr val="212121"/>
                </a:solidFill>
              </a:rPr>
              <a:t>	accuracy </a:t>
            </a:r>
            <a:endParaRPr dirty="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5068b3ad0_6_33"/>
          <p:cNvSpPr txBox="1">
            <a:spLocks noGrp="1"/>
          </p:cNvSpPr>
          <p:nvPr>
            <p:ph type="title"/>
          </p:nvPr>
        </p:nvSpPr>
        <p:spPr>
          <a:xfrm rot="10800000" flipH="1">
            <a:off x="609600" y="134008"/>
            <a:ext cx="10972800" cy="3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52" name="Google Shape;452;g145068b3ad0_6_33"/>
          <p:cNvSpPr txBox="1">
            <a:spLocks noGrp="1"/>
          </p:cNvSpPr>
          <p:nvPr>
            <p:ph type="body" idx="1"/>
          </p:nvPr>
        </p:nvSpPr>
        <p:spPr>
          <a:xfrm>
            <a:off x="832104" y="914400"/>
            <a:ext cx="9756648" cy="580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500">
                <a:solidFill>
                  <a:srgbClr val="212121"/>
                </a:solidFill>
              </a:rPr>
              <a:t>Plot the (number of component-test accuracy)  after appling ANOVA feature selection graph with the baseline performance</a:t>
            </a:r>
            <a:endParaRPr sz="15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212121"/>
              </a:solidFill>
            </a:endParaRPr>
          </a:p>
        </p:txBody>
      </p:sp>
      <p:pic>
        <p:nvPicPr>
          <p:cNvPr id="453" name="Google Shape;453;g145068b3ad0_6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70" y="2125277"/>
            <a:ext cx="73818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5068b3ad0_6_17"/>
          <p:cNvSpPr txBox="1">
            <a:spLocks noGrp="1"/>
          </p:cNvSpPr>
          <p:nvPr>
            <p:ph type="title"/>
          </p:nvPr>
        </p:nvSpPr>
        <p:spPr>
          <a:xfrm rot="10800000" flipH="1">
            <a:off x="609600" y="134008"/>
            <a:ext cx="10972800" cy="3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59" name="Google Shape;459;g145068b3ad0_6_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72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 dirty="0"/>
              <a:t>Apply TSNE on the training set after Apply ANOVA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 dirty="0"/>
              <a:t>Apply TSNE on the testing set after Apply ANOVA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60" name="Google Shape;460;g145068b3ad0_6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650" y="168105"/>
            <a:ext cx="6160750" cy="3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145068b3ad0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475" y="3510900"/>
            <a:ext cx="6006025" cy="3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5068b3ad0_6_23"/>
          <p:cNvSpPr txBox="1">
            <a:spLocks noGrp="1"/>
          </p:cNvSpPr>
          <p:nvPr>
            <p:ph type="title"/>
          </p:nvPr>
        </p:nvSpPr>
        <p:spPr>
          <a:xfrm rot="10800000" flipH="1">
            <a:off x="609600" y="134008"/>
            <a:ext cx="10972800" cy="3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67" name="Google Shape;467;g145068b3ad0_6_23"/>
          <p:cNvSpPr txBox="1">
            <a:spLocks noGrp="1"/>
          </p:cNvSpPr>
          <p:nvPr>
            <p:ph type="body" idx="1"/>
          </p:nvPr>
        </p:nvSpPr>
        <p:spPr>
          <a:xfrm>
            <a:off x="722376" y="996696"/>
            <a:ext cx="10405872" cy="57272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u="sng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1" u="sng" dirty="0"/>
              <a:t>Secondly using the feature selection by Mutual Information</a:t>
            </a:r>
            <a:endParaRPr sz="1800" b="1" u="sng" dirty="0"/>
          </a:p>
          <a:p>
            <a:pPr marL="457200" lvl="1" indent="0">
              <a:buSzPts val="1100"/>
              <a:buFont typeface="Arial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400" dirty="0"/>
              <a:t>To get the best number of features based on the MLP test accuracy ,we apply the Mutual Information feature selection technique  on features by loop and we got  when the </a:t>
            </a:r>
            <a:r>
              <a:rPr lang="en-US" sz="1400" dirty="0" err="1"/>
              <a:t>n_component</a:t>
            </a:r>
            <a:r>
              <a:rPr lang="en-US" sz="1400" dirty="0"/>
              <a:t>=13 that give us the highest accuracy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45068b3ad0_6_28"/>
          <p:cNvSpPr txBox="1">
            <a:spLocks noGrp="1"/>
          </p:cNvSpPr>
          <p:nvPr>
            <p:ph type="title"/>
          </p:nvPr>
        </p:nvSpPr>
        <p:spPr>
          <a:xfrm rot="10800000" flipH="1">
            <a:off x="609600" y="134008"/>
            <a:ext cx="10972800" cy="3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74" name="Google Shape;474;g145068b3ad0_6_28"/>
          <p:cNvSpPr txBox="1">
            <a:spLocks noGrp="1"/>
          </p:cNvSpPr>
          <p:nvPr>
            <p:ph type="body" idx="1"/>
          </p:nvPr>
        </p:nvSpPr>
        <p:spPr>
          <a:xfrm>
            <a:off x="609600" y="795528"/>
            <a:ext cx="11582400" cy="592837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400" dirty="0"/>
              <a:t>Plot the (number of component-test  accuracy) graph after apply Mutual Information  with the baseline  performance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75" name="Google Shape;475;g145068b3ad0_6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19" y="1536375"/>
            <a:ext cx="79724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45068b3ad0_6_48"/>
          <p:cNvSpPr txBox="1">
            <a:spLocks noGrp="1"/>
          </p:cNvSpPr>
          <p:nvPr>
            <p:ph type="title"/>
          </p:nvPr>
        </p:nvSpPr>
        <p:spPr>
          <a:xfrm rot="10800000" flipH="1">
            <a:off x="609600" y="-76666"/>
            <a:ext cx="10972800" cy="35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1" name="Google Shape;481;g145068b3ad0_6_48"/>
          <p:cNvSpPr txBox="1">
            <a:spLocks noGrp="1"/>
          </p:cNvSpPr>
          <p:nvPr>
            <p:ph type="body" idx="1"/>
          </p:nvPr>
        </p:nvSpPr>
        <p:spPr>
          <a:xfrm>
            <a:off x="609600" y="777240"/>
            <a:ext cx="10811256" cy="6521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600" b="1" dirty="0"/>
              <a:t>The technique that provides you with highest validation accuracy (either dimensionality reduction or feature selection) is </a:t>
            </a:r>
            <a:r>
              <a:rPr lang="en-US" sz="2000" b="1" dirty="0"/>
              <a:t>PCA </a:t>
            </a:r>
            <a:r>
              <a:rPr lang="en-US" dirty="0"/>
              <a:t>and this the confusion matrix after PCA</a:t>
            </a:r>
            <a:endParaRPr dirty="0"/>
          </a:p>
        </p:txBody>
      </p:sp>
      <p:pic>
        <p:nvPicPr>
          <p:cNvPr id="482" name="Google Shape;482;g145068b3ad0_6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00" y="1983650"/>
            <a:ext cx="8179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5068b3ad0_0_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Q3) Vary the MLP parameters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/>
              <a:t>Q3.1) Batch size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88" name="Google Shape;488;g145068b3ad0_0_15"/>
          <p:cNvGraphicFramePr/>
          <p:nvPr/>
        </p:nvGraphicFramePr>
        <p:xfrm>
          <a:off x="245763" y="1758700"/>
          <a:ext cx="11700475" cy="3689600"/>
        </p:xfrm>
        <a:graphic>
          <a:graphicData uri="http://schemas.openxmlformats.org/drawingml/2006/table">
            <a:tbl>
              <a:tblPr>
                <a:noFill/>
                <a:tableStyleId>{03876FA6-BAF7-4FFF-BB21-6306845AF483}</a:tableStyleId>
              </a:tblPr>
              <a:tblGrid>
                <a:gridCol w="706700"/>
                <a:gridCol w="706700"/>
                <a:gridCol w="473425"/>
                <a:gridCol w="706700"/>
                <a:gridCol w="482900"/>
                <a:gridCol w="706700"/>
                <a:gridCol w="765600"/>
                <a:gridCol w="765600"/>
                <a:gridCol w="482900"/>
                <a:gridCol w="473425"/>
                <a:gridCol w="482900"/>
                <a:gridCol w="553575"/>
                <a:gridCol w="765600"/>
                <a:gridCol w="765600"/>
                <a:gridCol w="624250"/>
                <a:gridCol w="765600"/>
                <a:gridCol w="765600"/>
                <a:gridCol w="706700"/>
              </a:tblGrid>
              <a:tr h="613425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Batch size= 32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Batch size= 64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Batch size= 128</a:t>
                      </a:r>
                      <a:endParaRPr sz="12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Avg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Avg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Avg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Avg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Min test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Avg train acc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Avg test acc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190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72.6%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72.9%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71.4%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72.3%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73.1 %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73.4 %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72 %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73.2 %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73.6%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0.9%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72.7 %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72.4%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73.1%</a:t>
                      </a:r>
                      <a:endParaRPr sz="1800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89" name="Google Shape;489;g145068b3ad0_0_15"/>
          <p:cNvSpPr txBox="1">
            <a:spLocks noGrp="1"/>
          </p:cNvSpPr>
          <p:nvPr>
            <p:ph type="body" idx="1"/>
          </p:nvPr>
        </p:nvSpPr>
        <p:spPr>
          <a:xfrm>
            <a:off x="609600" y="5569357"/>
            <a:ext cx="10972800" cy="11606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r>
              <a:rPr lang="en-US" sz="1600" dirty="0"/>
              <a:t>there is no combination that achieves the highest average accuracy for both training and test accuracies at the same time.   Batch size=128 that achieves the highest average test accuracy =73.1</a:t>
            </a:r>
            <a:r>
              <a:rPr lang="en-US" sz="1600" dirty="0" smtClean="0"/>
              <a:t>%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45068b3ad0_0_0"/>
          <p:cNvSpPr txBox="1">
            <a:spLocks noGrp="1"/>
          </p:cNvSpPr>
          <p:nvPr>
            <p:ph type="title"/>
          </p:nvPr>
        </p:nvSpPr>
        <p:spPr>
          <a:xfrm>
            <a:off x="609600" y="274643"/>
            <a:ext cx="10972800" cy="43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Q3.2) Hidden layers vs. neurons/layer</a:t>
            </a:r>
            <a:endParaRPr sz="5000" b="1"/>
          </a:p>
        </p:txBody>
      </p:sp>
      <p:pic>
        <p:nvPicPr>
          <p:cNvPr id="495" name="Google Shape;495;g145068b3ad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551"/>
            <a:ext cx="11887198" cy="537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6" name="Google Shape;496;g145068b3ad0_0_0"/>
          <p:cNvGraphicFramePr/>
          <p:nvPr>
            <p:extLst>
              <p:ext uri="{D42A27DB-BD31-4B8C-83A1-F6EECF244321}">
                <p14:modId xmlns:p14="http://schemas.microsoft.com/office/powerpoint/2010/main" val="1055735773"/>
              </p:ext>
            </p:extLst>
          </p:nvPr>
        </p:nvGraphicFramePr>
        <p:xfrm>
          <a:off x="609500" y="2971800"/>
          <a:ext cx="9458500" cy="3291720"/>
        </p:xfrm>
        <a:graphic>
          <a:graphicData uri="http://schemas.openxmlformats.org/drawingml/2006/table">
            <a:tbl>
              <a:tblPr>
                <a:noFill/>
                <a:tableStyleId>{E9E08761-F19F-4E6E-8221-58C689542012}</a:tableStyleId>
              </a:tblPr>
              <a:tblGrid>
                <a:gridCol w="389625"/>
                <a:gridCol w="459050"/>
                <a:gridCol w="514550"/>
                <a:gridCol w="528475"/>
                <a:gridCol w="472925"/>
                <a:gridCol w="472925"/>
                <a:gridCol w="403525"/>
                <a:gridCol w="514575"/>
                <a:gridCol w="472900"/>
                <a:gridCol w="500700"/>
                <a:gridCol w="472925"/>
                <a:gridCol w="472925"/>
                <a:gridCol w="436240"/>
                <a:gridCol w="509610"/>
                <a:gridCol w="472925"/>
                <a:gridCol w="472925"/>
                <a:gridCol w="472925"/>
                <a:gridCol w="472925"/>
                <a:gridCol w="472925"/>
                <a:gridCol w="472925"/>
              </a:tblGrid>
              <a:tr h="7956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0.7327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0.719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0.727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0.7239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0.7479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Courier New"/>
                        </a:rPr>
                        <a:t>0.727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0.7344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0.7689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0.7468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0.7540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0.7598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0.7665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8004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0.7479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Courier New"/>
                        </a:rPr>
                        <a:t>0.7385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0.7379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0.7412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0.7449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0.7361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0.7346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0.7461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0.7945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0.7896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0.7772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0.7598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0.7932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8004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0.7396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0.7344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0.7383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0.7873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0.7825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0.7824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0.7775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0.8224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0.7986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0.8055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0.7558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0.8079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0.7765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0.8297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0.8164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760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0.7495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0.7504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0.7389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0.7255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0.7398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0.7433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0.7896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0.7664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0.7939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0.7772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0.8316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0.7986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0.7772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0.7878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0.8431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0.8164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97" name="Google Shape;497;g145068b3ad0_0_0"/>
          <p:cNvGraphicFramePr/>
          <p:nvPr>
            <p:extLst>
              <p:ext uri="{D42A27DB-BD31-4B8C-83A1-F6EECF244321}">
                <p14:modId xmlns:p14="http://schemas.microsoft.com/office/powerpoint/2010/main" val="857839693"/>
              </p:ext>
            </p:extLst>
          </p:nvPr>
        </p:nvGraphicFramePr>
        <p:xfrm>
          <a:off x="10068000" y="3007100"/>
          <a:ext cx="1971600" cy="3226200"/>
        </p:xfrm>
        <a:graphic>
          <a:graphicData uri="http://schemas.openxmlformats.org/drawingml/2006/table">
            <a:tbl>
              <a:tblPr>
                <a:noFill/>
                <a:tableStyleId>{E9E08761-F19F-4E6E-8221-58C689542012}</a:tableStyleId>
              </a:tblPr>
              <a:tblGrid>
                <a:gridCol w="497725"/>
                <a:gridCol w="509975"/>
                <a:gridCol w="441825"/>
                <a:gridCol w="522075"/>
              </a:tblGrid>
              <a:tr h="80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0.6952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0.725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0.7262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80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0.7665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80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0.812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0.7593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80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C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0.823</a:t>
                      </a:r>
                      <a:endParaRPr sz="1400" b="0" i="0" u="none" strike="noStrike" cap="none" dirty="0">
                        <a:solidFill>
                          <a:srgbClr val="C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C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0.7964</a:t>
                      </a:r>
                      <a:endParaRPr sz="1400" b="0" i="0" u="none" strike="noStrike" cap="none" dirty="0">
                        <a:solidFill>
                          <a:srgbClr val="C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45068b3ad0_4_63"/>
          <p:cNvSpPr txBox="1">
            <a:spLocks noGrp="1"/>
          </p:cNvSpPr>
          <p:nvPr>
            <p:ph type="title"/>
          </p:nvPr>
        </p:nvSpPr>
        <p:spPr>
          <a:xfrm>
            <a:off x="609600" y="274650"/>
            <a:ext cx="10972800" cy="54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160" b="1"/>
              <a:t>Q3.3) Learning rate and different optimizers</a:t>
            </a:r>
            <a:endParaRPr sz="3160" b="1"/>
          </a:p>
        </p:txBody>
      </p:sp>
      <p:pic>
        <p:nvPicPr>
          <p:cNvPr id="503" name="Google Shape;503;g145068b3ad0_4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726"/>
            <a:ext cx="11887201" cy="5514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4" name="Google Shape;504;g145068b3ad0_4_63"/>
          <p:cNvGraphicFramePr/>
          <p:nvPr>
            <p:extLst>
              <p:ext uri="{D42A27DB-BD31-4B8C-83A1-F6EECF244321}">
                <p14:modId xmlns:p14="http://schemas.microsoft.com/office/powerpoint/2010/main" val="1014650578"/>
              </p:ext>
            </p:extLst>
          </p:nvPr>
        </p:nvGraphicFramePr>
        <p:xfrm>
          <a:off x="945750" y="2673019"/>
          <a:ext cx="11093850" cy="3947000"/>
        </p:xfrm>
        <a:graphic>
          <a:graphicData uri="http://schemas.openxmlformats.org/drawingml/2006/table">
            <a:tbl>
              <a:tblPr>
                <a:noFill/>
                <a:tableStyleId>{E9E08761-F19F-4E6E-8221-58C689542012}</a:tableStyleId>
              </a:tblPr>
              <a:tblGrid>
                <a:gridCol w="533025"/>
                <a:gridCol w="630200"/>
                <a:gridCol w="616350"/>
                <a:gridCol w="685725"/>
                <a:gridCol w="616325"/>
                <a:gridCol w="616325"/>
                <a:gridCol w="533050"/>
                <a:gridCol w="644075"/>
                <a:gridCol w="630225"/>
                <a:gridCol w="616325"/>
                <a:gridCol w="657950"/>
                <a:gridCol w="616325"/>
                <a:gridCol w="546925"/>
                <a:gridCol w="602425"/>
                <a:gridCol w="644100"/>
                <a:gridCol w="616325"/>
                <a:gridCol w="671850"/>
                <a:gridCol w="616325"/>
              </a:tblGrid>
              <a:tr h="7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0.2676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0.2781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0.2263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0.2471</a:t>
                      </a:r>
                      <a:endParaRPr sz="15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0.57197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0.4207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0.240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0.2263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0.308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0.2962</a:t>
                      </a:r>
                      <a:endParaRPr sz="15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0.8431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0.8164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0.7807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bg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0.823</a:t>
                      </a:r>
                      <a:endParaRPr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C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0.7964</a:t>
                      </a:r>
                      <a:endParaRPr sz="1400" b="0" i="0" u="none" strike="noStrike" cap="none" dirty="0">
                        <a:solidFill>
                          <a:srgbClr val="C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0.8942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0.8021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0.7237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0.859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0.7558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0.8102</a:t>
                      </a:r>
                      <a:endParaRPr sz="15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0.7843</a:t>
                      </a:r>
                      <a:endParaRPr sz="15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0.789</a:t>
                      </a:r>
                      <a:endParaRPr sz="15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0.6506</a:t>
                      </a:r>
                      <a:endParaRPr sz="15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0.800</a:t>
                      </a:r>
                      <a:endParaRPr sz="15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0.7412</a:t>
                      </a:r>
                      <a:endParaRPr sz="1500" b="1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0.5120</a:t>
                      </a:r>
                      <a:endParaRPr sz="1150" b="1" i="0" u="none" strike="noStrike" cap="none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0.5241</a:t>
                      </a:r>
                      <a:endParaRPr sz="1150" b="1" i="0" u="none" strike="noStrike" cap="none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0.349</a:t>
                      </a:r>
                      <a:endParaRPr sz="1150" b="1" i="0" u="none" strike="noStrike" cap="none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0.3279</a:t>
                      </a:r>
                      <a:endParaRPr sz="1150" b="1" i="0" u="none" strike="noStrike" cap="none" dirty="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0.408</a:t>
                      </a:r>
                      <a:endParaRPr sz="1500" b="1" dirty="0">
                        <a:highlight>
                          <a:srgbClr val="93C47D"/>
                        </a:highlight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0.4146</a:t>
                      </a:r>
                      <a:endParaRPr sz="1500" b="1" dirty="0">
                        <a:highlight>
                          <a:srgbClr val="93C47D"/>
                        </a:highlight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7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0.9114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0.7807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0.881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0.7219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0.891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0.7483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0.8480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0.7825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0.827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0.7575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0.836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0.7689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0.6399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0.6274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0.5526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0.60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0.5996</a:t>
                      </a:r>
                      <a:endParaRPr sz="1500" b="1" dirty="0"/>
                    </a:p>
                  </a:txBody>
                  <a:tcPr marL="91425" marR="91425" marT="91425" marB="91425"/>
                </a:tc>
              </a:tr>
              <a:tr h="7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0.8117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0.2263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0.215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0.2174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0.223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0.2192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0.9099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0.7879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0.885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0.7469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0.7665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0.8232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0.7825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0.803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0.7415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0.808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0.7672</a:t>
                      </a:r>
                      <a:endParaRPr sz="1500" b="1" dirty="0"/>
                    </a:p>
                  </a:txBody>
                  <a:tcPr marL="91425" marR="91425" marT="91425" marB="91425"/>
                </a:tc>
              </a:tr>
              <a:tr h="78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0.3772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0.278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0.2264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0.249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0.2395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0.9068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0.8164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0.850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0.7362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0.874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0.7772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0.9209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0.8039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0.897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0.729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0.901</a:t>
                      </a:r>
                      <a:endParaRPr sz="15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0.7629</a:t>
                      </a:r>
                      <a:endParaRPr sz="1500" b="1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5068b3ad0_4_156"/>
          <p:cNvSpPr txBox="1">
            <a:spLocks noGrp="1"/>
          </p:cNvSpPr>
          <p:nvPr>
            <p:ph type="title"/>
          </p:nvPr>
        </p:nvSpPr>
        <p:spPr>
          <a:xfrm>
            <a:off x="609600" y="274650"/>
            <a:ext cx="10972800" cy="54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59" b="1"/>
              <a:t>Q3.3) Activation functions</a:t>
            </a:r>
            <a:endParaRPr sz="3459" b="1"/>
          </a:p>
        </p:txBody>
      </p:sp>
      <p:pic>
        <p:nvPicPr>
          <p:cNvPr id="510" name="Google Shape;510;g145068b3ad0_4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0" y="2248750"/>
            <a:ext cx="11887201" cy="28676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37971"/>
              </p:ext>
            </p:extLst>
          </p:nvPr>
        </p:nvGraphicFramePr>
        <p:xfrm>
          <a:off x="96850" y="3993218"/>
          <a:ext cx="11887200" cy="1123166"/>
        </p:xfrm>
        <a:graphic>
          <a:graphicData uri="http://schemas.openxmlformats.org/drawingml/2006/table">
            <a:tbl>
              <a:tblPr firstRow="1" bandRow="1">
                <a:tableStyleId>{03876FA6-BAF7-4FFF-BB21-6306845AF483}</a:tableStyleId>
              </a:tblPr>
              <a:tblGrid>
                <a:gridCol w="451790"/>
                <a:gridCol w="493776"/>
                <a:gridCol w="540334"/>
                <a:gridCol w="495300"/>
                <a:gridCol w="495300"/>
                <a:gridCol w="495300"/>
                <a:gridCol w="451790"/>
                <a:gridCol w="521208"/>
                <a:gridCol w="466344"/>
                <a:gridCol w="541858"/>
                <a:gridCol w="495300"/>
                <a:gridCol w="495300"/>
                <a:gridCol w="424358"/>
                <a:gridCol w="521208"/>
                <a:gridCol w="502920"/>
                <a:gridCol w="521208"/>
                <a:gridCol w="506806"/>
                <a:gridCol w="495300"/>
                <a:gridCol w="415214"/>
                <a:gridCol w="493776"/>
                <a:gridCol w="502920"/>
                <a:gridCol w="512064"/>
                <a:gridCol w="552526"/>
                <a:gridCol w="495300"/>
              </a:tblGrid>
              <a:tr h="11231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C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0.7982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0.3992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0.4802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0.7828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Flow</a:t>
            </a:r>
            <a:endParaRPr/>
          </a:p>
        </p:txBody>
      </p:sp>
      <p:sp>
        <p:nvSpPr>
          <p:cNvPr id="327" name="Google Shape;327;p3"/>
          <p:cNvSpPr txBox="1"/>
          <p:nvPr/>
        </p:nvSpPr>
        <p:spPr>
          <a:xfrm>
            <a:off x="2895601" y="882134"/>
            <a:ext cx="7315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https://whimsical.com/ml-project-flow-QET8JpXTdwPbvxBarMWFga</a:t>
            </a:r>
            <a:endParaRPr/>
          </a:p>
        </p:txBody>
      </p:sp>
      <p:pic>
        <p:nvPicPr>
          <p:cNvPr id="328" name="Google Shape;3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547" y="1514856"/>
            <a:ext cx="7382905" cy="467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5068b3ad0_7_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3.5</a:t>
            </a:r>
            <a:endParaRPr/>
          </a:p>
        </p:txBody>
      </p:sp>
      <p:sp>
        <p:nvSpPr>
          <p:cNvPr id="518" name="Google Shape;518;g145068b3ad0_7_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r>
              <a:rPr lang="en-US"/>
              <a:t>this is the confusion matrix after apply hyper tuning  and max accuracy  </a:t>
            </a:r>
            <a:endParaRPr/>
          </a:p>
        </p:txBody>
      </p:sp>
      <p:pic>
        <p:nvPicPr>
          <p:cNvPr id="519" name="Google Shape;519;g145068b3ad0_7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88" y="2082075"/>
            <a:ext cx="44291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145068b3ad0_7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625" y="2597875"/>
            <a:ext cx="40576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45068b3ad0_7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26" name="Google Shape;526;g145068b3ad0_7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Firstly we detect the number of outliers and then apply encoding on data by Label Encoding then splitting the data then we perform normalization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on data after that we train the model baseline and getting the accuracy on baseline model 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We apply Dimensionality reduction using PCA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and we apply the Feature selection techniques using ANOVA and Mutual Information and the best of them is PCA that  give us accuracy =73.1%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then we train the model by different parameters like  different (optimizers, learning rates ,activation functions)to compare between this variety of parameters and check the training and testing accuracy. Then </a:t>
            </a:r>
            <a:r>
              <a:rPr lang="en-US" dirty="0" err="1"/>
              <a:t>optimising</a:t>
            </a:r>
            <a:r>
              <a:rPr lang="en-US" dirty="0"/>
              <a:t> the parameter tuning process.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The best combination of </a:t>
            </a:r>
            <a:r>
              <a:rPr lang="en-US" dirty="0" err="1" smtClean="0"/>
              <a:t>hyperparameters</a:t>
            </a:r>
            <a:r>
              <a:rPr lang="en-US" dirty="0" smtClean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Batch size: 128, number of hidden layers = </a:t>
            </a:r>
            <a:r>
              <a:rPr lang="en-US" dirty="0" smtClean="0"/>
              <a:t>8, </a:t>
            </a:r>
            <a:r>
              <a:rPr lang="en-US" dirty="0"/>
              <a:t>number of </a:t>
            </a:r>
            <a:r>
              <a:rPr lang="en-US" dirty="0" smtClean="0"/>
              <a:t>neurons </a:t>
            </a:r>
            <a:r>
              <a:rPr lang="en-US" dirty="0"/>
              <a:t>for the layer = </a:t>
            </a:r>
            <a:r>
              <a:rPr lang="en-US" dirty="0"/>
              <a:t>4</a:t>
            </a:r>
            <a:r>
              <a:rPr lang="en-US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best optimizer: </a:t>
            </a:r>
            <a:r>
              <a:rPr lang="en-US" dirty="0" err="1" smtClean="0"/>
              <a:t>AdamW</a:t>
            </a:r>
            <a:r>
              <a:rPr lang="en-US" dirty="0" smtClean="0"/>
              <a:t> with </a:t>
            </a:r>
            <a:r>
              <a:rPr lang="en-US" dirty="0"/>
              <a:t>learning rate: 0.001 and the activation function is </a:t>
            </a:r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The improvements of the performance was clear from the </a:t>
            </a:r>
            <a:r>
              <a:rPr lang="en-US" sz="1600" dirty="0" smtClean="0"/>
              <a:t>baseline average test accuracy  </a:t>
            </a:r>
            <a:r>
              <a:rPr lang="en-US" sz="1600" dirty="0"/>
              <a:t>= </a:t>
            </a:r>
            <a:r>
              <a:rPr lang="en-US" sz="1600" dirty="0" smtClean="0">
                <a:sym typeface="Calibri"/>
              </a:rPr>
              <a:t>49.946 % </a:t>
            </a:r>
            <a:r>
              <a:rPr lang="en-US" sz="1600" dirty="0">
                <a:sym typeface="Calibri"/>
              </a:rPr>
              <a:t>to </a:t>
            </a:r>
            <a:r>
              <a:rPr lang="en-US" sz="1600" dirty="0" smtClean="0">
                <a:sym typeface="Courier New"/>
              </a:rPr>
              <a:t>79.82 % after </a:t>
            </a:r>
            <a:r>
              <a:rPr lang="en-US" sz="1600" dirty="0" err="1" smtClean="0">
                <a:sym typeface="Courier New"/>
              </a:rPr>
              <a:t>hyperparemeter</a:t>
            </a:r>
            <a:r>
              <a:rPr lang="en-US" sz="1600" dirty="0" smtClean="0">
                <a:sym typeface="Courier New"/>
              </a:rPr>
              <a:t> tuning.</a:t>
            </a:r>
            <a:endParaRPr lang="en-US"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210" y="0"/>
            <a:ext cx="95495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0116" y="0"/>
            <a:ext cx="62517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-143638"/>
            <a:ext cx="4343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1" y="3513962"/>
            <a:ext cx="4125190" cy="355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2200" y="19529"/>
            <a:ext cx="4634346" cy="332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9400" y="3513963"/>
            <a:ext cx="5157494" cy="315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381000"/>
            <a:ext cx="7120368" cy="603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43000"/>
            <a:ext cx="6248400" cy="501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1066800"/>
            <a:ext cx="5791200" cy="498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36" y="0"/>
            <a:ext cx="73703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1004</Words>
  <Application>Microsoft Office PowerPoint</Application>
  <PresentationFormat>Widescreen</PresentationFormat>
  <Paragraphs>398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Nunito</vt:lpstr>
      <vt:lpstr>Arial</vt:lpstr>
      <vt:lpstr>Maven Pro</vt:lpstr>
      <vt:lpstr>Calibri</vt:lpstr>
      <vt:lpstr>Courier New</vt:lpstr>
      <vt:lpstr>Momentum</vt:lpstr>
      <vt:lpstr>PowerPoint Presentation</vt:lpstr>
      <vt:lpstr>Problem’s overview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Dataset’s overview (EDA) </vt:lpstr>
      <vt:lpstr> </vt:lpstr>
      <vt:lpstr>  </vt:lpstr>
      <vt:lpstr> </vt:lpstr>
      <vt:lpstr> </vt:lpstr>
      <vt:lpstr> Provide 2D TSNE plots, one for the training set, one for the test set, and one for the validation</vt:lpstr>
      <vt:lpstr> </vt:lpstr>
      <vt:lpstr>Q2) Compre dimensionality reduction to feature selection </vt:lpstr>
      <vt:lpstr>Plot the (number of component-test accuracy) graph with the baseline performance</vt:lpstr>
      <vt:lpstr>Apply TSNE(n_components=2, random_state=0) to visualise the training and test datasets after DR </vt:lpstr>
      <vt:lpstr>•Q2.2) Feature selection </vt:lpstr>
      <vt:lpstr> </vt:lpstr>
      <vt:lpstr> </vt:lpstr>
      <vt:lpstr> </vt:lpstr>
      <vt:lpstr> </vt:lpstr>
      <vt:lpstr> </vt:lpstr>
      <vt:lpstr> Q3) Vary the MLP parameters Q3.1) Batch size  </vt:lpstr>
      <vt:lpstr>Q3.2) Hidden layers vs. neurons/layer</vt:lpstr>
      <vt:lpstr>Q3.3) Learning rate and different optimizers</vt:lpstr>
      <vt:lpstr>Q3.3) Activation functions</vt:lpstr>
      <vt:lpstr>3.5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Genius</dc:creator>
  <cp:lastModifiedBy>Microsoft account</cp:lastModifiedBy>
  <cp:revision>23</cp:revision>
  <dcterms:created xsi:type="dcterms:W3CDTF">2022-08-07T20:13:31Z</dcterms:created>
  <dcterms:modified xsi:type="dcterms:W3CDTF">2022-08-10T01:06:59Z</dcterms:modified>
</cp:coreProperties>
</file>