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88532" autoAdjust="0"/>
  </p:normalViewPr>
  <p:slideViewPr>
    <p:cSldViewPr snapToGrid="0">
      <p:cViewPr varScale="1">
        <p:scale>
          <a:sx n="87" d="100"/>
          <a:sy n="87"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6T14:02:40.436"/>
    </inkml:context>
    <inkml:brush xml:id="br0">
      <inkml:brushProperty name="width" value="0.05" units="cm"/>
      <inkml:brushProperty name="height" value="0.05" units="cm"/>
    </inkml:brush>
  </inkml:definitions>
  <inkml:trace contextRef="#ctx0" brushRef="#br0">6 1 24575,'-5'0'0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6T14:02:41.194"/>
    </inkml:context>
    <inkml:brush xml:id="br0">
      <inkml:brushProperty name="width" value="0.05" units="cm"/>
      <inkml:brushProperty name="height" value="0.05" units="cm"/>
    </inkml:brush>
  </inkml:definitions>
  <inkml:trace contextRef="#ctx0" brushRef="#br0">0 1 24575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6T14:02:45.802"/>
    </inkml:context>
    <inkml:brush xml:id="br0">
      <inkml:brushProperty name="width" value="0.05" units="cm"/>
      <inkml:brushProperty name="height" value="0.05" units="cm"/>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6T14:02:47.669"/>
    </inkml:context>
    <inkml:brush xml:id="br0">
      <inkml:brushProperty name="width" value="0.05" units="cm"/>
      <inkml:brushProperty name="height" value="0.05" units="cm"/>
    </inkml:brush>
  </inkml:definitions>
  <inkml:trace contextRef="#ctx0" brushRef="#br0">1 0 24575,'5'6'0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6T14:02:48.018"/>
    </inkml:context>
    <inkml:brush xml:id="br0">
      <inkml:brushProperty name="width" value="0.05" units="cm"/>
      <inkml:brushProperty name="height" value="0.05" units="cm"/>
    </inkml:brush>
  </inkml:definitions>
  <inkml:trace contextRef="#ctx0" brushRef="#br0">1 0 24575,'5'0'0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09D4572-5B1D-4CDA-836C-4A9390B0A40A}" type="datetimeFigureOut">
              <a:rPr lang="en-US" smtClean="0"/>
              <a:t>5/26/2022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0CEDF9A-E9BA-42D0-A786-7F6A86A67AC6}" type="slidenum">
              <a:rPr lang="en-US" smtClean="0"/>
              <a:t>‹#›</a:t>
            </a:fld>
            <a:endParaRPr lang="en-US"/>
          </a:p>
        </p:txBody>
      </p:sp>
    </p:spTree>
    <p:extLst>
      <p:ext uri="{BB962C8B-B14F-4D97-AF65-F5344CB8AC3E}">
        <p14:creationId xmlns:p14="http://schemas.microsoft.com/office/powerpoint/2010/main" val="1308997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9D4572-5B1D-4CDA-836C-4A9390B0A40A}"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EDF9A-E9BA-42D0-A786-7F6A86A67AC6}" type="slidenum">
              <a:rPr lang="en-US" smtClean="0"/>
              <a:t>‹#›</a:t>
            </a:fld>
            <a:endParaRPr lang="en-US"/>
          </a:p>
        </p:txBody>
      </p:sp>
    </p:spTree>
    <p:extLst>
      <p:ext uri="{BB962C8B-B14F-4D97-AF65-F5344CB8AC3E}">
        <p14:creationId xmlns:p14="http://schemas.microsoft.com/office/powerpoint/2010/main" val="1043733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9D4572-5B1D-4CDA-836C-4A9390B0A40A}"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EDF9A-E9BA-42D0-A786-7F6A86A67AC6}" type="slidenum">
              <a:rPr lang="en-US" smtClean="0"/>
              <a:t>‹#›</a:t>
            </a:fld>
            <a:endParaRPr lang="en-US"/>
          </a:p>
        </p:txBody>
      </p:sp>
    </p:spTree>
    <p:extLst>
      <p:ext uri="{BB962C8B-B14F-4D97-AF65-F5344CB8AC3E}">
        <p14:creationId xmlns:p14="http://schemas.microsoft.com/office/powerpoint/2010/main" val="2735335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9D4572-5B1D-4CDA-836C-4A9390B0A40A}"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EDF9A-E9BA-42D0-A786-7F6A86A67AC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02725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9D4572-5B1D-4CDA-836C-4A9390B0A40A}"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EDF9A-E9BA-42D0-A786-7F6A86A67AC6}" type="slidenum">
              <a:rPr lang="en-US" smtClean="0"/>
              <a:t>‹#›</a:t>
            </a:fld>
            <a:endParaRPr lang="en-US"/>
          </a:p>
        </p:txBody>
      </p:sp>
    </p:spTree>
    <p:extLst>
      <p:ext uri="{BB962C8B-B14F-4D97-AF65-F5344CB8AC3E}">
        <p14:creationId xmlns:p14="http://schemas.microsoft.com/office/powerpoint/2010/main" val="1018146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09D4572-5B1D-4CDA-836C-4A9390B0A40A}" type="datetimeFigureOut">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CEDF9A-E9BA-42D0-A786-7F6A86A67AC6}" type="slidenum">
              <a:rPr lang="en-US" smtClean="0"/>
              <a:t>‹#›</a:t>
            </a:fld>
            <a:endParaRPr lang="en-US"/>
          </a:p>
        </p:txBody>
      </p:sp>
    </p:spTree>
    <p:extLst>
      <p:ext uri="{BB962C8B-B14F-4D97-AF65-F5344CB8AC3E}">
        <p14:creationId xmlns:p14="http://schemas.microsoft.com/office/powerpoint/2010/main" val="513772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09D4572-5B1D-4CDA-836C-4A9390B0A40A}" type="datetimeFigureOut">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CEDF9A-E9BA-42D0-A786-7F6A86A67AC6}" type="slidenum">
              <a:rPr lang="en-US" smtClean="0"/>
              <a:t>‹#›</a:t>
            </a:fld>
            <a:endParaRPr lang="en-US"/>
          </a:p>
        </p:txBody>
      </p:sp>
    </p:spTree>
    <p:extLst>
      <p:ext uri="{BB962C8B-B14F-4D97-AF65-F5344CB8AC3E}">
        <p14:creationId xmlns:p14="http://schemas.microsoft.com/office/powerpoint/2010/main" val="2843009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D4572-5B1D-4CDA-836C-4A9390B0A40A}"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EDF9A-E9BA-42D0-A786-7F6A86A67AC6}" type="slidenum">
              <a:rPr lang="en-US" smtClean="0"/>
              <a:t>‹#›</a:t>
            </a:fld>
            <a:endParaRPr lang="en-US"/>
          </a:p>
        </p:txBody>
      </p:sp>
    </p:spTree>
    <p:extLst>
      <p:ext uri="{BB962C8B-B14F-4D97-AF65-F5344CB8AC3E}">
        <p14:creationId xmlns:p14="http://schemas.microsoft.com/office/powerpoint/2010/main" val="3504583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D4572-5B1D-4CDA-836C-4A9390B0A40A}"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EDF9A-E9BA-42D0-A786-7F6A86A67AC6}" type="slidenum">
              <a:rPr lang="en-US" smtClean="0"/>
              <a:t>‹#›</a:t>
            </a:fld>
            <a:endParaRPr lang="en-US"/>
          </a:p>
        </p:txBody>
      </p:sp>
    </p:spTree>
    <p:extLst>
      <p:ext uri="{BB962C8B-B14F-4D97-AF65-F5344CB8AC3E}">
        <p14:creationId xmlns:p14="http://schemas.microsoft.com/office/powerpoint/2010/main" val="3754919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D4572-5B1D-4CDA-836C-4A9390B0A40A}"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EDF9A-E9BA-42D0-A786-7F6A86A67AC6}" type="slidenum">
              <a:rPr lang="en-US" smtClean="0"/>
              <a:t>‹#›</a:t>
            </a:fld>
            <a:endParaRPr lang="en-US"/>
          </a:p>
        </p:txBody>
      </p:sp>
    </p:spTree>
    <p:extLst>
      <p:ext uri="{BB962C8B-B14F-4D97-AF65-F5344CB8AC3E}">
        <p14:creationId xmlns:p14="http://schemas.microsoft.com/office/powerpoint/2010/main" val="3396833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D4572-5B1D-4CDA-836C-4A9390B0A40A}"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EDF9A-E9BA-42D0-A786-7F6A86A67AC6}" type="slidenum">
              <a:rPr lang="en-US" smtClean="0"/>
              <a:t>‹#›</a:t>
            </a:fld>
            <a:endParaRPr lang="en-US"/>
          </a:p>
        </p:txBody>
      </p:sp>
    </p:spTree>
    <p:extLst>
      <p:ext uri="{BB962C8B-B14F-4D97-AF65-F5344CB8AC3E}">
        <p14:creationId xmlns:p14="http://schemas.microsoft.com/office/powerpoint/2010/main" val="291989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9D4572-5B1D-4CDA-836C-4A9390B0A40A}"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EDF9A-E9BA-42D0-A786-7F6A86A67AC6}" type="slidenum">
              <a:rPr lang="en-US" smtClean="0"/>
              <a:t>‹#›</a:t>
            </a:fld>
            <a:endParaRPr lang="en-US"/>
          </a:p>
        </p:txBody>
      </p:sp>
    </p:spTree>
    <p:extLst>
      <p:ext uri="{BB962C8B-B14F-4D97-AF65-F5344CB8AC3E}">
        <p14:creationId xmlns:p14="http://schemas.microsoft.com/office/powerpoint/2010/main" val="2974031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9D4572-5B1D-4CDA-836C-4A9390B0A40A}" type="datetimeFigureOut">
              <a:rPr lang="en-US" smtClean="0"/>
              <a:t>5/26/2022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CEDF9A-E9BA-42D0-A786-7F6A86A67AC6}" type="slidenum">
              <a:rPr lang="en-US" smtClean="0"/>
              <a:t>‹#›</a:t>
            </a:fld>
            <a:endParaRPr lang="en-US"/>
          </a:p>
        </p:txBody>
      </p:sp>
    </p:spTree>
    <p:extLst>
      <p:ext uri="{BB962C8B-B14F-4D97-AF65-F5344CB8AC3E}">
        <p14:creationId xmlns:p14="http://schemas.microsoft.com/office/powerpoint/2010/main" val="426685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9D4572-5B1D-4CDA-836C-4A9390B0A40A}" type="datetimeFigureOut">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CEDF9A-E9BA-42D0-A786-7F6A86A67AC6}" type="slidenum">
              <a:rPr lang="en-US" smtClean="0"/>
              <a:t>‹#›</a:t>
            </a:fld>
            <a:endParaRPr lang="en-US"/>
          </a:p>
        </p:txBody>
      </p:sp>
    </p:spTree>
    <p:extLst>
      <p:ext uri="{BB962C8B-B14F-4D97-AF65-F5344CB8AC3E}">
        <p14:creationId xmlns:p14="http://schemas.microsoft.com/office/powerpoint/2010/main" val="3680886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D4572-5B1D-4CDA-836C-4A9390B0A40A}" type="datetimeFigureOut">
              <a:rPr lang="en-US" smtClean="0"/>
              <a:t>5/26/2022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CEDF9A-E9BA-42D0-A786-7F6A86A67AC6}" type="slidenum">
              <a:rPr lang="en-US" smtClean="0"/>
              <a:t>‹#›</a:t>
            </a:fld>
            <a:endParaRPr lang="en-US"/>
          </a:p>
        </p:txBody>
      </p:sp>
    </p:spTree>
    <p:extLst>
      <p:ext uri="{BB962C8B-B14F-4D97-AF65-F5344CB8AC3E}">
        <p14:creationId xmlns:p14="http://schemas.microsoft.com/office/powerpoint/2010/main" val="344908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9D4572-5B1D-4CDA-836C-4A9390B0A40A}"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EDF9A-E9BA-42D0-A786-7F6A86A67AC6}" type="slidenum">
              <a:rPr lang="en-US" smtClean="0"/>
              <a:t>‹#›</a:t>
            </a:fld>
            <a:endParaRPr lang="en-US"/>
          </a:p>
        </p:txBody>
      </p:sp>
    </p:spTree>
    <p:extLst>
      <p:ext uri="{BB962C8B-B14F-4D97-AF65-F5344CB8AC3E}">
        <p14:creationId xmlns:p14="http://schemas.microsoft.com/office/powerpoint/2010/main" val="384492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9D4572-5B1D-4CDA-836C-4A9390B0A40A}"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EDF9A-E9BA-42D0-A786-7F6A86A67AC6}" type="slidenum">
              <a:rPr lang="en-US" smtClean="0"/>
              <a:t>‹#›</a:t>
            </a:fld>
            <a:endParaRPr lang="en-US"/>
          </a:p>
        </p:txBody>
      </p:sp>
    </p:spTree>
    <p:extLst>
      <p:ext uri="{BB962C8B-B14F-4D97-AF65-F5344CB8AC3E}">
        <p14:creationId xmlns:p14="http://schemas.microsoft.com/office/powerpoint/2010/main" val="902397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09D4572-5B1D-4CDA-836C-4A9390B0A40A}" type="datetimeFigureOut">
              <a:rPr lang="en-US" smtClean="0"/>
              <a:t>5/26/2022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0CEDF9A-E9BA-42D0-A786-7F6A86A67AC6}" type="slidenum">
              <a:rPr lang="en-US" smtClean="0"/>
              <a:t>‹#›</a:t>
            </a:fld>
            <a:endParaRPr lang="en-US"/>
          </a:p>
        </p:txBody>
      </p:sp>
    </p:spTree>
    <p:extLst>
      <p:ext uri="{BB962C8B-B14F-4D97-AF65-F5344CB8AC3E}">
        <p14:creationId xmlns:p14="http://schemas.microsoft.com/office/powerpoint/2010/main" val="2007219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053A373-541E-3B59-87A7-54CD6C4C230C}"/>
              </a:ext>
            </a:extLst>
          </p:cNvPr>
          <p:cNvSpPr/>
          <p:nvPr/>
        </p:nvSpPr>
        <p:spPr>
          <a:xfrm>
            <a:off x="7800997" y="0"/>
            <a:ext cx="1411774"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ln w="0"/>
                <a:solidFill>
                  <a:schemeClr val="bg1">
                    <a:lumMod val="95000"/>
                    <a:lumOff val="5000"/>
                  </a:schemeClr>
                </a:solidFill>
                <a:effectLst>
                  <a:outerShdw blurRad="38100" dist="19050" dir="2700000" algn="tl" rotWithShape="0">
                    <a:schemeClr val="dk1">
                      <a:alpha val="40000"/>
                    </a:schemeClr>
                  </a:outerShdw>
                </a:effectLst>
              </a:rPr>
              <a:t>idle</a:t>
            </a:r>
            <a:endParaRPr lang="ar-EG" b="1" dirty="0">
              <a:ln w="0"/>
              <a:solidFill>
                <a:schemeClr val="bg1">
                  <a:lumMod val="95000"/>
                  <a:lumOff val="5000"/>
                </a:schemeClr>
              </a:solidFill>
              <a:effectLst>
                <a:outerShdw blurRad="38100" dist="19050" dir="2700000" algn="tl" rotWithShape="0">
                  <a:schemeClr val="dk1">
                    <a:alpha val="40000"/>
                  </a:schemeClr>
                </a:outerShdw>
              </a:effectLst>
            </a:endParaRPr>
          </a:p>
        </p:txBody>
      </p:sp>
      <p:sp>
        <p:nvSpPr>
          <p:cNvPr id="5" name="Oval 4">
            <a:extLst>
              <a:ext uri="{FF2B5EF4-FFF2-40B4-BE49-F238E27FC236}">
                <a16:creationId xmlns:a16="http://schemas.microsoft.com/office/drawing/2014/main" id="{0A8A27E8-45AD-187C-D45D-7F62FA9B296C}"/>
              </a:ext>
            </a:extLst>
          </p:cNvPr>
          <p:cNvSpPr/>
          <p:nvPr/>
        </p:nvSpPr>
        <p:spPr>
          <a:xfrm>
            <a:off x="5846065" y="1111647"/>
            <a:ext cx="1436203"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w="0"/>
              <a:solidFill>
                <a:schemeClr val="tx1"/>
              </a:solidFill>
              <a:effectLst>
                <a:outerShdw blurRad="38100" dist="19050" dir="2700000" algn="tl" rotWithShape="0">
                  <a:schemeClr val="dk1">
                    <a:alpha val="40000"/>
                  </a:schemeClr>
                </a:outerShdw>
              </a:effectLst>
            </a:endParaRPr>
          </a:p>
          <a:p>
            <a:pPr algn="ctr"/>
            <a:r>
              <a:rPr lang="en-US" sz="1600" b="1" dirty="0">
                <a:ln w="0"/>
                <a:solidFill>
                  <a:schemeClr val="bg1">
                    <a:lumMod val="95000"/>
                    <a:lumOff val="5000"/>
                  </a:schemeClr>
                </a:solidFill>
                <a:effectLst>
                  <a:outerShdw blurRad="38100" dist="19050" dir="2700000" algn="tl" rotWithShape="0">
                    <a:schemeClr val="dk1">
                      <a:alpha val="40000"/>
                    </a:schemeClr>
                  </a:outerShdw>
                </a:effectLst>
              </a:rPr>
              <a:t>Learning from professor</a:t>
            </a:r>
            <a:endParaRPr lang="ar-EG" sz="1600" b="1" dirty="0">
              <a:ln w="0"/>
              <a:solidFill>
                <a:schemeClr val="bg1">
                  <a:lumMod val="95000"/>
                  <a:lumOff val="5000"/>
                </a:schemeClr>
              </a:solidFill>
              <a:effectLst>
                <a:outerShdw blurRad="38100" dist="19050" dir="2700000" algn="tl" rotWithShape="0">
                  <a:schemeClr val="dk1">
                    <a:alpha val="40000"/>
                  </a:schemeClr>
                </a:outerShdw>
              </a:effectLst>
            </a:endParaRPr>
          </a:p>
          <a:p>
            <a:pPr algn="ctr"/>
            <a:endParaRPr lang="ar-EG" dirty="0">
              <a:ln w="0"/>
              <a:solidFill>
                <a:schemeClr val="tx1"/>
              </a:solidFill>
              <a:effectLst>
                <a:outerShdw blurRad="38100" dist="19050" dir="2700000" algn="tl" rotWithShape="0">
                  <a:schemeClr val="dk1">
                    <a:alpha val="40000"/>
                  </a:schemeClr>
                </a:outerShdw>
              </a:effectLst>
            </a:endParaRPr>
          </a:p>
        </p:txBody>
      </p:sp>
      <p:sp>
        <p:nvSpPr>
          <p:cNvPr id="6" name="Oval 5">
            <a:extLst>
              <a:ext uri="{FF2B5EF4-FFF2-40B4-BE49-F238E27FC236}">
                <a16:creationId xmlns:a16="http://schemas.microsoft.com/office/drawing/2014/main" id="{1B597362-999F-FD23-4BED-18A7A07B922C}"/>
              </a:ext>
            </a:extLst>
          </p:cNvPr>
          <p:cNvSpPr/>
          <p:nvPr/>
        </p:nvSpPr>
        <p:spPr>
          <a:xfrm>
            <a:off x="9842822" y="618514"/>
            <a:ext cx="1436203"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n w="0"/>
                <a:solidFill>
                  <a:schemeClr val="bg1">
                    <a:lumMod val="95000"/>
                    <a:lumOff val="5000"/>
                  </a:schemeClr>
                </a:solidFill>
                <a:effectLst>
                  <a:outerShdw blurRad="38100" dist="19050" dir="2700000" algn="tl" rotWithShape="0">
                    <a:schemeClr val="dk1">
                      <a:alpha val="40000"/>
                    </a:schemeClr>
                  </a:outerShdw>
                </a:effectLst>
              </a:rPr>
              <a:t>Learning from internet</a:t>
            </a:r>
            <a:endParaRPr lang="ar-EG" sz="1600" b="1" dirty="0">
              <a:ln w="0"/>
              <a:solidFill>
                <a:schemeClr val="bg1">
                  <a:lumMod val="95000"/>
                  <a:lumOff val="5000"/>
                </a:schemeClr>
              </a:solidFill>
              <a:effectLst>
                <a:outerShdw blurRad="38100" dist="19050" dir="2700000" algn="tl" rotWithShape="0">
                  <a:schemeClr val="dk1">
                    <a:alpha val="40000"/>
                  </a:schemeClr>
                </a:outerShdw>
              </a:effectLst>
            </a:endParaRPr>
          </a:p>
        </p:txBody>
      </p:sp>
      <p:sp>
        <p:nvSpPr>
          <p:cNvPr id="7" name="Oval 6">
            <a:extLst>
              <a:ext uri="{FF2B5EF4-FFF2-40B4-BE49-F238E27FC236}">
                <a16:creationId xmlns:a16="http://schemas.microsoft.com/office/drawing/2014/main" id="{EF716826-D48B-6D15-611F-DDCB30018226}"/>
              </a:ext>
            </a:extLst>
          </p:cNvPr>
          <p:cNvSpPr/>
          <p:nvPr/>
        </p:nvSpPr>
        <p:spPr>
          <a:xfrm>
            <a:off x="5846065" y="4105159"/>
            <a:ext cx="1436204"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n w="0"/>
                <a:solidFill>
                  <a:schemeClr val="bg1">
                    <a:lumMod val="95000"/>
                    <a:lumOff val="5000"/>
                  </a:schemeClr>
                </a:solidFill>
                <a:effectLst>
                  <a:outerShdw blurRad="38100" dist="19050" dir="2700000" algn="tl" rotWithShape="0">
                    <a:schemeClr val="dk1">
                      <a:alpha val="40000"/>
                    </a:schemeClr>
                  </a:outerShdw>
                </a:effectLst>
              </a:rPr>
              <a:t>Provide examples </a:t>
            </a:r>
            <a:endParaRPr lang="ar-EG" sz="1600" b="1" dirty="0">
              <a:ln w="0"/>
              <a:solidFill>
                <a:schemeClr val="bg1">
                  <a:lumMod val="95000"/>
                  <a:lumOff val="5000"/>
                </a:schemeClr>
              </a:solidFill>
              <a:effectLst>
                <a:outerShdw blurRad="38100" dist="19050" dir="2700000" algn="tl" rotWithShape="0">
                  <a:schemeClr val="dk1">
                    <a:alpha val="40000"/>
                  </a:schemeClr>
                </a:outerShdw>
              </a:effectLst>
            </a:endParaRPr>
          </a:p>
        </p:txBody>
      </p:sp>
      <p:sp>
        <p:nvSpPr>
          <p:cNvPr id="8" name="Oval 7">
            <a:extLst>
              <a:ext uri="{FF2B5EF4-FFF2-40B4-BE49-F238E27FC236}">
                <a16:creationId xmlns:a16="http://schemas.microsoft.com/office/drawing/2014/main" id="{402F258C-B15C-CC48-0C98-300ECD6B5552}"/>
              </a:ext>
            </a:extLst>
          </p:cNvPr>
          <p:cNvSpPr/>
          <p:nvPr/>
        </p:nvSpPr>
        <p:spPr>
          <a:xfrm>
            <a:off x="5793787" y="2403732"/>
            <a:ext cx="1464366"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ln w="0"/>
                <a:solidFill>
                  <a:schemeClr val="tx1"/>
                </a:solidFill>
                <a:effectLst>
                  <a:outerShdw blurRad="38100" dist="19050" dir="2700000" algn="tl" rotWithShape="0">
                    <a:schemeClr val="dk1">
                      <a:alpha val="40000"/>
                    </a:schemeClr>
                  </a:outerShdw>
                </a:effectLst>
              </a:rPr>
              <a:t> </a:t>
            </a:r>
          </a:p>
          <a:p>
            <a:pPr algn="ctr"/>
            <a:r>
              <a:rPr lang="en-US" sz="1600" b="1" dirty="0">
                <a:ln w="0"/>
                <a:solidFill>
                  <a:schemeClr val="bg1">
                    <a:lumMod val="95000"/>
                    <a:lumOff val="5000"/>
                  </a:schemeClr>
                </a:solidFill>
                <a:effectLst>
                  <a:outerShdw blurRad="38100" dist="19050" dir="2700000" algn="tl" rotWithShape="0">
                    <a:schemeClr val="dk1">
                      <a:alpha val="40000"/>
                    </a:schemeClr>
                  </a:outerShdw>
                </a:effectLst>
              </a:rPr>
              <a:t>Learning from course</a:t>
            </a:r>
            <a:endParaRPr lang="ar-EG" sz="1600" b="1" dirty="0">
              <a:ln w="0"/>
              <a:solidFill>
                <a:schemeClr val="bg1">
                  <a:lumMod val="95000"/>
                  <a:lumOff val="5000"/>
                </a:schemeClr>
              </a:solidFill>
              <a:effectLst>
                <a:outerShdw blurRad="38100" dist="19050" dir="2700000" algn="tl" rotWithShape="0">
                  <a:schemeClr val="dk1">
                    <a:alpha val="40000"/>
                  </a:schemeClr>
                </a:outerShdw>
              </a:effectLst>
            </a:endParaRPr>
          </a:p>
          <a:p>
            <a:pPr algn="ctr"/>
            <a:endParaRPr lang="ar-EG" dirty="0">
              <a:ln w="0"/>
              <a:solidFill>
                <a:schemeClr val="tx1"/>
              </a:solidFill>
              <a:effectLst>
                <a:outerShdw blurRad="38100" dist="19050" dir="2700000" algn="tl" rotWithShape="0">
                  <a:schemeClr val="dk1">
                    <a:alpha val="40000"/>
                  </a:schemeClr>
                </a:outerShdw>
              </a:effectLst>
            </a:endParaRPr>
          </a:p>
        </p:txBody>
      </p:sp>
      <p:sp>
        <p:nvSpPr>
          <p:cNvPr id="9" name="Oval 8">
            <a:extLst>
              <a:ext uri="{FF2B5EF4-FFF2-40B4-BE49-F238E27FC236}">
                <a16:creationId xmlns:a16="http://schemas.microsoft.com/office/drawing/2014/main" id="{053D1C04-5AB7-3E41-11DE-D2A270FE10A3}"/>
              </a:ext>
            </a:extLst>
          </p:cNvPr>
          <p:cNvSpPr/>
          <p:nvPr/>
        </p:nvSpPr>
        <p:spPr>
          <a:xfrm>
            <a:off x="10755797" y="4037056"/>
            <a:ext cx="1436203"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n w="0"/>
                <a:solidFill>
                  <a:schemeClr val="bg1">
                    <a:lumMod val="95000"/>
                    <a:lumOff val="5000"/>
                  </a:schemeClr>
                </a:solidFill>
                <a:effectLst>
                  <a:outerShdw blurRad="38100" dist="19050" dir="2700000" algn="tl" rotWithShape="0">
                    <a:schemeClr val="dk1">
                      <a:alpha val="40000"/>
                    </a:schemeClr>
                  </a:outerShdw>
                </a:effectLst>
              </a:rPr>
              <a:t>Taking feedback</a:t>
            </a:r>
            <a:endParaRPr lang="ar-EG" sz="1600" b="1" dirty="0">
              <a:ln w="0"/>
              <a:solidFill>
                <a:schemeClr val="bg1">
                  <a:lumMod val="95000"/>
                  <a:lumOff val="5000"/>
                </a:schemeClr>
              </a:solidFill>
              <a:effectLst>
                <a:outerShdw blurRad="38100" dist="19050" dir="2700000" algn="tl" rotWithShape="0">
                  <a:schemeClr val="dk1">
                    <a:alpha val="40000"/>
                  </a:schemeClr>
                </a:outerShdw>
              </a:effectLst>
            </a:endParaRPr>
          </a:p>
        </p:txBody>
      </p:sp>
      <p:sp>
        <p:nvSpPr>
          <p:cNvPr id="10" name="Oval 9">
            <a:extLst>
              <a:ext uri="{FF2B5EF4-FFF2-40B4-BE49-F238E27FC236}">
                <a16:creationId xmlns:a16="http://schemas.microsoft.com/office/drawing/2014/main" id="{11C64074-DB49-6A4D-262C-8735E338FDB5}"/>
              </a:ext>
            </a:extLst>
          </p:cNvPr>
          <p:cNvSpPr/>
          <p:nvPr/>
        </p:nvSpPr>
        <p:spPr>
          <a:xfrm>
            <a:off x="8248752" y="2834427"/>
            <a:ext cx="1436203" cy="982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n w="0"/>
                <a:solidFill>
                  <a:schemeClr val="bg1">
                    <a:lumMod val="95000"/>
                    <a:lumOff val="5000"/>
                  </a:schemeClr>
                </a:solidFill>
                <a:effectLst>
                  <a:outerShdw blurRad="38100" dist="19050" dir="2700000" algn="tl" rotWithShape="0">
                    <a:schemeClr val="dk1">
                      <a:alpha val="40000"/>
                    </a:schemeClr>
                  </a:outerShdw>
                </a:effectLst>
              </a:rPr>
              <a:t>Teaching students</a:t>
            </a:r>
            <a:endParaRPr lang="ar-EG" sz="1600" b="1" dirty="0">
              <a:ln w="0"/>
              <a:solidFill>
                <a:schemeClr val="bg1">
                  <a:lumMod val="95000"/>
                  <a:lumOff val="5000"/>
                </a:schemeClr>
              </a:solidFill>
              <a:effectLst>
                <a:outerShdw blurRad="38100" dist="19050" dir="2700000" algn="tl" rotWithShape="0">
                  <a:schemeClr val="dk1">
                    <a:alpha val="40000"/>
                  </a:schemeClr>
                </a:outerShdw>
              </a:effectLst>
            </a:endParaRPr>
          </a:p>
        </p:txBody>
      </p:sp>
      <p:sp>
        <p:nvSpPr>
          <p:cNvPr id="11" name="Oval 10">
            <a:extLst>
              <a:ext uri="{FF2B5EF4-FFF2-40B4-BE49-F238E27FC236}">
                <a16:creationId xmlns:a16="http://schemas.microsoft.com/office/drawing/2014/main" id="{133C3717-6566-3747-6435-6601B3A2270D}"/>
              </a:ext>
            </a:extLst>
          </p:cNvPr>
          <p:cNvSpPr/>
          <p:nvPr/>
        </p:nvSpPr>
        <p:spPr>
          <a:xfrm>
            <a:off x="8353111" y="4141493"/>
            <a:ext cx="1331844" cy="888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n w="0"/>
                <a:solidFill>
                  <a:schemeClr val="bg1">
                    <a:lumMod val="95000"/>
                    <a:lumOff val="5000"/>
                  </a:schemeClr>
                </a:solidFill>
                <a:effectLst>
                  <a:outerShdw blurRad="38100" dist="19050" dir="2700000" algn="tl" rotWithShape="0">
                    <a:schemeClr val="dk1">
                      <a:alpha val="40000"/>
                    </a:schemeClr>
                  </a:outerShdw>
                </a:effectLst>
              </a:rPr>
              <a:t>Active learning</a:t>
            </a:r>
            <a:endParaRPr lang="ar-EG" sz="1600" b="1" dirty="0">
              <a:ln w="0"/>
              <a:solidFill>
                <a:schemeClr val="bg1">
                  <a:lumMod val="95000"/>
                  <a:lumOff val="5000"/>
                </a:schemeClr>
              </a:solidFill>
              <a:effectLst>
                <a:outerShdw blurRad="38100" dist="19050" dir="2700000" algn="tl" rotWithShape="0">
                  <a:schemeClr val="dk1">
                    <a:alpha val="40000"/>
                  </a:schemeClr>
                </a:outerShdw>
              </a:effectLst>
            </a:endParaRPr>
          </a:p>
        </p:txBody>
      </p:sp>
      <p:cxnSp>
        <p:nvCxnSpPr>
          <p:cNvPr id="12" name="Straight Arrow Connector 11">
            <a:extLst>
              <a:ext uri="{FF2B5EF4-FFF2-40B4-BE49-F238E27FC236}">
                <a16:creationId xmlns:a16="http://schemas.microsoft.com/office/drawing/2014/main" id="{F0D6447E-4C1C-FD4F-72BF-D642636EE87D}"/>
              </a:ext>
            </a:extLst>
          </p:cNvPr>
          <p:cNvCxnSpPr>
            <a:cxnSpLocks/>
            <a:stCxn id="4" idx="2"/>
            <a:endCxn id="5" idx="7"/>
          </p:cNvCxnSpPr>
          <p:nvPr/>
        </p:nvCxnSpPr>
        <p:spPr>
          <a:xfrm flipH="1">
            <a:off x="7071941" y="491370"/>
            <a:ext cx="729056" cy="7641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350E674-D638-A0EE-8AF8-07D0BC13129C}"/>
              </a:ext>
            </a:extLst>
          </p:cNvPr>
          <p:cNvCxnSpPr>
            <a:cxnSpLocks/>
            <a:stCxn id="4" idx="6"/>
            <a:endCxn id="6" idx="1"/>
          </p:cNvCxnSpPr>
          <p:nvPr/>
        </p:nvCxnSpPr>
        <p:spPr>
          <a:xfrm>
            <a:off x="9212771" y="491370"/>
            <a:ext cx="840378" cy="2710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3B9AFD0-7C53-3E9A-613D-C3473CC7F0AF}"/>
              </a:ext>
            </a:extLst>
          </p:cNvPr>
          <p:cNvCxnSpPr>
            <a:stCxn id="5" idx="4"/>
            <a:endCxn id="8" idx="0"/>
          </p:cNvCxnSpPr>
          <p:nvPr/>
        </p:nvCxnSpPr>
        <p:spPr>
          <a:xfrm flipH="1">
            <a:off x="6525970" y="2094386"/>
            <a:ext cx="38197" cy="309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206635A6-74DC-77C0-C8CE-BB91E3C003C2}"/>
              </a:ext>
            </a:extLst>
          </p:cNvPr>
          <p:cNvCxnSpPr>
            <a:stCxn id="8" idx="6"/>
            <a:endCxn id="10" idx="2"/>
          </p:cNvCxnSpPr>
          <p:nvPr/>
        </p:nvCxnSpPr>
        <p:spPr>
          <a:xfrm>
            <a:off x="7258153" y="2895102"/>
            <a:ext cx="990599" cy="4306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F5198E0-2E36-7F45-84A9-94BCA5CAE90D}"/>
              </a:ext>
            </a:extLst>
          </p:cNvPr>
          <p:cNvCxnSpPr>
            <a:stCxn id="6" idx="4"/>
            <a:endCxn id="10" idx="7"/>
          </p:cNvCxnSpPr>
          <p:nvPr/>
        </p:nvCxnSpPr>
        <p:spPr>
          <a:xfrm flipH="1">
            <a:off x="9474628" y="1601253"/>
            <a:ext cx="1086296" cy="1377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AEE31A2-4998-9178-E4B5-6595EC857993}"/>
              </a:ext>
            </a:extLst>
          </p:cNvPr>
          <p:cNvCxnSpPr>
            <a:cxnSpLocks/>
            <a:stCxn id="10" idx="3"/>
            <a:endCxn id="7" idx="7"/>
          </p:cNvCxnSpPr>
          <p:nvPr/>
        </p:nvCxnSpPr>
        <p:spPr>
          <a:xfrm flipH="1">
            <a:off x="7071942" y="3673248"/>
            <a:ext cx="1387137" cy="575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B82662D2-391E-33F4-C5C4-1DE6E6EAAA69}"/>
              </a:ext>
            </a:extLst>
          </p:cNvPr>
          <p:cNvCxnSpPr>
            <a:stCxn id="10" idx="4"/>
            <a:endCxn id="11" idx="0"/>
          </p:cNvCxnSpPr>
          <p:nvPr/>
        </p:nvCxnSpPr>
        <p:spPr>
          <a:xfrm>
            <a:off x="8966854" y="3817167"/>
            <a:ext cx="52179" cy="324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EAB4F59-F18A-DC70-DF2A-FF0A83B300FD}"/>
              </a:ext>
            </a:extLst>
          </p:cNvPr>
          <p:cNvCxnSpPr>
            <a:stCxn id="10" idx="5"/>
            <a:endCxn id="9" idx="2"/>
          </p:cNvCxnSpPr>
          <p:nvPr/>
        </p:nvCxnSpPr>
        <p:spPr>
          <a:xfrm>
            <a:off x="9474628" y="3673248"/>
            <a:ext cx="1281169" cy="8551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BC40D16C-EECC-36AC-6E5F-83041D4EB602}"/>
              </a:ext>
            </a:extLst>
          </p:cNvPr>
          <p:cNvCxnSpPr>
            <a:stCxn id="8" idx="6"/>
            <a:endCxn id="6" idx="3"/>
          </p:cNvCxnSpPr>
          <p:nvPr/>
        </p:nvCxnSpPr>
        <p:spPr>
          <a:xfrm flipV="1">
            <a:off x="7258153" y="1457334"/>
            <a:ext cx="2794996" cy="14377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93B9C67F-2482-7F17-24BA-F68135DC5B5B}"/>
              </a:ext>
            </a:extLst>
          </p:cNvPr>
          <p:cNvCxnSpPr>
            <a:cxnSpLocks/>
            <a:stCxn id="7" idx="5"/>
            <a:endCxn id="22" idx="1"/>
          </p:cNvCxnSpPr>
          <p:nvPr/>
        </p:nvCxnSpPr>
        <p:spPr>
          <a:xfrm>
            <a:off x="7071942" y="4943979"/>
            <a:ext cx="1493535" cy="809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Oval 21">
            <a:extLst>
              <a:ext uri="{FF2B5EF4-FFF2-40B4-BE49-F238E27FC236}">
                <a16:creationId xmlns:a16="http://schemas.microsoft.com/office/drawing/2014/main" id="{9A89B17D-A476-9D11-2665-6E61476F3F0F}"/>
              </a:ext>
            </a:extLst>
          </p:cNvPr>
          <p:cNvSpPr/>
          <p:nvPr/>
        </p:nvSpPr>
        <p:spPr>
          <a:xfrm>
            <a:off x="8300930" y="5600600"/>
            <a:ext cx="1806439" cy="10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n w="0"/>
                <a:solidFill>
                  <a:schemeClr val="bg1">
                    <a:lumMod val="95000"/>
                    <a:lumOff val="5000"/>
                  </a:schemeClr>
                </a:solidFill>
                <a:effectLst>
                  <a:outerShdw blurRad="38100" dist="19050" dir="2700000" algn="tl" rotWithShape="0">
                    <a:schemeClr val="dk1">
                      <a:alpha val="40000"/>
                    </a:schemeClr>
                  </a:outerShdw>
                </a:effectLst>
              </a:rPr>
              <a:t>Examination</a:t>
            </a:r>
            <a:endParaRPr lang="ar-EG" sz="1600" b="1" dirty="0">
              <a:ln w="0"/>
              <a:solidFill>
                <a:schemeClr val="bg1">
                  <a:lumMod val="95000"/>
                  <a:lumOff val="5000"/>
                </a:schemeClr>
              </a:solidFill>
              <a:effectLst>
                <a:outerShdw blurRad="38100" dist="19050" dir="2700000" algn="tl" rotWithShape="0">
                  <a:schemeClr val="dk1">
                    <a:alpha val="40000"/>
                  </a:schemeClr>
                </a:outerShdw>
              </a:effectLst>
            </a:endParaRPr>
          </a:p>
        </p:txBody>
      </p:sp>
      <p:cxnSp>
        <p:nvCxnSpPr>
          <p:cNvPr id="23" name="Straight Connector 22">
            <a:extLst>
              <a:ext uri="{FF2B5EF4-FFF2-40B4-BE49-F238E27FC236}">
                <a16:creationId xmlns:a16="http://schemas.microsoft.com/office/drawing/2014/main" id="{F1406F86-7DA6-D770-B5B2-EED16D06EB27}"/>
              </a:ext>
            </a:extLst>
          </p:cNvPr>
          <p:cNvCxnSpPr>
            <a:cxnSpLocks/>
            <a:stCxn id="11" idx="2"/>
          </p:cNvCxnSpPr>
          <p:nvPr/>
        </p:nvCxnSpPr>
        <p:spPr>
          <a:xfrm flipH="1">
            <a:off x="7222355" y="4585615"/>
            <a:ext cx="1130756" cy="27541"/>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897E3C90-AF47-29EA-396F-BB07AC0EFA57}"/>
              </a:ext>
            </a:extLst>
          </p:cNvPr>
          <p:cNvCxnSpPr>
            <a:cxnSpLocks/>
          </p:cNvCxnSpPr>
          <p:nvPr/>
        </p:nvCxnSpPr>
        <p:spPr>
          <a:xfrm>
            <a:off x="9684955" y="4585614"/>
            <a:ext cx="1070842" cy="55085"/>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3F3386B1-DFE1-3C1C-AE7D-3CF2E5AC8E53}"/>
              </a:ext>
            </a:extLst>
          </p:cNvPr>
          <p:cNvCxnSpPr>
            <a:stCxn id="11" idx="4"/>
            <a:endCxn id="22" idx="0"/>
          </p:cNvCxnSpPr>
          <p:nvPr/>
        </p:nvCxnSpPr>
        <p:spPr>
          <a:xfrm>
            <a:off x="9019033" y="5029736"/>
            <a:ext cx="185117" cy="570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BAB584C7-04B1-A718-1558-578588081353}"/>
              </a:ext>
            </a:extLst>
          </p:cNvPr>
          <p:cNvCxnSpPr>
            <a:cxnSpLocks/>
            <a:stCxn id="9" idx="3"/>
            <a:endCxn id="22" idx="7"/>
          </p:cNvCxnSpPr>
          <p:nvPr/>
        </p:nvCxnSpPr>
        <p:spPr>
          <a:xfrm flipH="1">
            <a:off x="9842822" y="4875876"/>
            <a:ext cx="1123302" cy="877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B0D7FE77-6553-99EB-11F6-028691139DA3}"/>
              </a:ext>
            </a:extLst>
          </p:cNvPr>
          <p:cNvSpPr txBox="1"/>
          <p:nvPr/>
        </p:nvSpPr>
        <p:spPr>
          <a:xfrm>
            <a:off x="7071941" y="491370"/>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28" name="TextBox 27">
            <a:extLst>
              <a:ext uri="{FF2B5EF4-FFF2-40B4-BE49-F238E27FC236}">
                <a16:creationId xmlns:a16="http://schemas.microsoft.com/office/drawing/2014/main" id="{61CC0195-F6BA-844E-EAC0-644B4D591148}"/>
              </a:ext>
            </a:extLst>
          </p:cNvPr>
          <p:cNvSpPr txBox="1"/>
          <p:nvPr/>
        </p:nvSpPr>
        <p:spPr>
          <a:xfrm>
            <a:off x="6547968" y="2046712"/>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30" name="TextBox 29">
            <a:extLst>
              <a:ext uri="{FF2B5EF4-FFF2-40B4-BE49-F238E27FC236}">
                <a16:creationId xmlns:a16="http://schemas.microsoft.com/office/drawing/2014/main" id="{8A89ACEC-4222-D9A5-ADD0-1B3A0D68CF41}"/>
              </a:ext>
            </a:extLst>
          </p:cNvPr>
          <p:cNvSpPr txBox="1"/>
          <p:nvPr/>
        </p:nvSpPr>
        <p:spPr>
          <a:xfrm>
            <a:off x="9452594" y="170485"/>
            <a:ext cx="452036" cy="400110"/>
          </a:xfrm>
          <a:prstGeom prst="rect">
            <a:avLst/>
          </a:prstGeom>
          <a:noFill/>
        </p:spPr>
        <p:txBody>
          <a:bodyPr wrap="square" rtlCol="0">
            <a:spAutoFit/>
          </a:bodyPr>
          <a:lstStyle/>
          <a:p>
            <a:r>
              <a:rPr lang="en-US" sz="2000" b="1" dirty="0">
                <a:solidFill>
                  <a:schemeClr val="bg1"/>
                </a:solidFill>
              </a:rPr>
              <a:t>3</a:t>
            </a:r>
          </a:p>
        </p:txBody>
      </p:sp>
      <p:sp>
        <p:nvSpPr>
          <p:cNvPr id="31" name="TextBox 30">
            <a:extLst>
              <a:ext uri="{FF2B5EF4-FFF2-40B4-BE49-F238E27FC236}">
                <a16:creationId xmlns:a16="http://schemas.microsoft.com/office/drawing/2014/main" id="{D302348A-BDA1-8979-7842-558EF35C2E9E}"/>
              </a:ext>
            </a:extLst>
          </p:cNvPr>
          <p:cNvSpPr txBox="1"/>
          <p:nvPr/>
        </p:nvSpPr>
        <p:spPr>
          <a:xfrm>
            <a:off x="9970145" y="2492801"/>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32" name="TextBox 31">
            <a:extLst>
              <a:ext uri="{FF2B5EF4-FFF2-40B4-BE49-F238E27FC236}">
                <a16:creationId xmlns:a16="http://schemas.microsoft.com/office/drawing/2014/main" id="{34B20CF4-7694-3435-3997-F769A51D8D8E}"/>
              </a:ext>
            </a:extLst>
          </p:cNvPr>
          <p:cNvSpPr txBox="1"/>
          <p:nvPr/>
        </p:nvSpPr>
        <p:spPr>
          <a:xfrm>
            <a:off x="7511526" y="3142951"/>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33" name="TextBox 32">
            <a:extLst>
              <a:ext uri="{FF2B5EF4-FFF2-40B4-BE49-F238E27FC236}">
                <a16:creationId xmlns:a16="http://schemas.microsoft.com/office/drawing/2014/main" id="{C91306B5-190C-7F6F-27E1-0C4DAFD9D434}"/>
              </a:ext>
            </a:extLst>
          </p:cNvPr>
          <p:cNvSpPr txBox="1"/>
          <p:nvPr/>
        </p:nvSpPr>
        <p:spPr>
          <a:xfrm>
            <a:off x="8409654" y="1760885"/>
            <a:ext cx="452036" cy="400110"/>
          </a:xfrm>
          <a:prstGeom prst="rect">
            <a:avLst/>
          </a:prstGeom>
          <a:noFill/>
        </p:spPr>
        <p:txBody>
          <a:bodyPr wrap="square" rtlCol="0">
            <a:spAutoFit/>
          </a:bodyPr>
          <a:lstStyle/>
          <a:p>
            <a:r>
              <a:rPr lang="ar-EG" sz="2000" b="1" dirty="0">
                <a:solidFill>
                  <a:schemeClr val="bg1"/>
                </a:solidFill>
              </a:rPr>
              <a:t>2</a:t>
            </a:r>
            <a:endParaRPr lang="en-US" sz="2000" b="1" dirty="0">
              <a:solidFill>
                <a:schemeClr val="bg1"/>
              </a:solidFill>
            </a:endParaRPr>
          </a:p>
        </p:txBody>
      </p:sp>
      <p:sp>
        <p:nvSpPr>
          <p:cNvPr id="34" name="TextBox 33">
            <a:extLst>
              <a:ext uri="{FF2B5EF4-FFF2-40B4-BE49-F238E27FC236}">
                <a16:creationId xmlns:a16="http://schemas.microsoft.com/office/drawing/2014/main" id="{37BFA98E-0B38-A134-4351-63BA30ACA1D6}"/>
              </a:ext>
            </a:extLst>
          </p:cNvPr>
          <p:cNvSpPr txBox="1"/>
          <p:nvPr/>
        </p:nvSpPr>
        <p:spPr>
          <a:xfrm>
            <a:off x="8647112" y="3787085"/>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35" name="TextBox 34">
            <a:extLst>
              <a:ext uri="{FF2B5EF4-FFF2-40B4-BE49-F238E27FC236}">
                <a16:creationId xmlns:a16="http://schemas.microsoft.com/office/drawing/2014/main" id="{0EEEC7A0-1DE9-680F-C76C-23F8B7D604EE}"/>
              </a:ext>
            </a:extLst>
          </p:cNvPr>
          <p:cNvSpPr txBox="1"/>
          <p:nvPr/>
        </p:nvSpPr>
        <p:spPr>
          <a:xfrm>
            <a:off x="10248468" y="3571992"/>
            <a:ext cx="452036" cy="400110"/>
          </a:xfrm>
          <a:prstGeom prst="rect">
            <a:avLst/>
          </a:prstGeom>
          <a:noFill/>
        </p:spPr>
        <p:txBody>
          <a:bodyPr wrap="square" rtlCol="0">
            <a:spAutoFit/>
          </a:bodyPr>
          <a:lstStyle/>
          <a:p>
            <a:r>
              <a:rPr lang="en-US" sz="2000" b="1" dirty="0">
                <a:solidFill>
                  <a:schemeClr val="bg1"/>
                </a:solidFill>
              </a:rPr>
              <a:t>3</a:t>
            </a:r>
          </a:p>
        </p:txBody>
      </p:sp>
      <p:sp>
        <p:nvSpPr>
          <p:cNvPr id="38" name="TextBox 37">
            <a:extLst>
              <a:ext uri="{FF2B5EF4-FFF2-40B4-BE49-F238E27FC236}">
                <a16:creationId xmlns:a16="http://schemas.microsoft.com/office/drawing/2014/main" id="{EF801D2D-05FD-2676-AEEE-9FE2BAAA7CB4}"/>
              </a:ext>
            </a:extLst>
          </p:cNvPr>
          <p:cNvSpPr txBox="1"/>
          <p:nvPr/>
        </p:nvSpPr>
        <p:spPr>
          <a:xfrm>
            <a:off x="7348961" y="3662334"/>
            <a:ext cx="452036" cy="400110"/>
          </a:xfrm>
          <a:prstGeom prst="rect">
            <a:avLst/>
          </a:prstGeom>
          <a:noFill/>
        </p:spPr>
        <p:txBody>
          <a:bodyPr wrap="square" rtlCol="0">
            <a:spAutoFit/>
          </a:bodyPr>
          <a:lstStyle/>
          <a:p>
            <a:r>
              <a:rPr lang="en-US" sz="2000" b="1" dirty="0">
                <a:solidFill>
                  <a:schemeClr val="bg1"/>
                </a:solidFill>
              </a:rPr>
              <a:t>3</a:t>
            </a:r>
          </a:p>
        </p:txBody>
      </p:sp>
      <p:sp>
        <p:nvSpPr>
          <p:cNvPr id="39" name="TextBox 38">
            <a:extLst>
              <a:ext uri="{FF2B5EF4-FFF2-40B4-BE49-F238E27FC236}">
                <a16:creationId xmlns:a16="http://schemas.microsoft.com/office/drawing/2014/main" id="{D78AD61F-8116-0A1B-1CF2-A1C738CDC690}"/>
              </a:ext>
            </a:extLst>
          </p:cNvPr>
          <p:cNvSpPr txBox="1"/>
          <p:nvPr/>
        </p:nvSpPr>
        <p:spPr>
          <a:xfrm>
            <a:off x="7714439" y="4998905"/>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40" name="TextBox 39">
            <a:extLst>
              <a:ext uri="{FF2B5EF4-FFF2-40B4-BE49-F238E27FC236}">
                <a16:creationId xmlns:a16="http://schemas.microsoft.com/office/drawing/2014/main" id="{DAEDD5F8-8070-4796-4C06-F0B22D9BF50E}"/>
              </a:ext>
            </a:extLst>
          </p:cNvPr>
          <p:cNvSpPr txBox="1"/>
          <p:nvPr/>
        </p:nvSpPr>
        <p:spPr>
          <a:xfrm>
            <a:off x="9085835" y="5029736"/>
            <a:ext cx="452036" cy="400110"/>
          </a:xfrm>
          <a:prstGeom prst="rect">
            <a:avLst/>
          </a:prstGeom>
          <a:noFill/>
        </p:spPr>
        <p:txBody>
          <a:bodyPr wrap="square" rtlCol="0">
            <a:spAutoFit/>
          </a:bodyPr>
          <a:lstStyle/>
          <a:p>
            <a:r>
              <a:rPr lang="en-US" sz="2000" b="1" dirty="0">
                <a:solidFill>
                  <a:schemeClr val="bg1"/>
                </a:solidFill>
              </a:rPr>
              <a:t>3</a:t>
            </a:r>
          </a:p>
        </p:txBody>
      </p:sp>
      <p:sp>
        <p:nvSpPr>
          <p:cNvPr id="41" name="TextBox 40">
            <a:extLst>
              <a:ext uri="{FF2B5EF4-FFF2-40B4-BE49-F238E27FC236}">
                <a16:creationId xmlns:a16="http://schemas.microsoft.com/office/drawing/2014/main" id="{42567BF0-531B-B89F-1C02-D0094365436A}"/>
              </a:ext>
            </a:extLst>
          </p:cNvPr>
          <p:cNvSpPr txBox="1"/>
          <p:nvPr/>
        </p:nvSpPr>
        <p:spPr>
          <a:xfrm>
            <a:off x="9950525" y="5097265"/>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45" name="TextBox 44">
            <a:extLst>
              <a:ext uri="{FF2B5EF4-FFF2-40B4-BE49-F238E27FC236}">
                <a16:creationId xmlns:a16="http://schemas.microsoft.com/office/drawing/2014/main" id="{97D878BE-21F3-B482-BC4B-05B83C5C1F5A}"/>
              </a:ext>
            </a:extLst>
          </p:cNvPr>
          <p:cNvSpPr txBox="1"/>
          <p:nvPr/>
        </p:nvSpPr>
        <p:spPr>
          <a:xfrm>
            <a:off x="7657749" y="4215620"/>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46" name="TextBox 45">
            <a:extLst>
              <a:ext uri="{FF2B5EF4-FFF2-40B4-BE49-F238E27FC236}">
                <a16:creationId xmlns:a16="http://schemas.microsoft.com/office/drawing/2014/main" id="{B1998CA1-B0FE-B72C-7A87-0F4C713E3849}"/>
              </a:ext>
            </a:extLst>
          </p:cNvPr>
          <p:cNvSpPr txBox="1"/>
          <p:nvPr/>
        </p:nvSpPr>
        <p:spPr>
          <a:xfrm>
            <a:off x="9904630" y="4249078"/>
            <a:ext cx="452036" cy="400110"/>
          </a:xfrm>
          <a:prstGeom prst="rect">
            <a:avLst/>
          </a:prstGeom>
          <a:noFill/>
        </p:spPr>
        <p:txBody>
          <a:bodyPr wrap="square" rtlCol="0">
            <a:spAutoFit/>
          </a:bodyPr>
          <a:lstStyle/>
          <a:p>
            <a:r>
              <a:rPr lang="en-US" sz="2000" b="1" dirty="0">
                <a:solidFill>
                  <a:schemeClr val="bg1"/>
                </a:solidFill>
              </a:rPr>
              <a:t>2</a:t>
            </a:r>
          </a:p>
        </p:txBody>
      </p:sp>
      <p:sp>
        <p:nvSpPr>
          <p:cNvPr id="47" name="TextBox 46">
            <a:extLst>
              <a:ext uri="{FF2B5EF4-FFF2-40B4-BE49-F238E27FC236}">
                <a16:creationId xmlns:a16="http://schemas.microsoft.com/office/drawing/2014/main" id="{925633F4-7DD5-274E-76A9-91DB06A72813}"/>
              </a:ext>
            </a:extLst>
          </p:cNvPr>
          <p:cNvSpPr txBox="1"/>
          <p:nvPr/>
        </p:nvSpPr>
        <p:spPr>
          <a:xfrm>
            <a:off x="10759943" y="283247"/>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48" name="TextBox 47">
            <a:extLst>
              <a:ext uri="{FF2B5EF4-FFF2-40B4-BE49-F238E27FC236}">
                <a16:creationId xmlns:a16="http://schemas.microsoft.com/office/drawing/2014/main" id="{434B4DE0-E770-4EB8-5307-B06D76C44EF2}"/>
              </a:ext>
            </a:extLst>
          </p:cNvPr>
          <p:cNvSpPr txBox="1"/>
          <p:nvPr/>
        </p:nvSpPr>
        <p:spPr>
          <a:xfrm>
            <a:off x="5870937" y="884689"/>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51" name="TextBox 50">
            <a:extLst>
              <a:ext uri="{FF2B5EF4-FFF2-40B4-BE49-F238E27FC236}">
                <a16:creationId xmlns:a16="http://schemas.microsoft.com/office/drawing/2014/main" id="{039D3C3F-EF39-05BA-7B18-DE35FDE03EBB}"/>
              </a:ext>
            </a:extLst>
          </p:cNvPr>
          <p:cNvSpPr txBox="1"/>
          <p:nvPr/>
        </p:nvSpPr>
        <p:spPr>
          <a:xfrm>
            <a:off x="8720815" y="2542597"/>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52" name="TextBox 51">
            <a:extLst>
              <a:ext uri="{FF2B5EF4-FFF2-40B4-BE49-F238E27FC236}">
                <a16:creationId xmlns:a16="http://schemas.microsoft.com/office/drawing/2014/main" id="{E4DEBA81-EC48-F450-F24C-E14A7387DEAC}"/>
              </a:ext>
            </a:extLst>
          </p:cNvPr>
          <p:cNvSpPr txBox="1"/>
          <p:nvPr/>
        </p:nvSpPr>
        <p:spPr>
          <a:xfrm>
            <a:off x="11425278" y="3593012"/>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53" name="TextBox 52">
            <a:extLst>
              <a:ext uri="{FF2B5EF4-FFF2-40B4-BE49-F238E27FC236}">
                <a16:creationId xmlns:a16="http://schemas.microsoft.com/office/drawing/2014/main" id="{8DCE3ECE-49E4-70E0-F1D9-1238D94C1C83}"/>
              </a:ext>
            </a:extLst>
          </p:cNvPr>
          <p:cNvSpPr txBox="1"/>
          <p:nvPr/>
        </p:nvSpPr>
        <p:spPr>
          <a:xfrm>
            <a:off x="5744981" y="2253675"/>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54" name="TextBox 53">
            <a:extLst>
              <a:ext uri="{FF2B5EF4-FFF2-40B4-BE49-F238E27FC236}">
                <a16:creationId xmlns:a16="http://schemas.microsoft.com/office/drawing/2014/main" id="{CC9D9B99-4F31-6DCC-D5F2-62EB747DCA39}"/>
              </a:ext>
            </a:extLst>
          </p:cNvPr>
          <p:cNvSpPr txBox="1"/>
          <p:nvPr/>
        </p:nvSpPr>
        <p:spPr>
          <a:xfrm>
            <a:off x="6073934" y="3826937"/>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55" name="TextBox 54">
            <a:extLst>
              <a:ext uri="{FF2B5EF4-FFF2-40B4-BE49-F238E27FC236}">
                <a16:creationId xmlns:a16="http://schemas.microsoft.com/office/drawing/2014/main" id="{C5CCB89D-6E08-E126-2684-E707F201EEAE}"/>
              </a:ext>
            </a:extLst>
          </p:cNvPr>
          <p:cNvSpPr txBox="1"/>
          <p:nvPr/>
        </p:nvSpPr>
        <p:spPr>
          <a:xfrm>
            <a:off x="9371886" y="3994362"/>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2" name="TextBox 1">
            <a:extLst>
              <a:ext uri="{FF2B5EF4-FFF2-40B4-BE49-F238E27FC236}">
                <a16:creationId xmlns:a16="http://schemas.microsoft.com/office/drawing/2014/main" id="{7EE8E9F2-BAA8-AF4C-84FD-68202A7F3203}"/>
              </a:ext>
            </a:extLst>
          </p:cNvPr>
          <p:cNvSpPr txBox="1"/>
          <p:nvPr/>
        </p:nvSpPr>
        <p:spPr>
          <a:xfrm>
            <a:off x="1376276" y="1988789"/>
            <a:ext cx="4214570" cy="2308324"/>
          </a:xfrm>
          <a:prstGeom prst="rect">
            <a:avLst/>
          </a:prstGeom>
          <a:noFill/>
        </p:spPr>
        <p:txBody>
          <a:bodyPr wrap="square" rtlCol="0">
            <a:spAutoFit/>
          </a:bodyPr>
          <a:lstStyle/>
          <a:p>
            <a:r>
              <a:rPr lang="en-US" sz="2400" b="1" u="sng" dirty="0">
                <a:solidFill>
                  <a:srgbClr val="FF0000"/>
                </a:solidFill>
              </a:rPr>
              <a:t>In first let's see the whole picture</a:t>
            </a:r>
            <a:r>
              <a:rPr lang="ar-EG" sz="2400" b="1" u="sng" dirty="0">
                <a:solidFill>
                  <a:srgbClr val="FF0000"/>
                </a:solidFill>
              </a:rPr>
              <a:t>:</a:t>
            </a:r>
            <a:r>
              <a:rPr lang="en-US" sz="2400" b="1" u="sng" dirty="0">
                <a:solidFill>
                  <a:srgbClr val="FF0000"/>
                </a:solidFill>
              </a:rPr>
              <a:t> </a:t>
            </a:r>
            <a:endParaRPr lang="ar-EG" sz="2400" b="1" u="sng" dirty="0">
              <a:solidFill>
                <a:srgbClr val="FF0000"/>
              </a:solidFill>
            </a:endParaRPr>
          </a:p>
          <a:p>
            <a:r>
              <a:rPr lang="en-US" sz="2400" b="1" dirty="0">
                <a:solidFill>
                  <a:schemeClr val="bg1"/>
                </a:solidFill>
              </a:rPr>
              <a:t>Our goal in this system is to  Maximize student's score on test, which is the final state in our graph.</a:t>
            </a:r>
          </a:p>
        </p:txBody>
      </p:sp>
      <mc:AlternateContent xmlns:mc="http://schemas.openxmlformats.org/markup-compatibility/2006">
        <mc:Choice xmlns:p14="http://schemas.microsoft.com/office/powerpoint/2010/main" Requires="p14">
          <p:contentPart p14:bwMode="auto" r:id="rId2">
            <p14:nvContentPartPr>
              <p14:cNvPr id="56" name="Ink 55">
                <a:extLst>
                  <a:ext uri="{FF2B5EF4-FFF2-40B4-BE49-F238E27FC236}">
                    <a16:creationId xmlns:a16="http://schemas.microsoft.com/office/drawing/2014/main" id="{FE15EFF8-55C9-DB3B-8191-EEE757CA4B5A}"/>
                  </a:ext>
                </a:extLst>
              </p14:cNvPr>
              <p14:cNvContentPartPr/>
              <p14:nvPr/>
            </p14:nvContentPartPr>
            <p14:xfrm>
              <a:off x="9659563" y="374170"/>
              <a:ext cx="2160" cy="360"/>
            </p14:xfrm>
          </p:contentPart>
        </mc:Choice>
        <mc:Fallback>
          <p:pic>
            <p:nvPicPr>
              <p:cNvPr id="56" name="Ink 55">
                <a:extLst>
                  <a:ext uri="{FF2B5EF4-FFF2-40B4-BE49-F238E27FC236}">
                    <a16:creationId xmlns:a16="http://schemas.microsoft.com/office/drawing/2014/main" id="{FE15EFF8-55C9-DB3B-8191-EEE757CA4B5A}"/>
                  </a:ext>
                </a:extLst>
              </p:cNvPr>
              <p:cNvPicPr/>
              <p:nvPr/>
            </p:nvPicPr>
            <p:blipFill>
              <a:blip r:embed="rId3"/>
              <a:stretch>
                <a:fillRect/>
              </a:stretch>
            </p:blipFill>
            <p:spPr>
              <a:xfrm>
                <a:off x="9650923" y="365530"/>
                <a:ext cx="1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7" name="Ink 56">
                <a:extLst>
                  <a:ext uri="{FF2B5EF4-FFF2-40B4-BE49-F238E27FC236}">
                    <a16:creationId xmlns:a16="http://schemas.microsoft.com/office/drawing/2014/main" id="{8DD1243E-7DA2-DB9E-85C5-BF2EE57470DB}"/>
                  </a:ext>
                </a:extLst>
              </p14:cNvPr>
              <p14:cNvContentPartPr/>
              <p14:nvPr/>
            </p14:nvContentPartPr>
            <p14:xfrm>
              <a:off x="9606643" y="384970"/>
              <a:ext cx="360" cy="360"/>
            </p14:xfrm>
          </p:contentPart>
        </mc:Choice>
        <mc:Fallback>
          <p:pic>
            <p:nvPicPr>
              <p:cNvPr id="57" name="Ink 56">
                <a:extLst>
                  <a:ext uri="{FF2B5EF4-FFF2-40B4-BE49-F238E27FC236}">
                    <a16:creationId xmlns:a16="http://schemas.microsoft.com/office/drawing/2014/main" id="{8DD1243E-7DA2-DB9E-85C5-BF2EE57470DB}"/>
                  </a:ext>
                </a:extLst>
              </p:cNvPr>
              <p:cNvPicPr/>
              <p:nvPr/>
            </p:nvPicPr>
            <p:blipFill>
              <a:blip r:embed="rId3"/>
              <a:stretch>
                <a:fillRect/>
              </a:stretch>
            </p:blipFill>
            <p:spPr>
              <a:xfrm>
                <a:off x="9597643" y="37633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8" name="Ink 57">
                <a:extLst>
                  <a:ext uri="{FF2B5EF4-FFF2-40B4-BE49-F238E27FC236}">
                    <a16:creationId xmlns:a16="http://schemas.microsoft.com/office/drawing/2014/main" id="{49D91F96-687C-9D31-D991-FCCED0587EB9}"/>
                  </a:ext>
                </a:extLst>
              </p14:cNvPr>
              <p14:cNvContentPartPr/>
              <p14:nvPr/>
            </p14:nvContentPartPr>
            <p14:xfrm>
              <a:off x="9606643" y="352210"/>
              <a:ext cx="360" cy="360"/>
            </p14:xfrm>
          </p:contentPart>
        </mc:Choice>
        <mc:Fallback>
          <p:pic>
            <p:nvPicPr>
              <p:cNvPr id="58" name="Ink 57">
                <a:extLst>
                  <a:ext uri="{FF2B5EF4-FFF2-40B4-BE49-F238E27FC236}">
                    <a16:creationId xmlns:a16="http://schemas.microsoft.com/office/drawing/2014/main" id="{49D91F96-687C-9D31-D991-FCCED0587EB9}"/>
                  </a:ext>
                </a:extLst>
              </p:cNvPr>
              <p:cNvPicPr/>
              <p:nvPr/>
            </p:nvPicPr>
            <p:blipFill>
              <a:blip r:embed="rId3"/>
              <a:stretch>
                <a:fillRect/>
              </a:stretch>
            </p:blipFill>
            <p:spPr>
              <a:xfrm>
                <a:off x="9597643" y="34321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9" name="Ink 58">
                <a:extLst>
                  <a:ext uri="{FF2B5EF4-FFF2-40B4-BE49-F238E27FC236}">
                    <a16:creationId xmlns:a16="http://schemas.microsoft.com/office/drawing/2014/main" id="{44C81356-2BD8-D0F9-3A1F-5E7047476BF9}"/>
                  </a:ext>
                </a:extLst>
              </p14:cNvPr>
              <p14:cNvContentPartPr/>
              <p14:nvPr/>
            </p14:nvContentPartPr>
            <p14:xfrm>
              <a:off x="6675883" y="660730"/>
              <a:ext cx="2160" cy="2160"/>
            </p14:xfrm>
          </p:contentPart>
        </mc:Choice>
        <mc:Fallback>
          <p:pic>
            <p:nvPicPr>
              <p:cNvPr id="59" name="Ink 58">
                <a:extLst>
                  <a:ext uri="{FF2B5EF4-FFF2-40B4-BE49-F238E27FC236}">
                    <a16:creationId xmlns:a16="http://schemas.microsoft.com/office/drawing/2014/main" id="{44C81356-2BD8-D0F9-3A1F-5E7047476BF9}"/>
                  </a:ext>
                </a:extLst>
              </p:cNvPr>
              <p:cNvPicPr/>
              <p:nvPr/>
            </p:nvPicPr>
            <p:blipFill>
              <a:blip r:embed="rId7"/>
              <a:stretch>
                <a:fillRect/>
              </a:stretch>
            </p:blipFill>
            <p:spPr>
              <a:xfrm>
                <a:off x="6667243" y="651730"/>
                <a:ext cx="1980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0" name="Ink 59">
                <a:extLst>
                  <a:ext uri="{FF2B5EF4-FFF2-40B4-BE49-F238E27FC236}">
                    <a16:creationId xmlns:a16="http://schemas.microsoft.com/office/drawing/2014/main" id="{86B5C098-C3FB-22A2-FB20-2AC2C39F5A52}"/>
                  </a:ext>
                </a:extLst>
              </p14:cNvPr>
              <p14:cNvContentPartPr/>
              <p14:nvPr/>
            </p14:nvContentPartPr>
            <p14:xfrm>
              <a:off x="8482723" y="1498090"/>
              <a:ext cx="2160" cy="360"/>
            </p14:xfrm>
          </p:contentPart>
        </mc:Choice>
        <mc:Fallback>
          <p:pic>
            <p:nvPicPr>
              <p:cNvPr id="60" name="Ink 59">
                <a:extLst>
                  <a:ext uri="{FF2B5EF4-FFF2-40B4-BE49-F238E27FC236}">
                    <a16:creationId xmlns:a16="http://schemas.microsoft.com/office/drawing/2014/main" id="{86B5C098-C3FB-22A2-FB20-2AC2C39F5A52}"/>
                  </a:ext>
                </a:extLst>
              </p:cNvPr>
              <p:cNvPicPr/>
              <p:nvPr/>
            </p:nvPicPr>
            <p:blipFill>
              <a:blip r:embed="rId3"/>
              <a:stretch>
                <a:fillRect/>
              </a:stretch>
            </p:blipFill>
            <p:spPr>
              <a:xfrm>
                <a:off x="8474083" y="1489090"/>
                <a:ext cx="19800" cy="18000"/>
              </a:xfrm>
              <a:prstGeom prst="rect">
                <a:avLst/>
              </a:prstGeom>
            </p:spPr>
          </p:pic>
        </mc:Fallback>
      </mc:AlternateContent>
    </p:spTree>
    <p:extLst>
      <p:ext uri="{BB962C8B-B14F-4D97-AF65-F5344CB8AC3E}">
        <p14:creationId xmlns:p14="http://schemas.microsoft.com/office/powerpoint/2010/main" val="17763056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fill="hold"/>
                                        <p:tgtEl>
                                          <p:spTgt spid="20"/>
                                        </p:tgtEl>
                                        <p:attrNameLst>
                                          <p:attrName>ppt_x</p:attrName>
                                        </p:attrNameLst>
                                      </p:cBhvr>
                                      <p:tavLst>
                                        <p:tav tm="0">
                                          <p:val>
                                            <p:strVal val="#ppt_x"/>
                                          </p:val>
                                        </p:tav>
                                        <p:tav tm="100000">
                                          <p:val>
                                            <p:strVal val="#ppt_x"/>
                                          </p:val>
                                        </p:tav>
                                      </p:tavLst>
                                    </p:anim>
                                    <p:anim calcmode="lin" valueType="num">
                                      <p:cBhvr additive="base">
                                        <p:cTn id="72" dur="50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ppt_x"/>
                                          </p:val>
                                        </p:tav>
                                        <p:tav tm="100000">
                                          <p:val>
                                            <p:strVal val="#ppt_x"/>
                                          </p:val>
                                        </p:tav>
                                      </p:tavLst>
                                    </p:anim>
                                    <p:anim calcmode="lin" valueType="num">
                                      <p:cBhvr additive="base">
                                        <p:cTn id="76" dur="500" fill="hold"/>
                                        <p:tgtEl>
                                          <p:spTgt spid="2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500" fill="hold"/>
                                        <p:tgtEl>
                                          <p:spTgt spid="22"/>
                                        </p:tgtEl>
                                        <p:attrNameLst>
                                          <p:attrName>ppt_x</p:attrName>
                                        </p:attrNameLst>
                                      </p:cBhvr>
                                      <p:tavLst>
                                        <p:tav tm="0">
                                          <p:val>
                                            <p:strVal val="#ppt_x"/>
                                          </p:val>
                                        </p:tav>
                                        <p:tav tm="100000">
                                          <p:val>
                                            <p:strVal val="#ppt_x"/>
                                          </p:val>
                                        </p:tav>
                                      </p:tavLst>
                                    </p:anim>
                                    <p:anim calcmode="lin" valueType="num">
                                      <p:cBhvr additive="base">
                                        <p:cTn id="80" dur="500" fill="hold"/>
                                        <p:tgtEl>
                                          <p:spTgt spid="22"/>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23"/>
                                        </p:tgtEl>
                                        <p:attrNameLst>
                                          <p:attrName>style.visibility</p:attrName>
                                        </p:attrNameLst>
                                      </p:cBhvr>
                                      <p:to>
                                        <p:strVal val="visible"/>
                                      </p:to>
                                    </p:set>
                                    <p:anim calcmode="lin" valueType="num">
                                      <p:cBhvr additive="base">
                                        <p:cTn id="83" dur="500" fill="hold"/>
                                        <p:tgtEl>
                                          <p:spTgt spid="23"/>
                                        </p:tgtEl>
                                        <p:attrNameLst>
                                          <p:attrName>ppt_x</p:attrName>
                                        </p:attrNameLst>
                                      </p:cBhvr>
                                      <p:tavLst>
                                        <p:tav tm="0">
                                          <p:val>
                                            <p:strVal val="#ppt_x"/>
                                          </p:val>
                                        </p:tav>
                                        <p:tav tm="100000">
                                          <p:val>
                                            <p:strVal val="#ppt_x"/>
                                          </p:val>
                                        </p:tav>
                                      </p:tavLst>
                                    </p:anim>
                                    <p:anim calcmode="lin" valueType="num">
                                      <p:cBhvr additive="base">
                                        <p:cTn id="84" dur="500" fill="hold"/>
                                        <p:tgtEl>
                                          <p:spTgt spid="2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additive="base">
                                        <p:cTn id="87" dur="500" fill="hold"/>
                                        <p:tgtEl>
                                          <p:spTgt spid="24"/>
                                        </p:tgtEl>
                                        <p:attrNameLst>
                                          <p:attrName>ppt_x</p:attrName>
                                        </p:attrNameLst>
                                      </p:cBhvr>
                                      <p:tavLst>
                                        <p:tav tm="0">
                                          <p:val>
                                            <p:strVal val="#ppt_x"/>
                                          </p:val>
                                        </p:tav>
                                        <p:tav tm="100000">
                                          <p:val>
                                            <p:strVal val="#ppt_x"/>
                                          </p:val>
                                        </p:tav>
                                      </p:tavLst>
                                    </p:anim>
                                    <p:anim calcmode="lin" valueType="num">
                                      <p:cBhvr additive="base">
                                        <p:cTn id="88" dur="500" fill="hold"/>
                                        <p:tgtEl>
                                          <p:spTgt spid="24"/>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5"/>
                                        </p:tgtEl>
                                        <p:attrNameLst>
                                          <p:attrName>style.visibility</p:attrName>
                                        </p:attrNameLst>
                                      </p:cBhvr>
                                      <p:to>
                                        <p:strVal val="visible"/>
                                      </p:to>
                                    </p:set>
                                    <p:anim calcmode="lin" valueType="num">
                                      <p:cBhvr additive="base">
                                        <p:cTn id="91" dur="500" fill="hold"/>
                                        <p:tgtEl>
                                          <p:spTgt spid="25"/>
                                        </p:tgtEl>
                                        <p:attrNameLst>
                                          <p:attrName>ppt_x</p:attrName>
                                        </p:attrNameLst>
                                      </p:cBhvr>
                                      <p:tavLst>
                                        <p:tav tm="0">
                                          <p:val>
                                            <p:strVal val="#ppt_x"/>
                                          </p:val>
                                        </p:tav>
                                        <p:tav tm="100000">
                                          <p:val>
                                            <p:strVal val="#ppt_x"/>
                                          </p:val>
                                        </p:tav>
                                      </p:tavLst>
                                    </p:anim>
                                    <p:anim calcmode="lin" valueType="num">
                                      <p:cBhvr additive="base">
                                        <p:cTn id="92" dur="500" fill="hold"/>
                                        <p:tgtEl>
                                          <p:spTgt spid="25"/>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6"/>
                                        </p:tgtEl>
                                        <p:attrNameLst>
                                          <p:attrName>style.visibility</p:attrName>
                                        </p:attrNameLst>
                                      </p:cBhvr>
                                      <p:to>
                                        <p:strVal val="visible"/>
                                      </p:to>
                                    </p:set>
                                    <p:anim calcmode="lin" valueType="num">
                                      <p:cBhvr additive="base">
                                        <p:cTn id="95" dur="500" fill="hold"/>
                                        <p:tgtEl>
                                          <p:spTgt spid="26"/>
                                        </p:tgtEl>
                                        <p:attrNameLst>
                                          <p:attrName>ppt_x</p:attrName>
                                        </p:attrNameLst>
                                      </p:cBhvr>
                                      <p:tavLst>
                                        <p:tav tm="0">
                                          <p:val>
                                            <p:strVal val="#ppt_x"/>
                                          </p:val>
                                        </p:tav>
                                        <p:tav tm="100000">
                                          <p:val>
                                            <p:strVal val="#ppt_x"/>
                                          </p:val>
                                        </p:tav>
                                      </p:tavLst>
                                    </p:anim>
                                    <p:anim calcmode="lin" valueType="num">
                                      <p:cBhvr additive="base">
                                        <p:cTn id="96" dur="500" fill="hold"/>
                                        <p:tgtEl>
                                          <p:spTgt spid="26"/>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7"/>
                                        </p:tgtEl>
                                        <p:attrNameLst>
                                          <p:attrName>style.visibility</p:attrName>
                                        </p:attrNameLst>
                                      </p:cBhvr>
                                      <p:to>
                                        <p:strVal val="visible"/>
                                      </p:to>
                                    </p:set>
                                    <p:anim calcmode="lin" valueType="num">
                                      <p:cBhvr additive="base">
                                        <p:cTn id="99" dur="500" fill="hold"/>
                                        <p:tgtEl>
                                          <p:spTgt spid="27"/>
                                        </p:tgtEl>
                                        <p:attrNameLst>
                                          <p:attrName>ppt_x</p:attrName>
                                        </p:attrNameLst>
                                      </p:cBhvr>
                                      <p:tavLst>
                                        <p:tav tm="0">
                                          <p:val>
                                            <p:strVal val="#ppt_x"/>
                                          </p:val>
                                        </p:tav>
                                        <p:tav tm="100000">
                                          <p:val>
                                            <p:strVal val="#ppt_x"/>
                                          </p:val>
                                        </p:tav>
                                      </p:tavLst>
                                    </p:anim>
                                    <p:anim calcmode="lin" valueType="num">
                                      <p:cBhvr additive="base">
                                        <p:cTn id="100" dur="500" fill="hold"/>
                                        <p:tgtEl>
                                          <p:spTgt spid="27"/>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8"/>
                                        </p:tgtEl>
                                        <p:attrNameLst>
                                          <p:attrName>style.visibility</p:attrName>
                                        </p:attrNameLst>
                                      </p:cBhvr>
                                      <p:to>
                                        <p:strVal val="visible"/>
                                      </p:to>
                                    </p:set>
                                    <p:anim calcmode="lin" valueType="num">
                                      <p:cBhvr additive="base">
                                        <p:cTn id="103" dur="500" fill="hold"/>
                                        <p:tgtEl>
                                          <p:spTgt spid="28"/>
                                        </p:tgtEl>
                                        <p:attrNameLst>
                                          <p:attrName>ppt_x</p:attrName>
                                        </p:attrNameLst>
                                      </p:cBhvr>
                                      <p:tavLst>
                                        <p:tav tm="0">
                                          <p:val>
                                            <p:strVal val="#ppt_x"/>
                                          </p:val>
                                        </p:tav>
                                        <p:tav tm="100000">
                                          <p:val>
                                            <p:strVal val="#ppt_x"/>
                                          </p:val>
                                        </p:tav>
                                      </p:tavLst>
                                    </p:anim>
                                    <p:anim calcmode="lin" valueType="num">
                                      <p:cBhvr additive="base">
                                        <p:cTn id="104" dur="500" fill="hold"/>
                                        <p:tgtEl>
                                          <p:spTgt spid="28"/>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0"/>
                                        </p:tgtEl>
                                        <p:attrNameLst>
                                          <p:attrName>style.visibility</p:attrName>
                                        </p:attrNameLst>
                                      </p:cBhvr>
                                      <p:to>
                                        <p:strVal val="visible"/>
                                      </p:to>
                                    </p:set>
                                    <p:anim calcmode="lin" valueType="num">
                                      <p:cBhvr additive="base">
                                        <p:cTn id="107" dur="500" fill="hold"/>
                                        <p:tgtEl>
                                          <p:spTgt spid="30"/>
                                        </p:tgtEl>
                                        <p:attrNameLst>
                                          <p:attrName>ppt_x</p:attrName>
                                        </p:attrNameLst>
                                      </p:cBhvr>
                                      <p:tavLst>
                                        <p:tav tm="0">
                                          <p:val>
                                            <p:strVal val="#ppt_x"/>
                                          </p:val>
                                        </p:tav>
                                        <p:tav tm="100000">
                                          <p:val>
                                            <p:strVal val="#ppt_x"/>
                                          </p:val>
                                        </p:tav>
                                      </p:tavLst>
                                    </p:anim>
                                    <p:anim calcmode="lin" valueType="num">
                                      <p:cBhvr additive="base">
                                        <p:cTn id="108" dur="500" fill="hold"/>
                                        <p:tgtEl>
                                          <p:spTgt spid="30"/>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1"/>
                                        </p:tgtEl>
                                        <p:attrNameLst>
                                          <p:attrName>style.visibility</p:attrName>
                                        </p:attrNameLst>
                                      </p:cBhvr>
                                      <p:to>
                                        <p:strVal val="visible"/>
                                      </p:to>
                                    </p:set>
                                    <p:anim calcmode="lin" valueType="num">
                                      <p:cBhvr additive="base">
                                        <p:cTn id="111" dur="500" fill="hold"/>
                                        <p:tgtEl>
                                          <p:spTgt spid="31"/>
                                        </p:tgtEl>
                                        <p:attrNameLst>
                                          <p:attrName>ppt_x</p:attrName>
                                        </p:attrNameLst>
                                      </p:cBhvr>
                                      <p:tavLst>
                                        <p:tav tm="0">
                                          <p:val>
                                            <p:strVal val="#ppt_x"/>
                                          </p:val>
                                        </p:tav>
                                        <p:tav tm="100000">
                                          <p:val>
                                            <p:strVal val="#ppt_x"/>
                                          </p:val>
                                        </p:tav>
                                      </p:tavLst>
                                    </p:anim>
                                    <p:anim calcmode="lin" valueType="num">
                                      <p:cBhvr additive="base">
                                        <p:cTn id="112" dur="500" fill="hold"/>
                                        <p:tgtEl>
                                          <p:spTgt spid="31"/>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 calcmode="lin" valueType="num">
                                      <p:cBhvr additive="base">
                                        <p:cTn id="115" dur="500" fill="hold"/>
                                        <p:tgtEl>
                                          <p:spTgt spid="32"/>
                                        </p:tgtEl>
                                        <p:attrNameLst>
                                          <p:attrName>ppt_x</p:attrName>
                                        </p:attrNameLst>
                                      </p:cBhvr>
                                      <p:tavLst>
                                        <p:tav tm="0">
                                          <p:val>
                                            <p:strVal val="#ppt_x"/>
                                          </p:val>
                                        </p:tav>
                                        <p:tav tm="100000">
                                          <p:val>
                                            <p:strVal val="#ppt_x"/>
                                          </p:val>
                                        </p:tav>
                                      </p:tavLst>
                                    </p:anim>
                                    <p:anim calcmode="lin" valueType="num">
                                      <p:cBhvr additive="base">
                                        <p:cTn id="116" dur="500" fill="hold"/>
                                        <p:tgtEl>
                                          <p:spTgt spid="32"/>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3"/>
                                        </p:tgtEl>
                                        <p:attrNameLst>
                                          <p:attrName>style.visibility</p:attrName>
                                        </p:attrNameLst>
                                      </p:cBhvr>
                                      <p:to>
                                        <p:strVal val="visible"/>
                                      </p:to>
                                    </p:set>
                                    <p:anim calcmode="lin" valueType="num">
                                      <p:cBhvr additive="base">
                                        <p:cTn id="119" dur="500" fill="hold"/>
                                        <p:tgtEl>
                                          <p:spTgt spid="33"/>
                                        </p:tgtEl>
                                        <p:attrNameLst>
                                          <p:attrName>ppt_x</p:attrName>
                                        </p:attrNameLst>
                                      </p:cBhvr>
                                      <p:tavLst>
                                        <p:tav tm="0">
                                          <p:val>
                                            <p:strVal val="#ppt_x"/>
                                          </p:val>
                                        </p:tav>
                                        <p:tav tm="100000">
                                          <p:val>
                                            <p:strVal val="#ppt_x"/>
                                          </p:val>
                                        </p:tav>
                                      </p:tavLst>
                                    </p:anim>
                                    <p:anim calcmode="lin" valueType="num">
                                      <p:cBhvr additive="base">
                                        <p:cTn id="120" dur="500" fill="hold"/>
                                        <p:tgtEl>
                                          <p:spTgt spid="33"/>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4"/>
                                        </p:tgtEl>
                                        <p:attrNameLst>
                                          <p:attrName>style.visibility</p:attrName>
                                        </p:attrNameLst>
                                      </p:cBhvr>
                                      <p:to>
                                        <p:strVal val="visible"/>
                                      </p:to>
                                    </p:set>
                                    <p:anim calcmode="lin" valueType="num">
                                      <p:cBhvr additive="base">
                                        <p:cTn id="123" dur="500" fill="hold"/>
                                        <p:tgtEl>
                                          <p:spTgt spid="34"/>
                                        </p:tgtEl>
                                        <p:attrNameLst>
                                          <p:attrName>ppt_x</p:attrName>
                                        </p:attrNameLst>
                                      </p:cBhvr>
                                      <p:tavLst>
                                        <p:tav tm="0">
                                          <p:val>
                                            <p:strVal val="#ppt_x"/>
                                          </p:val>
                                        </p:tav>
                                        <p:tav tm="100000">
                                          <p:val>
                                            <p:strVal val="#ppt_x"/>
                                          </p:val>
                                        </p:tav>
                                      </p:tavLst>
                                    </p:anim>
                                    <p:anim calcmode="lin" valueType="num">
                                      <p:cBhvr additive="base">
                                        <p:cTn id="124" dur="500" fill="hold"/>
                                        <p:tgtEl>
                                          <p:spTgt spid="34"/>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35"/>
                                        </p:tgtEl>
                                        <p:attrNameLst>
                                          <p:attrName>style.visibility</p:attrName>
                                        </p:attrNameLst>
                                      </p:cBhvr>
                                      <p:to>
                                        <p:strVal val="visible"/>
                                      </p:to>
                                    </p:set>
                                    <p:anim calcmode="lin" valueType="num">
                                      <p:cBhvr additive="base">
                                        <p:cTn id="127" dur="500" fill="hold"/>
                                        <p:tgtEl>
                                          <p:spTgt spid="35"/>
                                        </p:tgtEl>
                                        <p:attrNameLst>
                                          <p:attrName>ppt_x</p:attrName>
                                        </p:attrNameLst>
                                      </p:cBhvr>
                                      <p:tavLst>
                                        <p:tav tm="0">
                                          <p:val>
                                            <p:strVal val="#ppt_x"/>
                                          </p:val>
                                        </p:tav>
                                        <p:tav tm="100000">
                                          <p:val>
                                            <p:strVal val="#ppt_x"/>
                                          </p:val>
                                        </p:tav>
                                      </p:tavLst>
                                    </p:anim>
                                    <p:anim calcmode="lin" valueType="num">
                                      <p:cBhvr additive="base">
                                        <p:cTn id="128" dur="500" fill="hold"/>
                                        <p:tgtEl>
                                          <p:spTgt spid="35"/>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38"/>
                                        </p:tgtEl>
                                        <p:attrNameLst>
                                          <p:attrName>style.visibility</p:attrName>
                                        </p:attrNameLst>
                                      </p:cBhvr>
                                      <p:to>
                                        <p:strVal val="visible"/>
                                      </p:to>
                                    </p:set>
                                    <p:anim calcmode="lin" valueType="num">
                                      <p:cBhvr additive="base">
                                        <p:cTn id="131" dur="500" fill="hold"/>
                                        <p:tgtEl>
                                          <p:spTgt spid="38"/>
                                        </p:tgtEl>
                                        <p:attrNameLst>
                                          <p:attrName>ppt_x</p:attrName>
                                        </p:attrNameLst>
                                      </p:cBhvr>
                                      <p:tavLst>
                                        <p:tav tm="0">
                                          <p:val>
                                            <p:strVal val="#ppt_x"/>
                                          </p:val>
                                        </p:tav>
                                        <p:tav tm="100000">
                                          <p:val>
                                            <p:strVal val="#ppt_x"/>
                                          </p:val>
                                        </p:tav>
                                      </p:tavLst>
                                    </p:anim>
                                    <p:anim calcmode="lin" valueType="num">
                                      <p:cBhvr additive="base">
                                        <p:cTn id="132" dur="500" fill="hold"/>
                                        <p:tgtEl>
                                          <p:spTgt spid="38"/>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39"/>
                                        </p:tgtEl>
                                        <p:attrNameLst>
                                          <p:attrName>style.visibility</p:attrName>
                                        </p:attrNameLst>
                                      </p:cBhvr>
                                      <p:to>
                                        <p:strVal val="visible"/>
                                      </p:to>
                                    </p:set>
                                    <p:anim calcmode="lin" valueType="num">
                                      <p:cBhvr additive="base">
                                        <p:cTn id="135" dur="500" fill="hold"/>
                                        <p:tgtEl>
                                          <p:spTgt spid="39"/>
                                        </p:tgtEl>
                                        <p:attrNameLst>
                                          <p:attrName>ppt_x</p:attrName>
                                        </p:attrNameLst>
                                      </p:cBhvr>
                                      <p:tavLst>
                                        <p:tav tm="0">
                                          <p:val>
                                            <p:strVal val="#ppt_x"/>
                                          </p:val>
                                        </p:tav>
                                        <p:tav tm="100000">
                                          <p:val>
                                            <p:strVal val="#ppt_x"/>
                                          </p:val>
                                        </p:tav>
                                      </p:tavLst>
                                    </p:anim>
                                    <p:anim calcmode="lin" valueType="num">
                                      <p:cBhvr additive="base">
                                        <p:cTn id="136" dur="500" fill="hold"/>
                                        <p:tgtEl>
                                          <p:spTgt spid="39"/>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40"/>
                                        </p:tgtEl>
                                        <p:attrNameLst>
                                          <p:attrName>style.visibility</p:attrName>
                                        </p:attrNameLst>
                                      </p:cBhvr>
                                      <p:to>
                                        <p:strVal val="visible"/>
                                      </p:to>
                                    </p:set>
                                    <p:anim calcmode="lin" valueType="num">
                                      <p:cBhvr additive="base">
                                        <p:cTn id="139" dur="500" fill="hold"/>
                                        <p:tgtEl>
                                          <p:spTgt spid="40"/>
                                        </p:tgtEl>
                                        <p:attrNameLst>
                                          <p:attrName>ppt_x</p:attrName>
                                        </p:attrNameLst>
                                      </p:cBhvr>
                                      <p:tavLst>
                                        <p:tav tm="0">
                                          <p:val>
                                            <p:strVal val="#ppt_x"/>
                                          </p:val>
                                        </p:tav>
                                        <p:tav tm="100000">
                                          <p:val>
                                            <p:strVal val="#ppt_x"/>
                                          </p:val>
                                        </p:tav>
                                      </p:tavLst>
                                    </p:anim>
                                    <p:anim calcmode="lin" valueType="num">
                                      <p:cBhvr additive="base">
                                        <p:cTn id="140" dur="500" fill="hold"/>
                                        <p:tgtEl>
                                          <p:spTgt spid="40"/>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41"/>
                                        </p:tgtEl>
                                        <p:attrNameLst>
                                          <p:attrName>style.visibility</p:attrName>
                                        </p:attrNameLst>
                                      </p:cBhvr>
                                      <p:to>
                                        <p:strVal val="visible"/>
                                      </p:to>
                                    </p:set>
                                    <p:anim calcmode="lin" valueType="num">
                                      <p:cBhvr additive="base">
                                        <p:cTn id="143" dur="500" fill="hold"/>
                                        <p:tgtEl>
                                          <p:spTgt spid="41"/>
                                        </p:tgtEl>
                                        <p:attrNameLst>
                                          <p:attrName>ppt_x</p:attrName>
                                        </p:attrNameLst>
                                      </p:cBhvr>
                                      <p:tavLst>
                                        <p:tav tm="0">
                                          <p:val>
                                            <p:strVal val="#ppt_x"/>
                                          </p:val>
                                        </p:tav>
                                        <p:tav tm="100000">
                                          <p:val>
                                            <p:strVal val="#ppt_x"/>
                                          </p:val>
                                        </p:tav>
                                      </p:tavLst>
                                    </p:anim>
                                    <p:anim calcmode="lin" valueType="num">
                                      <p:cBhvr additive="base">
                                        <p:cTn id="144" dur="500" fill="hold"/>
                                        <p:tgtEl>
                                          <p:spTgt spid="41"/>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45"/>
                                        </p:tgtEl>
                                        <p:attrNameLst>
                                          <p:attrName>style.visibility</p:attrName>
                                        </p:attrNameLst>
                                      </p:cBhvr>
                                      <p:to>
                                        <p:strVal val="visible"/>
                                      </p:to>
                                    </p:set>
                                    <p:anim calcmode="lin" valueType="num">
                                      <p:cBhvr additive="base">
                                        <p:cTn id="147" dur="500" fill="hold"/>
                                        <p:tgtEl>
                                          <p:spTgt spid="45"/>
                                        </p:tgtEl>
                                        <p:attrNameLst>
                                          <p:attrName>ppt_x</p:attrName>
                                        </p:attrNameLst>
                                      </p:cBhvr>
                                      <p:tavLst>
                                        <p:tav tm="0">
                                          <p:val>
                                            <p:strVal val="#ppt_x"/>
                                          </p:val>
                                        </p:tav>
                                        <p:tav tm="100000">
                                          <p:val>
                                            <p:strVal val="#ppt_x"/>
                                          </p:val>
                                        </p:tav>
                                      </p:tavLst>
                                    </p:anim>
                                    <p:anim calcmode="lin" valueType="num">
                                      <p:cBhvr additive="base">
                                        <p:cTn id="148" dur="500" fill="hold"/>
                                        <p:tgtEl>
                                          <p:spTgt spid="45"/>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46"/>
                                        </p:tgtEl>
                                        <p:attrNameLst>
                                          <p:attrName>style.visibility</p:attrName>
                                        </p:attrNameLst>
                                      </p:cBhvr>
                                      <p:to>
                                        <p:strVal val="visible"/>
                                      </p:to>
                                    </p:set>
                                    <p:anim calcmode="lin" valueType="num">
                                      <p:cBhvr additive="base">
                                        <p:cTn id="151" dur="500" fill="hold"/>
                                        <p:tgtEl>
                                          <p:spTgt spid="46"/>
                                        </p:tgtEl>
                                        <p:attrNameLst>
                                          <p:attrName>ppt_x</p:attrName>
                                        </p:attrNameLst>
                                      </p:cBhvr>
                                      <p:tavLst>
                                        <p:tav tm="0">
                                          <p:val>
                                            <p:strVal val="#ppt_x"/>
                                          </p:val>
                                        </p:tav>
                                        <p:tav tm="100000">
                                          <p:val>
                                            <p:strVal val="#ppt_x"/>
                                          </p:val>
                                        </p:tav>
                                      </p:tavLst>
                                    </p:anim>
                                    <p:anim calcmode="lin" valueType="num">
                                      <p:cBhvr additive="base">
                                        <p:cTn id="152" dur="500" fill="hold"/>
                                        <p:tgtEl>
                                          <p:spTgt spid="46"/>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47"/>
                                        </p:tgtEl>
                                        <p:attrNameLst>
                                          <p:attrName>style.visibility</p:attrName>
                                        </p:attrNameLst>
                                      </p:cBhvr>
                                      <p:to>
                                        <p:strVal val="visible"/>
                                      </p:to>
                                    </p:set>
                                    <p:anim calcmode="lin" valueType="num">
                                      <p:cBhvr additive="base">
                                        <p:cTn id="155" dur="500" fill="hold"/>
                                        <p:tgtEl>
                                          <p:spTgt spid="47"/>
                                        </p:tgtEl>
                                        <p:attrNameLst>
                                          <p:attrName>ppt_x</p:attrName>
                                        </p:attrNameLst>
                                      </p:cBhvr>
                                      <p:tavLst>
                                        <p:tav tm="0">
                                          <p:val>
                                            <p:strVal val="#ppt_x"/>
                                          </p:val>
                                        </p:tav>
                                        <p:tav tm="100000">
                                          <p:val>
                                            <p:strVal val="#ppt_x"/>
                                          </p:val>
                                        </p:tav>
                                      </p:tavLst>
                                    </p:anim>
                                    <p:anim calcmode="lin" valueType="num">
                                      <p:cBhvr additive="base">
                                        <p:cTn id="156" dur="500" fill="hold"/>
                                        <p:tgtEl>
                                          <p:spTgt spid="47"/>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48"/>
                                        </p:tgtEl>
                                        <p:attrNameLst>
                                          <p:attrName>style.visibility</p:attrName>
                                        </p:attrNameLst>
                                      </p:cBhvr>
                                      <p:to>
                                        <p:strVal val="visible"/>
                                      </p:to>
                                    </p:set>
                                    <p:anim calcmode="lin" valueType="num">
                                      <p:cBhvr additive="base">
                                        <p:cTn id="159" dur="500" fill="hold"/>
                                        <p:tgtEl>
                                          <p:spTgt spid="48"/>
                                        </p:tgtEl>
                                        <p:attrNameLst>
                                          <p:attrName>ppt_x</p:attrName>
                                        </p:attrNameLst>
                                      </p:cBhvr>
                                      <p:tavLst>
                                        <p:tav tm="0">
                                          <p:val>
                                            <p:strVal val="#ppt_x"/>
                                          </p:val>
                                        </p:tav>
                                        <p:tav tm="100000">
                                          <p:val>
                                            <p:strVal val="#ppt_x"/>
                                          </p:val>
                                        </p:tav>
                                      </p:tavLst>
                                    </p:anim>
                                    <p:anim calcmode="lin" valueType="num">
                                      <p:cBhvr additive="base">
                                        <p:cTn id="160" dur="500" fill="hold"/>
                                        <p:tgtEl>
                                          <p:spTgt spid="48"/>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51"/>
                                        </p:tgtEl>
                                        <p:attrNameLst>
                                          <p:attrName>style.visibility</p:attrName>
                                        </p:attrNameLst>
                                      </p:cBhvr>
                                      <p:to>
                                        <p:strVal val="visible"/>
                                      </p:to>
                                    </p:set>
                                    <p:anim calcmode="lin" valueType="num">
                                      <p:cBhvr additive="base">
                                        <p:cTn id="163" dur="500" fill="hold"/>
                                        <p:tgtEl>
                                          <p:spTgt spid="51"/>
                                        </p:tgtEl>
                                        <p:attrNameLst>
                                          <p:attrName>ppt_x</p:attrName>
                                        </p:attrNameLst>
                                      </p:cBhvr>
                                      <p:tavLst>
                                        <p:tav tm="0">
                                          <p:val>
                                            <p:strVal val="#ppt_x"/>
                                          </p:val>
                                        </p:tav>
                                        <p:tav tm="100000">
                                          <p:val>
                                            <p:strVal val="#ppt_x"/>
                                          </p:val>
                                        </p:tav>
                                      </p:tavLst>
                                    </p:anim>
                                    <p:anim calcmode="lin" valueType="num">
                                      <p:cBhvr additive="base">
                                        <p:cTn id="164" dur="500" fill="hold"/>
                                        <p:tgtEl>
                                          <p:spTgt spid="51"/>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52"/>
                                        </p:tgtEl>
                                        <p:attrNameLst>
                                          <p:attrName>style.visibility</p:attrName>
                                        </p:attrNameLst>
                                      </p:cBhvr>
                                      <p:to>
                                        <p:strVal val="visible"/>
                                      </p:to>
                                    </p:set>
                                    <p:anim calcmode="lin" valueType="num">
                                      <p:cBhvr additive="base">
                                        <p:cTn id="167" dur="500" fill="hold"/>
                                        <p:tgtEl>
                                          <p:spTgt spid="52"/>
                                        </p:tgtEl>
                                        <p:attrNameLst>
                                          <p:attrName>ppt_x</p:attrName>
                                        </p:attrNameLst>
                                      </p:cBhvr>
                                      <p:tavLst>
                                        <p:tav tm="0">
                                          <p:val>
                                            <p:strVal val="#ppt_x"/>
                                          </p:val>
                                        </p:tav>
                                        <p:tav tm="100000">
                                          <p:val>
                                            <p:strVal val="#ppt_x"/>
                                          </p:val>
                                        </p:tav>
                                      </p:tavLst>
                                    </p:anim>
                                    <p:anim calcmode="lin" valueType="num">
                                      <p:cBhvr additive="base">
                                        <p:cTn id="168" dur="500" fill="hold"/>
                                        <p:tgtEl>
                                          <p:spTgt spid="52"/>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53"/>
                                        </p:tgtEl>
                                        <p:attrNameLst>
                                          <p:attrName>style.visibility</p:attrName>
                                        </p:attrNameLst>
                                      </p:cBhvr>
                                      <p:to>
                                        <p:strVal val="visible"/>
                                      </p:to>
                                    </p:set>
                                    <p:anim calcmode="lin" valueType="num">
                                      <p:cBhvr additive="base">
                                        <p:cTn id="171" dur="500" fill="hold"/>
                                        <p:tgtEl>
                                          <p:spTgt spid="53"/>
                                        </p:tgtEl>
                                        <p:attrNameLst>
                                          <p:attrName>ppt_x</p:attrName>
                                        </p:attrNameLst>
                                      </p:cBhvr>
                                      <p:tavLst>
                                        <p:tav tm="0">
                                          <p:val>
                                            <p:strVal val="#ppt_x"/>
                                          </p:val>
                                        </p:tav>
                                        <p:tav tm="100000">
                                          <p:val>
                                            <p:strVal val="#ppt_x"/>
                                          </p:val>
                                        </p:tav>
                                      </p:tavLst>
                                    </p:anim>
                                    <p:anim calcmode="lin" valueType="num">
                                      <p:cBhvr additive="base">
                                        <p:cTn id="172" dur="500" fill="hold"/>
                                        <p:tgtEl>
                                          <p:spTgt spid="53"/>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54"/>
                                        </p:tgtEl>
                                        <p:attrNameLst>
                                          <p:attrName>style.visibility</p:attrName>
                                        </p:attrNameLst>
                                      </p:cBhvr>
                                      <p:to>
                                        <p:strVal val="visible"/>
                                      </p:to>
                                    </p:set>
                                    <p:anim calcmode="lin" valueType="num">
                                      <p:cBhvr additive="base">
                                        <p:cTn id="175" dur="500" fill="hold"/>
                                        <p:tgtEl>
                                          <p:spTgt spid="54"/>
                                        </p:tgtEl>
                                        <p:attrNameLst>
                                          <p:attrName>ppt_x</p:attrName>
                                        </p:attrNameLst>
                                      </p:cBhvr>
                                      <p:tavLst>
                                        <p:tav tm="0">
                                          <p:val>
                                            <p:strVal val="#ppt_x"/>
                                          </p:val>
                                        </p:tav>
                                        <p:tav tm="100000">
                                          <p:val>
                                            <p:strVal val="#ppt_x"/>
                                          </p:val>
                                        </p:tav>
                                      </p:tavLst>
                                    </p:anim>
                                    <p:anim calcmode="lin" valueType="num">
                                      <p:cBhvr additive="base">
                                        <p:cTn id="176" dur="500" fill="hold"/>
                                        <p:tgtEl>
                                          <p:spTgt spid="54"/>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55"/>
                                        </p:tgtEl>
                                        <p:attrNameLst>
                                          <p:attrName>style.visibility</p:attrName>
                                        </p:attrNameLst>
                                      </p:cBhvr>
                                      <p:to>
                                        <p:strVal val="visible"/>
                                      </p:to>
                                    </p:set>
                                    <p:anim calcmode="lin" valueType="num">
                                      <p:cBhvr additive="base">
                                        <p:cTn id="179" dur="500" fill="hold"/>
                                        <p:tgtEl>
                                          <p:spTgt spid="55"/>
                                        </p:tgtEl>
                                        <p:attrNameLst>
                                          <p:attrName>ppt_x</p:attrName>
                                        </p:attrNameLst>
                                      </p:cBhvr>
                                      <p:tavLst>
                                        <p:tav tm="0">
                                          <p:val>
                                            <p:strVal val="#ppt_x"/>
                                          </p:val>
                                        </p:tav>
                                        <p:tav tm="100000">
                                          <p:val>
                                            <p:strVal val="#ppt_x"/>
                                          </p:val>
                                        </p:tav>
                                      </p:tavLst>
                                    </p:anim>
                                    <p:anim calcmode="lin" valueType="num">
                                      <p:cBhvr additive="base">
                                        <p:cTn id="180"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nodeType="clickEffect">
                                  <p:stCondLst>
                                    <p:cond delay="0"/>
                                  </p:stCondLst>
                                  <p:childTnLst>
                                    <p:set>
                                      <p:cBhvr>
                                        <p:cTn id="184" dur="1" fill="hold">
                                          <p:stCondLst>
                                            <p:cond delay="0"/>
                                          </p:stCondLst>
                                        </p:cTn>
                                        <p:tgtEl>
                                          <p:spTgt spid="2">
                                            <p:txEl>
                                              <p:pRg st="0" end="0"/>
                                            </p:txEl>
                                          </p:spTgt>
                                        </p:tgtEl>
                                        <p:attrNameLst>
                                          <p:attrName>style.visibility</p:attrName>
                                        </p:attrNameLst>
                                      </p:cBhvr>
                                      <p:to>
                                        <p:strVal val="visible"/>
                                      </p:to>
                                    </p:set>
                                    <p:anim calcmode="lin" valueType="num">
                                      <p:cBhvr additive="base">
                                        <p:cTn id="18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86"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2">
                                            <p:txEl>
                                              <p:pRg st="1" end="1"/>
                                            </p:txEl>
                                          </p:spTgt>
                                        </p:tgtEl>
                                        <p:attrNameLst>
                                          <p:attrName>style.visibility</p:attrName>
                                        </p:attrNameLst>
                                      </p:cBhvr>
                                      <p:to>
                                        <p:strVal val="visible"/>
                                      </p:to>
                                    </p:set>
                                    <p:anim calcmode="lin" valueType="num">
                                      <p:cBhvr additive="base">
                                        <p:cTn id="18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9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22" grpId="0" animBg="1"/>
      <p:bldP spid="27" grpId="0"/>
      <p:bldP spid="28" grpId="0"/>
      <p:bldP spid="30" grpId="0"/>
      <p:bldP spid="31" grpId="0"/>
      <p:bldP spid="32" grpId="0"/>
      <p:bldP spid="33" grpId="0"/>
      <p:bldP spid="34" grpId="0"/>
      <p:bldP spid="35" grpId="0"/>
      <p:bldP spid="38" grpId="0"/>
      <p:bldP spid="39" grpId="0"/>
      <p:bldP spid="40" grpId="0"/>
      <p:bldP spid="41" grpId="0"/>
      <p:bldP spid="45" grpId="0"/>
      <p:bldP spid="46" grpId="0"/>
      <p:bldP spid="47" grpId="0"/>
      <p:bldP spid="48" grpId="0"/>
      <p:bldP spid="51" grpId="0"/>
      <p:bldP spid="52" grpId="0"/>
      <p:bldP spid="53" grpId="0"/>
      <p:bldP spid="54" grpId="0"/>
      <p:bldP spid="5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051A05-4174-A12F-E3B6-1947B7D81171}"/>
              </a:ext>
            </a:extLst>
          </p:cNvPr>
          <p:cNvSpPr txBox="1"/>
          <p:nvPr/>
        </p:nvSpPr>
        <p:spPr>
          <a:xfrm>
            <a:off x="1360664" y="157328"/>
            <a:ext cx="4095016" cy="830997"/>
          </a:xfrm>
          <a:prstGeom prst="rect">
            <a:avLst/>
          </a:prstGeom>
          <a:noFill/>
        </p:spPr>
        <p:txBody>
          <a:bodyPr wrap="square" rtlCol="0">
            <a:spAutoFit/>
          </a:bodyPr>
          <a:lstStyle/>
          <a:p>
            <a:r>
              <a:rPr lang="en-US" sz="2400" b="1" u="sng" dirty="0">
                <a:solidFill>
                  <a:srgbClr val="FF0000"/>
                </a:solidFill>
              </a:rPr>
              <a:t>Let’s see how it will work with A* algorithm:</a:t>
            </a:r>
          </a:p>
        </p:txBody>
      </p:sp>
      <p:sp>
        <p:nvSpPr>
          <p:cNvPr id="5" name="TextBox 4">
            <a:extLst>
              <a:ext uri="{FF2B5EF4-FFF2-40B4-BE49-F238E27FC236}">
                <a16:creationId xmlns:a16="http://schemas.microsoft.com/office/drawing/2014/main" id="{179025E7-6B37-387B-D76B-6C2FCB82B355}"/>
              </a:ext>
            </a:extLst>
          </p:cNvPr>
          <p:cNvSpPr txBox="1"/>
          <p:nvPr/>
        </p:nvSpPr>
        <p:spPr>
          <a:xfrm>
            <a:off x="828281" y="960802"/>
            <a:ext cx="7467540" cy="2308324"/>
          </a:xfrm>
          <a:prstGeom prst="rect">
            <a:avLst/>
          </a:prstGeom>
          <a:noFill/>
        </p:spPr>
        <p:txBody>
          <a:bodyPr wrap="square" rtlCol="0">
            <a:spAutoFit/>
          </a:bodyPr>
          <a:lstStyle/>
          <a:p>
            <a:r>
              <a:rPr lang="en-US" sz="2400" b="1" dirty="0">
                <a:solidFill>
                  <a:schemeClr val="bg1"/>
                </a:solidFill>
                <a:cs typeface="Arial" panose="020B0604020202020204" pitchFamily="34" charset="0"/>
              </a:rPr>
              <a:t>Our main function is f(n)</a:t>
            </a:r>
          </a:p>
          <a:p>
            <a:r>
              <a:rPr lang="en-US" sz="2400" b="1" dirty="0">
                <a:solidFill>
                  <a:schemeClr val="bg1"/>
                </a:solidFill>
                <a:cs typeface="Arial" panose="020B0604020202020204" pitchFamily="34" charset="0"/>
              </a:rPr>
              <a:t>f(n)= g(n) + h(n)</a:t>
            </a:r>
          </a:p>
          <a:p>
            <a:r>
              <a:rPr lang="en-US" sz="2400" b="1" dirty="0">
                <a:solidFill>
                  <a:schemeClr val="bg1"/>
                </a:solidFill>
                <a:cs typeface="Arial" panose="020B0604020202020204" pitchFamily="34" charset="0"/>
              </a:rPr>
              <a:t>Where:</a:t>
            </a:r>
          </a:p>
          <a:p>
            <a:pPr marL="285750" indent="-285750">
              <a:buFont typeface="Arial" panose="020B0604020202020204" pitchFamily="34" charset="0"/>
              <a:buChar char="•"/>
            </a:pPr>
            <a:r>
              <a:rPr lang="en-US" sz="2400" b="1" dirty="0">
                <a:solidFill>
                  <a:schemeClr val="bg1"/>
                </a:solidFill>
                <a:cs typeface="Arial" panose="020B0604020202020204" pitchFamily="34" charset="0"/>
              </a:rPr>
              <a:t>g(n) = cost so far to reach n</a:t>
            </a:r>
          </a:p>
          <a:p>
            <a:pPr marL="285750" indent="-285750">
              <a:buFont typeface="Arial" panose="020B0604020202020204" pitchFamily="34" charset="0"/>
              <a:buChar char="•"/>
            </a:pPr>
            <a:r>
              <a:rPr lang="en-US" sz="2400" b="1" dirty="0">
                <a:solidFill>
                  <a:schemeClr val="bg1"/>
                </a:solidFill>
                <a:cs typeface="Arial" panose="020B0604020202020204" pitchFamily="34" charset="0"/>
              </a:rPr>
              <a:t>  h(n) = estimated cost from n to goal</a:t>
            </a:r>
          </a:p>
          <a:p>
            <a:pPr marL="285750" indent="-285750">
              <a:buFont typeface="Arial" panose="020B0604020202020204" pitchFamily="34" charset="0"/>
              <a:buChar char="•"/>
            </a:pPr>
            <a:r>
              <a:rPr lang="en-US" sz="2400" b="1" dirty="0">
                <a:solidFill>
                  <a:schemeClr val="bg1"/>
                </a:solidFill>
                <a:cs typeface="Arial" panose="020B0604020202020204" pitchFamily="34" charset="0"/>
              </a:rPr>
              <a:t>  f(n) = estimated total cost of path through n to goal </a:t>
            </a:r>
          </a:p>
        </p:txBody>
      </p:sp>
      <p:sp>
        <p:nvSpPr>
          <p:cNvPr id="6" name="Oval 5">
            <a:extLst>
              <a:ext uri="{FF2B5EF4-FFF2-40B4-BE49-F238E27FC236}">
                <a16:creationId xmlns:a16="http://schemas.microsoft.com/office/drawing/2014/main" id="{561EB0D0-C293-9487-96CF-0A3C7BFDB7D6}"/>
              </a:ext>
            </a:extLst>
          </p:cNvPr>
          <p:cNvSpPr/>
          <p:nvPr/>
        </p:nvSpPr>
        <p:spPr>
          <a:xfrm>
            <a:off x="8164554" y="5586"/>
            <a:ext cx="1411774"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ln w="0"/>
                <a:solidFill>
                  <a:schemeClr val="bg1">
                    <a:lumMod val="95000"/>
                    <a:lumOff val="5000"/>
                  </a:schemeClr>
                </a:solidFill>
                <a:effectLst>
                  <a:outerShdw blurRad="38100" dist="19050" dir="2700000" algn="tl" rotWithShape="0">
                    <a:schemeClr val="dk1">
                      <a:alpha val="40000"/>
                    </a:schemeClr>
                  </a:outerShdw>
                </a:effectLst>
              </a:rPr>
              <a:t>idle</a:t>
            </a:r>
            <a:endParaRPr lang="ar-EG" b="1" dirty="0">
              <a:ln w="0"/>
              <a:solidFill>
                <a:schemeClr val="bg1">
                  <a:lumMod val="95000"/>
                  <a:lumOff val="5000"/>
                </a:schemeClr>
              </a:solidFill>
              <a:effectLst>
                <a:outerShdw blurRad="38100" dist="19050" dir="2700000" algn="tl" rotWithShape="0">
                  <a:schemeClr val="dk1">
                    <a:alpha val="40000"/>
                  </a:schemeClr>
                </a:outerShdw>
              </a:effectLst>
            </a:endParaRPr>
          </a:p>
        </p:txBody>
      </p:sp>
      <p:sp>
        <p:nvSpPr>
          <p:cNvPr id="7" name="Oval 6">
            <a:extLst>
              <a:ext uri="{FF2B5EF4-FFF2-40B4-BE49-F238E27FC236}">
                <a16:creationId xmlns:a16="http://schemas.microsoft.com/office/drawing/2014/main" id="{A72F6F9F-1D4A-BDEC-34B0-91A6320D090C}"/>
              </a:ext>
            </a:extLst>
          </p:cNvPr>
          <p:cNvSpPr/>
          <p:nvPr/>
        </p:nvSpPr>
        <p:spPr>
          <a:xfrm>
            <a:off x="6859618" y="1099449"/>
            <a:ext cx="1436203"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w="0"/>
              <a:solidFill>
                <a:schemeClr val="tx1"/>
              </a:solidFill>
              <a:effectLst>
                <a:outerShdw blurRad="38100" dist="19050" dir="2700000" algn="tl" rotWithShape="0">
                  <a:schemeClr val="dk1">
                    <a:alpha val="40000"/>
                  </a:schemeClr>
                </a:outerShdw>
              </a:effectLst>
            </a:endParaRPr>
          </a:p>
          <a:p>
            <a:pPr algn="ctr"/>
            <a:r>
              <a:rPr lang="en-US" sz="1600" b="1" dirty="0">
                <a:ln w="0"/>
                <a:solidFill>
                  <a:schemeClr val="bg1">
                    <a:lumMod val="95000"/>
                    <a:lumOff val="5000"/>
                  </a:schemeClr>
                </a:solidFill>
                <a:effectLst>
                  <a:outerShdw blurRad="38100" dist="19050" dir="2700000" algn="tl" rotWithShape="0">
                    <a:schemeClr val="dk1">
                      <a:alpha val="40000"/>
                    </a:schemeClr>
                  </a:outerShdw>
                </a:effectLst>
              </a:rPr>
              <a:t>Learning from professor</a:t>
            </a:r>
            <a:endParaRPr lang="ar-EG" sz="1600" b="1" dirty="0">
              <a:ln w="0"/>
              <a:solidFill>
                <a:schemeClr val="bg1">
                  <a:lumMod val="95000"/>
                  <a:lumOff val="5000"/>
                </a:schemeClr>
              </a:solidFill>
              <a:effectLst>
                <a:outerShdw blurRad="38100" dist="19050" dir="2700000" algn="tl" rotWithShape="0">
                  <a:schemeClr val="dk1">
                    <a:alpha val="40000"/>
                  </a:schemeClr>
                </a:outerShdw>
              </a:effectLst>
            </a:endParaRPr>
          </a:p>
          <a:p>
            <a:pPr algn="ctr"/>
            <a:endParaRPr lang="ar-EG" dirty="0">
              <a:ln w="0"/>
              <a:solidFill>
                <a:schemeClr val="tx1"/>
              </a:solidFill>
              <a:effectLst>
                <a:outerShdw blurRad="38100" dist="19050" dir="2700000" algn="tl" rotWithShape="0">
                  <a:schemeClr val="dk1">
                    <a:alpha val="40000"/>
                  </a:schemeClr>
                </a:outerShdw>
              </a:effectLst>
            </a:endParaRPr>
          </a:p>
        </p:txBody>
      </p:sp>
      <p:sp>
        <p:nvSpPr>
          <p:cNvPr id="8" name="Oval 7">
            <a:extLst>
              <a:ext uri="{FF2B5EF4-FFF2-40B4-BE49-F238E27FC236}">
                <a16:creationId xmlns:a16="http://schemas.microsoft.com/office/drawing/2014/main" id="{59A181ED-2B28-1D63-A24E-DB62B672C6F5}"/>
              </a:ext>
            </a:extLst>
          </p:cNvPr>
          <p:cNvSpPr/>
          <p:nvPr/>
        </p:nvSpPr>
        <p:spPr>
          <a:xfrm>
            <a:off x="9489432" y="1243368"/>
            <a:ext cx="1436203"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n w="0"/>
                <a:solidFill>
                  <a:schemeClr val="bg1">
                    <a:lumMod val="95000"/>
                    <a:lumOff val="5000"/>
                  </a:schemeClr>
                </a:solidFill>
                <a:effectLst>
                  <a:outerShdw blurRad="38100" dist="19050" dir="2700000" algn="tl" rotWithShape="0">
                    <a:schemeClr val="dk1">
                      <a:alpha val="40000"/>
                    </a:schemeClr>
                  </a:outerShdw>
                </a:effectLst>
              </a:rPr>
              <a:t>Learning from internet</a:t>
            </a:r>
            <a:endParaRPr lang="ar-EG" sz="1600" b="1" dirty="0">
              <a:ln w="0"/>
              <a:solidFill>
                <a:schemeClr val="bg1">
                  <a:lumMod val="95000"/>
                  <a:lumOff val="5000"/>
                </a:schemeClr>
              </a:solidFill>
              <a:effectLst>
                <a:outerShdw blurRad="38100" dist="19050" dir="2700000" algn="tl" rotWithShape="0">
                  <a:schemeClr val="dk1">
                    <a:alpha val="40000"/>
                  </a:schemeClr>
                </a:outerShdw>
              </a:effectLst>
            </a:endParaRPr>
          </a:p>
        </p:txBody>
      </p:sp>
      <p:cxnSp>
        <p:nvCxnSpPr>
          <p:cNvPr id="9" name="Straight Arrow Connector 8">
            <a:extLst>
              <a:ext uri="{FF2B5EF4-FFF2-40B4-BE49-F238E27FC236}">
                <a16:creationId xmlns:a16="http://schemas.microsoft.com/office/drawing/2014/main" id="{ED223453-C6E3-59A5-F0AC-6880D1E1C316}"/>
              </a:ext>
            </a:extLst>
          </p:cNvPr>
          <p:cNvCxnSpPr>
            <a:cxnSpLocks/>
            <a:stCxn id="6" idx="3"/>
            <a:endCxn id="7" idx="7"/>
          </p:cNvCxnSpPr>
          <p:nvPr/>
        </p:nvCxnSpPr>
        <p:spPr>
          <a:xfrm flipH="1">
            <a:off x="8085494" y="844406"/>
            <a:ext cx="285810" cy="39896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 name="Straight Arrow Connector 9">
            <a:extLst>
              <a:ext uri="{FF2B5EF4-FFF2-40B4-BE49-F238E27FC236}">
                <a16:creationId xmlns:a16="http://schemas.microsoft.com/office/drawing/2014/main" id="{897964E0-9EEE-30E1-3B92-D8C396282318}"/>
              </a:ext>
            </a:extLst>
          </p:cNvPr>
          <p:cNvCxnSpPr>
            <a:cxnSpLocks/>
            <a:stCxn id="6" idx="5"/>
            <a:endCxn id="8" idx="1"/>
          </p:cNvCxnSpPr>
          <p:nvPr/>
        </p:nvCxnSpPr>
        <p:spPr>
          <a:xfrm>
            <a:off x="9369578" y="844406"/>
            <a:ext cx="330181" cy="5428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5250E658-D17F-1DD1-4D3F-9204D1CCE7B2}"/>
              </a:ext>
            </a:extLst>
          </p:cNvPr>
          <p:cNvSpPr txBox="1"/>
          <p:nvPr/>
        </p:nvSpPr>
        <p:spPr>
          <a:xfrm>
            <a:off x="7827475" y="700535"/>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12" name="TextBox 11">
            <a:extLst>
              <a:ext uri="{FF2B5EF4-FFF2-40B4-BE49-F238E27FC236}">
                <a16:creationId xmlns:a16="http://schemas.microsoft.com/office/drawing/2014/main" id="{43149CFB-3327-D8E5-DA73-AF31C67D5424}"/>
              </a:ext>
            </a:extLst>
          </p:cNvPr>
          <p:cNvSpPr txBox="1"/>
          <p:nvPr/>
        </p:nvSpPr>
        <p:spPr>
          <a:xfrm>
            <a:off x="9510680" y="690220"/>
            <a:ext cx="452036" cy="400110"/>
          </a:xfrm>
          <a:prstGeom prst="rect">
            <a:avLst/>
          </a:prstGeom>
          <a:noFill/>
        </p:spPr>
        <p:txBody>
          <a:bodyPr wrap="square" rtlCol="0">
            <a:spAutoFit/>
          </a:bodyPr>
          <a:lstStyle/>
          <a:p>
            <a:r>
              <a:rPr lang="en-US" sz="2000" b="1" dirty="0">
                <a:solidFill>
                  <a:schemeClr val="bg1"/>
                </a:solidFill>
              </a:rPr>
              <a:t>3</a:t>
            </a:r>
          </a:p>
        </p:txBody>
      </p:sp>
      <p:sp>
        <p:nvSpPr>
          <p:cNvPr id="13" name="TextBox 12">
            <a:extLst>
              <a:ext uri="{FF2B5EF4-FFF2-40B4-BE49-F238E27FC236}">
                <a16:creationId xmlns:a16="http://schemas.microsoft.com/office/drawing/2014/main" id="{8008FAD2-B3E7-9EEC-F896-823D29FACEDC}"/>
              </a:ext>
            </a:extLst>
          </p:cNvPr>
          <p:cNvSpPr txBox="1"/>
          <p:nvPr/>
        </p:nvSpPr>
        <p:spPr>
          <a:xfrm>
            <a:off x="10842484" y="1376270"/>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14" name="TextBox 13">
            <a:extLst>
              <a:ext uri="{FF2B5EF4-FFF2-40B4-BE49-F238E27FC236}">
                <a16:creationId xmlns:a16="http://schemas.microsoft.com/office/drawing/2014/main" id="{D062EF13-DD30-19AF-85C9-437BFCB2968B}"/>
              </a:ext>
            </a:extLst>
          </p:cNvPr>
          <p:cNvSpPr txBox="1"/>
          <p:nvPr/>
        </p:nvSpPr>
        <p:spPr>
          <a:xfrm>
            <a:off x="6705486" y="987177"/>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19" name="TextBox 18">
            <a:extLst>
              <a:ext uri="{FF2B5EF4-FFF2-40B4-BE49-F238E27FC236}">
                <a16:creationId xmlns:a16="http://schemas.microsoft.com/office/drawing/2014/main" id="{97F4C5E8-828A-145B-DD00-C92147644E9D}"/>
              </a:ext>
            </a:extLst>
          </p:cNvPr>
          <p:cNvSpPr txBox="1"/>
          <p:nvPr/>
        </p:nvSpPr>
        <p:spPr>
          <a:xfrm>
            <a:off x="661012" y="3429000"/>
            <a:ext cx="11303306" cy="2677656"/>
          </a:xfrm>
          <a:prstGeom prst="rect">
            <a:avLst/>
          </a:prstGeom>
          <a:noFill/>
        </p:spPr>
        <p:txBody>
          <a:bodyPr wrap="square" rtlCol="0">
            <a:spAutoFit/>
          </a:bodyPr>
          <a:lstStyle/>
          <a:p>
            <a:r>
              <a:rPr lang="en-US" sz="2400" b="1" u="sng" dirty="0">
                <a:solidFill>
                  <a:srgbClr val="FF0000"/>
                </a:solidFill>
              </a:rPr>
              <a:t>Step_1:</a:t>
            </a:r>
          </a:p>
          <a:p>
            <a:r>
              <a:rPr lang="en-US" sz="2400" b="1" dirty="0"/>
              <a:t>f(internet) &amp; f(professor):</a:t>
            </a:r>
          </a:p>
          <a:p>
            <a:r>
              <a:rPr lang="en-US" sz="2400" b="1" dirty="0">
                <a:solidFill>
                  <a:schemeClr val="bg1"/>
                </a:solidFill>
              </a:rPr>
              <a:t>f(internet)= 3+1=4.</a:t>
            </a:r>
          </a:p>
          <a:p>
            <a:r>
              <a:rPr lang="en-US" sz="2400" b="1" dirty="0">
                <a:solidFill>
                  <a:schemeClr val="accent4">
                    <a:lumMod val="75000"/>
                  </a:schemeClr>
                </a:solidFill>
              </a:rPr>
              <a:t>f(professor)= 1+1=2.</a:t>
            </a:r>
          </a:p>
          <a:p>
            <a:r>
              <a:rPr lang="en-US" sz="2400" b="1" dirty="0">
                <a:solidFill>
                  <a:schemeClr val="bg1"/>
                </a:solidFill>
              </a:rPr>
              <a:t>Since f(professor) &lt; f(internet), so we will go to f(professor).</a:t>
            </a:r>
          </a:p>
          <a:p>
            <a:r>
              <a:rPr lang="en-US" sz="2400" b="1" dirty="0">
                <a:solidFill>
                  <a:srgbClr val="FF0000"/>
                </a:solidFill>
              </a:rPr>
              <a:t>Idle          learning from professor</a:t>
            </a:r>
          </a:p>
          <a:p>
            <a:r>
              <a:rPr lang="en-US" sz="2400" b="1" dirty="0"/>
              <a:t>  </a:t>
            </a:r>
          </a:p>
        </p:txBody>
      </p:sp>
      <p:cxnSp>
        <p:nvCxnSpPr>
          <p:cNvPr id="21" name="Straight Arrow Connector 20">
            <a:extLst>
              <a:ext uri="{FF2B5EF4-FFF2-40B4-BE49-F238E27FC236}">
                <a16:creationId xmlns:a16="http://schemas.microsoft.com/office/drawing/2014/main" id="{ABDF93B5-5CB9-0441-E055-9EBFC14FD585}"/>
              </a:ext>
            </a:extLst>
          </p:cNvPr>
          <p:cNvCxnSpPr/>
          <p:nvPr/>
        </p:nvCxnSpPr>
        <p:spPr>
          <a:xfrm>
            <a:off x="1360664" y="5530724"/>
            <a:ext cx="490170"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810151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arn(inVertical)">
                                      <p:cBhvr>
                                        <p:cTn id="34" dur="500"/>
                                        <p:tgtEl>
                                          <p:spTgt spid="7"/>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4">
                                            <p:txEl>
                                              <p:pRg st="0" end="0"/>
                                            </p:txEl>
                                          </p:spTgt>
                                        </p:tgtEl>
                                        <p:attrNameLst>
                                          <p:attrName>style.visibility</p:attrName>
                                        </p:attrNameLst>
                                      </p:cBhvr>
                                      <p:to>
                                        <p:strVal val="visible"/>
                                      </p:to>
                                    </p:set>
                                    <p:animEffect transition="in" filter="fade">
                                      <p:cBhvr>
                                        <p:cTn id="54" dur="1000"/>
                                        <p:tgtEl>
                                          <p:spTgt spid="4">
                                            <p:txEl>
                                              <p:pRg st="0" end="0"/>
                                            </p:txEl>
                                          </p:spTgt>
                                        </p:tgtEl>
                                      </p:cBhvr>
                                    </p:animEffect>
                                    <p:anim calcmode="lin" valueType="num">
                                      <p:cBhvr>
                                        <p:cTn id="5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fade">
                                      <p:cBhvr>
                                        <p:cTn id="61" dur="1000"/>
                                        <p:tgtEl>
                                          <p:spTgt spid="5"/>
                                        </p:tgtEl>
                                      </p:cBhvr>
                                    </p:animEffect>
                                    <p:anim calcmode="lin" valueType="num">
                                      <p:cBhvr>
                                        <p:cTn id="62" dur="1000" fill="hold"/>
                                        <p:tgtEl>
                                          <p:spTgt spid="5"/>
                                        </p:tgtEl>
                                        <p:attrNameLst>
                                          <p:attrName>ppt_x</p:attrName>
                                        </p:attrNameLst>
                                      </p:cBhvr>
                                      <p:tavLst>
                                        <p:tav tm="0">
                                          <p:val>
                                            <p:strVal val="#ppt_x"/>
                                          </p:val>
                                        </p:tav>
                                        <p:tav tm="100000">
                                          <p:val>
                                            <p:strVal val="#ppt_x"/>
                                          </p:val>
                                        </p:tav>
                                      </p:tavLst>
                                    </p:anim>
                                    <p:anim calcmode="lin" valueType="num">
                                      <p:cBhvr>
                                        <p:cTn id="6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1000"/>
                                        <p:tgtEl>
                                          <p:spTgt spid="19"/>
                                        </p:tgtEl>
                                      </p:cBhvr>
                                    </p:animEffect>
                                    <p:anim calcmode="lin" valueType="num">
                                      <p:cBhvr>
                                        <p:cTn id="69" dur="1000" fill="hold"/>
                                        <p:tgtEl>
                                          <p:spTgt spid="19"/>
                                        </p:tgtEl>
                                        <p:attrNameLst>
                                          <p:attrName>ppt_x</p:attrName>
                                        </p:attrNameLst>
                                      </p:cBhvr>
                                      <p:tavLst>
                                        <p:tav tm="0">
                                          <p:val>
                                            <p:strVal val="#ppt_x"/>
                                          </p:val>
                                        </p:tav>
                                        <p:tav tm="100000">
                                          <p:val>
                                            <p:strVal val="#ppt_x"/>
                                          </p:val>
                                        </p:tav>
                                      </p:tavLst>
                                    </p:anim>
                                    <p:anim calcmode="lin" valueType="num">
                                      <p:cBhvr>
                                        <p:cTn id="7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1" grpId="0"/>
      <p:bldP spid="12" grpId="0"/>
      <p:bldP spid="13" grpId="0"/>
      <p:bldP spid="14"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08CEA43D-EB37-DB26-1814-F2A5AC232D25}"/>
              </a:ext>
            </a:extLst>
          </p:cNvPr>
          <p:cNvSpPr/>
          <p:nvPr/>
        </p:nvSpPr>
        <p:spPr>
          <a:xfrm>
            <a:off x="8822517" y="58215"/>
            <a:ext cx="1436203"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w="0"/>
              <a:solidFill>
                <a:schemeClr val="tx1"/>
              </a:solidFill>
              <a:effectLst>
                <a:outerShdw blurRad="38100" dist="19050" dir="2700000" algn="tl" rotWithShape="0">
                  <a:schemeClr val="dk1">
                    <a:alpha val="40000"/>
                  </a:schemeClr>
                </a:outerShdw>
              </a:effectLst>
            </a:endParaRPr>
          </a:p>
          <a:p>
            <a:pPr algn="ctr"/>
            <a:r>
              <a:rPr lang="en-US" sz="1600" b="1" dirty="0">
                <a:ln w="0"/>
                <a:solidFill>
                  <a:schemeClr val="bg1">
                    <a:lumMod val="95000"/>
                    <a:lumOff val="5000"/>
                  </a:schemeClr>
                </a:solidFill>
                <a:effectLst>
                  <a:outerShdw blurRad="38100" dist="19050" dir="2700000" algn="tl" rotWithShape="0">
                    <a:schemeClr val="dk1">
                      <a:alpha val="40000"/>
                    </a:schemeClr>
                  </a:outerShdw>
                </a:effectLst>
              </a:rPr>
              <a:t>Learning from professor</a:t>
            </a:r>
            <a:endParaRPr lang="ar-EG" sz="1600" b="1" dirty="0">
              <a:ln w="0"/>
              <a:solidFill>
                <a:schemeClr val="bg1">
                  <a:lumMod val="95000"/>
                  <a:lumOff val="5000"/>
                </a:schemeClr>
              </a:solidFill>
              <a:effectLst>
                <a:outerShdw blurRad="38100" dist="19050" dir="2700000" algn="tl" rotWithShape="0">
                  <a:schemeClr val="dk1">
                    <a:alpha val="40000"/>
                  </a:schemeClr>
                </a:outerShdw>
              </a:effectLst>
            </a:endParaRPr>
          </a:p>
          <a:p>
            <a:pPr algn="ctr"/>
            <a:endParaRPr lang="ar-EG" dirty="0">
              <a:ln w="0"/>
              <a:solidFill>
                <a:schemeClr val="tx1"/>
              </a:solidFill>
              <a:effectLst>
                <a:outerShdw blurRad="38100" dist="19050" dir="2700000" algn="tl" rotWithShape="0">
                  <a:schemeClr val="dk1">
                    <a:alpha val="40000"/>
                  </a:schemeClr>
                </a:outerShdw>
              </a:effectLst>
            </a:endParaRPr>
          </a:p>
        </p:txBody>
      </p:sp>
      <p:sp>
        <p:nvSpPr>
          <p:cNvPr id="6" name="Oval 5">
            <a:extLst>
              <a:ext uri="{FF2B5EF4-FFF2-40B4-BE49-F238E27FC236}">
                <a16:creationId xmlns:a16="http://schemas.microsoft.com/office/drawing/2014/main" id="{59D04FA7-334F-A6BB-0E26-BED1539EAE38}"/>
              </a:ext>
            </a:extLst>
          </p:cNvPr>
          <p:cNvSpPr/>
          <p:nvPr/>
        </p:nvSpPr>
        <p:spPr>
          <a:xfrm>
            <a:off x="10295229" y="2850965"/>
            <a:ext cx="1436203"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n w="0"/>
                <a:solidFill>
                  <a:schemeClr val="bg1">
                    <a:lumMod val="95000"/>
                    <a:lumOff val="5000"/>
                  </a:schemeClr>
                </a:solidFill>
                <a:effectLst>
                  <a:outerShdw blurRad="38100" dist="19050" dir="2700000" algn="tl" rotWithShape="0">
                    <a:schemeClr val="dk1">
                      <a:alpha val="40000"/>
                    </a:schemeClr>
                  </a:outerShdw>
                </a:effectLst>
              </a:rPr>
              <a:t>Learning from internet</a:t>
            </a:r>
            <a:endParaRPr lang="ar-EG" sz="1600" b="1" dirty="0">
              <a:ln w="0"/>
              <a:solidFill>
                <a:schemeClr val="bg1">
                  <a:lumMod val="95000"/>
                  <a:lumOff val="5000"/>
                </a:schemeClr>
              </a:solidFill>
              <a:effectLst>
                <a:outerShdw blurRad="38100" dist="19050" dir="2700000" algn="tl" rotWithShape="0">
                  <a:schemeClr val="dk1">
                    <a:alpha val="40000"/>
                  </a:schemeClr>
                </a:outerShdw>
              </a:effectLst>
            </a:endParaRPr>
          </a:p>
        </p:txBody>
      </p:sp>
      <p:sp>
        <p:nvSpPr>
          <p:cNvPr id="7" name="Oval 6">
            <a:extLst>
              <a:ext uri="{FF2B5EF4-FFF2-40B4-BE49-F238E27FC236}">
                <a16:creationId xmlns:a16="http://schemas.microsoft.com/office/drawing/2014/main" id="{1940B90E-6D4C-83A2-2D83-8693D535D07D}"/>
              </a:ext>
            </a:extLst>
          </p:cNvPr>
          <p:cNvSpPr/>
          <p:nvPr/>
        </p:nvSpPr>
        <p:spPr>
          <a:xfrm>
            <a:off x="8718619" y="1524901"/>
            <a:ext cx="1634270"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ln w="0"/>
                <a:solidFill>
                  <a:schemeClr val="tx1"/>
                </a:solidFill>
                <a:effectLst>
                  <a:outerShdw blurRad="38100" dist="19050" dir="2700000" algn="tl" rotWithShape="0">
                    <a:schemeClr val="dk1">
                      <a:alpha val="40000"/>
                    </a:schemeClr>
                  </a:outerShdw>
                </a:effectLst>
              </a:rPr>
              <a:t> </a:t>
            </a:r>
          </a:p>
          <a:p>
            <a:pPr algn="ctr"/>
            <a:r>
              <a:rPr lang="en-US" sz="1600" b="1" dirty="0">
                <a:ln w="0"/>
                <a:solidFill>
                  <a:schemeClr val="bg1">
                    <a:lumMod val="95000"/>
                    <a:lumOff val="5000"/>
                  </a:schemeClr>
                </a:solidFill>
                <a:effectLst>
                  <a:outerShdw blurRad="38100" dist="19050" dir="2700000" algn="tl" rotWithShape="0">
                    <a:schemeClr val="dk1">
                      <a:alpha val="40000"/>
                    </a:schemeClr>
                  </a:outerShdw>
                </a:effectLst>
              </a:rPr>
              <a:t>Learning from course</a:t>
            </a:r>
            <a:endParaRPr lang="ar-EG" sz="1600" b="1" dirty="0">
              <a:ln w="0"/>
              <a:solidFill>
                <a:schemeClr val="bg1">
                  <a:lumMod val="95000"/>
                  <a:lumOff val="5000"/>
                </a:schemeClr>
              </a:solidFill>
              <a:effectLst>
                <a:outerShdw blurRad="38100" dist="19050" dir="2700000" algn="tl" rotWithShape="0">
                  <a:schemeClr val="dk1">
                    <a:alpha val="40000"/>
                  </a:schemeClr>
                </a:outerShdw>
              </a:effectLst>
            </a:endParaRPr>
          </a:p>
          <a:p>
            <a:pPr algn="ctr"/>
            <a:endParaRPr lang="ar-EG" dirty="0">
              <a:ln w="0"/>
              <a:solidFill>
                <a:schemeClr val="tx1"/>
              </a:solidFill>
              <a:effectLst>
                <a:outerShdw blurRad="38100" dist="19050" dir="2700000" algn="tl" rotWithShape="0">
                  <a:schemeClr val="dk1">
                    <a:alpha val="40000"/>
                  </a:schemeClr>
                </a:outerShdw>
              </a:effectLst>
            </a:endParaRPr>
          </a:p>
        </p:txBody>
      </p:sp>
      <p:sp>
        <p:nvSpPr>
          <p:cNvPr id="8" name="Oval 7">
            <a:extLst>
              <a:ext uri="{FF2B5EF4-FFF2-40B4-BE49-F238E27FC236}">
                <a16:creationId xmlns:a16="http://schemas.microsoft.com/office/drawing/2014/main" id="{85EBFF68-BBA8-1959-02CC-A87067C97215}"/>
              </a:ext>
            </a:extLst>
          </p:cNvPr>
          <p:cNvSpPr/>
          <p:nvPr/>
        </p:nvSpPr>
        <p:spPr>
          <a:xfrm>
            <a:off x="7690810" y="2820424"/>
            <a:ext cx="1436203" cy="982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n w="0"/>
                <a:solidFill>
                  <a:schemeClr val="bg1">
                    <a:lumMod val="95000"/>
                    <a:lumOff val="5000"/>
                  </a:schemeClr>
                </a:solidFill>
                <a:effectLst>
                  <a:outerShdw blurRad="38100" dist="19050" dir="2700000" algn="tl" rotWithShape="0">
                    <a:schemeClr val="dk1">
                      <a:alpha val="40000"/>
                    </a:schemeClr>
                  </a:outerShdw>
                </a:effectLst>
              </a:rPr>
              <a:t>Teaching students</a:t>
            </a:r>
            <a:endParaRPr lang="ar-EG" sz="1600" b="1" dirty="0">
              <a:ln w="0"/>
              <a:solidFill>
                <a:schemeClr val="bg1">
                  <a:lumMod val="95000"/>
                  <a:lumOff val="5000"/>
                </a:schemeClr>
              </a:solidFill>
              <a:effectLst>
                <a:outerShdw blurRad="38100" dist="19050" dir="2700000" algn="tl" rotWithShape="0">
                  <a:schemeClr val="dk1">
                    <a:alpha val="40000"/>
                  </a:schemeClr>
                </a:outerShdw>
              </a:effectLst>
            </a:endParaRPr>
          </a:p>
        </p:txBody>
      </p:sp>
      <p:cxnSp>
        <p:nvCxnSpPr>
          <p:cNvPr id="11" name="Straight Arrow Connector 10">
            <a:extLst>
              <a:ext uri="{FF2B5EF4-FFF2-40B4-BE49-F238E27FC236}">
                <a16:creationId xmlns:a16="http://schemas.microsoft.com/office/drawing/2014/main" id="{B161A54E-79DA-E06A-CCC6-473D9DA309D7}"/>
              </a:ext>
            </a:extLst>
          </p:cNvPr>
          <p:cNvCxnSpPr>
            <a:cxnSpLocks/>
            <a:stCxn id="5" idx="4"/>
            <a:endCxn id="7" idx="0"/>
          </p:cNvCxnSpPr>
          <p:nvPr/>
        </p:nvCxnSpPr>
        <p:spPr>
          <a:xfrm flipH="1">
            <a:off x="9535754" y="1040954"/>
            <a:ext cx="4865" cy="48394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2" name="Straight Arrow Connector 11">
            <a:extLst>
              <a:ext uri="{FF2B5EF4-FFF2-40B4-BE49-F238E27FC236}">
                <a16:creationId xmlns:a16="http://schemas.microsoft.com/office/drawing/2014/main" id="{3169B074-B0D2-9C1C-15EA-7970CB169E1F}"/>
              </a:ext>
            </a:extLst>
          </p:cNvPr>
          <p:cNvCxnSpPr>
            <a:cxnSpLocks/>
            <a:stCxn id="7" idx="3"/>
            <a:endCxn id="8" idx="7"/>
          </p:cNvCxnSpPr>
          <p:nvPr/>
        </p:nvCxnSpPr>
        <p:spPr>
          <a:xfrm flipH="1">
            <a:off x="8916686" y="2363721"/>
            <a:ext cx="41266" cy="60062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 name="Straight Arrow Connector 12">
            <a:extLst>
              <a:ext uri="{FF2B5EF4-FFF2-40B4-BE49-F238E27FC236}">
                <a16:creationId xmlns:a16="http://schemas.microsoft.com/office/drawing/2014/main" id="{DE1AD014-2482-5990-36A2-BB309C939706}"/>
              </a:ext>
            </a:extLst>
          </p:cNvPr>
          <p:cNvCxnSpPr>
            <a:cxnSpLocks/>
            <a:stCxn id="6" idx="2"/>
            <a:endCxn id="8" idx="6"/>
          </p:cNvCxnSpPr>
          <p:nvPr/>
        </p:nvCxnSpPr>
        <p:spPr>
          <a:xfrm flipH="1" flipV="1">
            <a:off x="9127013" y="3311794"/>
            <a:ext cx="1168216" cy="305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424668B-722E-A8A1-EBAE-C54A79F40406}"/>
              </a:ext>
            </a:extLst>
          </p:cNvPr>
          <p:cNvCxnSpPr>
            <a:cxnSpLocks/>
            <a:stCxn id="7" idx="5"/>
            <a:endCxn id="6" idx="1"/>
          </p:cNvCxnSpPr>
          <p:nvPr/>
        </p:nvCxnSpPr>
        <p:spPr>
          <a:xfrm>
            <a:off x="10113556" y="2363721"/>
            <a:ext cx="392000" cy="631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983D8BC3-25E5-B0A2-2A3B-0DC12AED6298}"/>
              </a:ext>
            </a:extLst>
          </p:cNvPr>
          <p:cNvSpPr txBox="1"/>
          <p:nvPr/>
        </p:nvSpPr>
        <p:spPr>
          <a:xfrm>
            <a:off x="9601028" y="1023530"/>
            <a:ext cx="504484"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18" name="TextBox 17">
            <a:extLst>
              <a:ext uri="{FF2B5EF4-FFF2-40B4-BE49-F238E27FC236}">
                <a16:creationId xmlns:a16="http://schemas.microsoft.com/office/drawing/2014/main" id="{F10AD7C0-DC88-618A-9633-67827119585D}"/>
              </a:ext>
            </a:extLst>
          </p:cNvPr>
          <p:cNvSpPr txBox="1"/>
          <p:nvPr/>
        </p:nvSpPr>
        <p:spPr>
          <a:xfrm>
            <a:off x="9570890" y="2911684"/>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19" name="TextBox 18">
            <a:extLst>
              <a:ext uri="{FF2B5EF4-FFF2-40B4-BE49-F238E27FC236}">
                <a16:creationId xmlns:a16="http://schemas.microsoft.com/office/drawing/2014/main" id="{17D5DCF3-7F87-A154-4B55-8A758BF753E8}"/>
              </a:ext>
            </a:extLst>
          </p:cNvPr>
          <p:cNvSpPr txBox="1"/>
          <p:nvPr/>
        </p:nvSpPr>
        <p:spPr>
          <a:xfrm>
            <a:off x="8648820" y="2448443"/>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20" name="TextBox 19">
            <a:extLst>
              <a:ext uri="{FF2B5EF4-FFF2-40B4-BE49-F238E27FC236}">
                <a16:creationId xmlns:a16="http://schemas.microsoft.com/office/drawing/2014/main" id="{F3295ACD-A519-72AE-4DB6-0E6698B179C8}"/>
              </a:ext>
            </a:extLst>
          </p:cNvPr>
          <p:cNvSpPr txBox="1"/>
          <p:nvPr/>
        </p:nvSpPr>
        <p:spPr>
          <a:xfrm>
            <a:off x="10408628" y="2407288"/>
            <a:ext cx="452036" cy="400110"/>
          </a:xfrm>
          <a:prstGeom prst="rect">
            <a:avLst/>
          </a:prstGeom>
          <a:noFill/>
        </p:spPr>
        <p:txBody>
          <a:bodyPr wrap="square" rtlCol="0">
            <a:spAutoFit/>
          </a:bodyPr>
          <a:lstStyle/>
          <a:p>
            <a:r>
              <a:rPr lang="ar-EG" sz="2000" b="1" dirty="0">
                <a:solidFill>
                  <a:schemeClr val="bg1"/>
                </a:solidFill>
              </a:rPr>
              <a:t>2</a:t>
            </a:r>
            <a:endParaRPr lang="en-US" sz="2000" b="1" dirty="0">
              <a:solidFill>
                <a:schemeClr val="bg1"/>
              </a:solidFill>
            </a:endParaRPr>
          </a:p>
        </p:txBody>
      </p:sp>
      <p:sp>
        <p:nvSpPr>
          <p:cNvPr id="21" name="TextBox 20">
            <a:extLst>
              <a:ext uri="{FF2B5EF4-FFF2-40B4-BE49-F238E27FC236}">
                <a16:creationId xmlns:a16="http://schemas.microsoft.com/office/drawing/2014/main" id="{A8C42C9D-F39C-5A38-99D2-DF3807441D45}"/>
              </a:ext>
            </a:extLst>
          </p:cNvPr>
          <p:cNvSpPr txBox="1"/>
          <p:nvPr/>
        </p:nvSpPr>
        <p:spPr>
          <a:xfrm>
            <a:off x="11151381" y="2553270"/>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22" name="TextBox 21">
            <a:extLst>
              <a:ext uri="{FF2B5EF4-FFF2-40B4-BE49-F238E27FC236}">
                <a16:creationId xmlns:a16="http://schemas.microsoft.com/office/drawing/2014/main" id="{9E1D8DC3-78C5-94EE-0842-7C8CA2C7F598}"/>
              </a:ext>
            </a:extLst>
          </p:cNvPr>
          <p:cNvSpPr txBox="1"/>
          <p:nvPr/>
        </p:nvSpPr>
        <p:spPr>
          <a:xfrm>
            <a:off x="10203204" y="-43046"/>
            <a:ext cx="452036" cy="400110"/>
          </a:xfrm>
          <a:prstGeom prst="rect">
            <a:avLst/>
          </a:prstGeom>
          <a:noFill/>
        </p:spPr>
        <p:txBody>
          <a:bodyPr wrap="square" rtlCol="0">
            <a:spAutoFit/>
          </a:bodyPr>
          <a:lstStyle/>
          <a:p>
            <a:r>
              <a:rPr lang="en-US" sz="2000" b="1" dirty="0">
                <a:solidFill>
                  <a:srgbClr val="FF0000"/>
                </a:solidFill>
              </a:rPr>
              <a:t>1</a:t>
            </a:r>
          </a:p>
        </p:txBody>
      </p:sp>
      <p:sp>
        <p:nvSpPr>
          <p:cNvPr id="23" name="TextBox 22">
            <a:extLst>
              <a:ext uri="{FF2B5EF4-FFF2-40B4-BE49-F238E27FC236}">
                <a16:creationId xmlns:a16="http://schemas.microsoft.com/office/drawing/2014/main" id="{B405F586-6BE5-C8FC-5C93-49CD88D2A305}"/>
              </a:ext>
            </a:extLst>
          </p:cNvPr>
          <p:cNvSpPr txBox="1"/>
          <p:nvPr/>
        </p:nvSpPr>
        <p:spPr>
          <a:xfrm>
            <a:off x="7851712" y="2564233"/>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24" name="TextBox 23">
            <a:extLst>
              <a:ext uri="{FF2B5EF4-FFF2-40B4-BE49-F238E27FC236}">
                <a16:creationId xmlns:a16="http://schemas.microsoft.com/office/drawing/2014/main" id="{7D5ED518-FB50-D58A-E560-0839EABADF8D}"/>
              </a:ext>
            </a:extLst>
          </p:cNvPr>
          <p:cNvSpPr txBox="1"/>
          <p:nvPr/>
        </p:nvSpPr>
        <p:spPr>
          <a:xfrm>
            <a:off x="8718619" y="1379693"/>
            <a:ext cx="504484"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58" name="TextBox 57">
            <a:extLst>
              <a:ext uri="{FF2B5EF4-FFF2-40B4-BE49-F238E27FC236}">
                <a16:creationId xmlns:a16="http://schemas.microsoft.com/office/drawing/2014/main" id="{EA9C52BA-7DFB-3DBD-D6AE-51E215B5E0C6}"/>
              </a:ext>
            </a:extLst>
          </p:cNvPr>
          <p:cNvSpPr txBox="1"/>
          <p:nvPr/>
        </p:nvSpPr>
        <p:spPr>
          <a:xfrm>
            <a:off x="773396" y="730454"/>
            <a:ext cx="7788897" cy="1569660"/>
          </a:xfrm>
          <a:prstGeom prst="rect">
            <a:avLst/>
          </a:prstGeom>
          <a:noFill/>
        </p:spPr>
        <p:txBody>
          <a:bodyPr wrap="square" rtlCol="0">
            <a:spAutoFit/>
          </a:bodyPr>
          <a:lstStyle/>
          <a:p>
            <a:r>
              <a:rPr lang="en-US" sz="2400" b="1" u="sng" dirty="0">
                <a:solidFill>
                  <a:srgbClr val="FF0000"/>
                </a:solidFill>
              </a:rPr>
              <a:t>Step_2:</a:t>
            </a:r>
          </a:p>
          <a:p>
            <a:r>
              <a:rPr lang="en-US" sz="2400" b="1" dirty="0">
                <a:solidFill>
                  <a:schemeClr val="accent4">
                    <a:lumMod val="75000"/>
                  </a:schemeClr>
                </a:solidFill>
              </a:rPr>
              <a:t>f(course)=(1+1)+1= 3.</a:t>
            </a:r>
          </a:p>
          <a:p>
            <a:r>
              <a:rPr lang="en-US" sz="2400" b="1" dirty="0">
                <a:solidFill>
                  <a:srgbClr val="FF0000"/>
                </a:solidFill>
              </a:rPr>
              <a:t>Idle         learning from professor</a:t>
            </a:r>
            <a:r>
              <a:rPr lang="en-US" sz="2400" b="1" dirty="0">
                <a:solidFill>
                  <a:schemeClr val="bg1"/>
                </a:solidFill>
              </a:rPr>
              <a:t>        </a:t>
            </a:r>
            <a:r>
              <a:rPr lang="en-US" sz="2400" b="1" dirty="0">
                <a:solidFill>
                  <a:srgbClr val="FF0000"/>
                </a:solidFill>
              </a:rPr>
              <a:t>Learning from course</a:t>
            </a:r>
          </a:p>
          <a:p>
            <a:endParaRPr lang="en-US" sz="2400" b="1" dirty="0">
              <a:solidFill>
                <a:srgbClr val="FF0000"/>
              </a:solidFill>
            </a:endParaRPr>
          </a:p>
        </p:txBody>
      </p:sp>
      <p:sp>
        <p:nvSpPr>
          <p:cNvPr id="59" name="TextBox 58">
            <a:extLst>
              <a:ext uri="{FF2B5EF4-FFF2-40B4-BE49-F238E27FC236}">
                <a16:creationId xmlns:a16="http://schemas.microsoft.com/office/drawing/2014/main" id="{DAB83DD3-50F8-C767-4B2D-CD76B7158F2C}"/>
              </a:ext>
            </a:extLst>
          </p:cNvPr>
          <p:cNvSpPr txBox="1"/>
          <p:nvPr/>
        </p:nvSpPr>
        <p:spPr>
          <a:xfrm>
            <a:off x="1040619" y="2820424"/>
            <a:ext cx="7368292" cy="3046988"/>
          </a:xfrm>
          <a:prstGeom prst="rect">
            <a:avLst/>
          </a:prstGeom>
          <a:noFill/>
        </p:spPr>
        <p:txBody>
          <a:bodyPr wrap="square" rtlCol="0">
            <a:spAutoFit/>
          </a:bodyPr>
          <a:lstStyle/>
          <a:p>
            <a:r>
              <a:rPr lang="en-US" sz="2400" b="1" u="sng" dirty="0">
                <a:solidFill>
                  <a:srgbClr val="FF0000"/>
                </a:solidFill>
              </a:rPr>
              <a:t>Step_3:</a:t>
            </a:r>
          </a:p>
          <a:p>
            <a:r>
              <a:rPr lang="en-US" sz="2400" b="1" dirty="0"/>
              <a:t>f(Teaching students) &amp; f(Learning from internet)</a:t>
            </a:r>
          </a:p>
          <a:p>
            <a:r>
              <a:rPr lang="en-US" sz="2400" b="1" dirty="0">
                <a:solidFill>
                  <a:schemeClr val="accent4">
                    <a:lumMod val="75000"/>
                  </a:schemeClr>
                </a:solidFill>
              </a:rPr>
              <a:t>f(Teaching students)= (1+1+1)+1=4.</a:t>
            </a:r>
          </a:p>
          <a:p>
            <a:r>
              <a:rPr lang="en-US" sz="2400" b="1" dirty="0">
                <a:solidFill>
                  <a:schemeClr val="bg1"/>
                </a:solidFill>
              </a:rPr>
              <a:t>f(Learning from internet)= (1+1+1)+2=5.</a:t>
            </a:r>
          </a:p>
          <a:p>
            <a:r>
              <a:rPr lang="en-US" sz="2400" b="1" dirty="0">
                <a:solidFill>
                  <a:srgbClr val="FF0000"/>
                </a:solidFill>
              </a:rPr>
              <a:t>Idle         learning from professor</a:t>
            </a:r>
            <a:r>
              <a:rPr lang="en-US" sz="2400" b="1" dirty="0">
                <a:solidFill>
                  <a:schemeClr val="bg1"/>
                </a:solidFill>
              </a:rPr>
              <a:t>        </a:t>
            </a:r>
            <a:r>
              <a:rPr lang="en-US" sz="2400" b="1" dirty="0">
                <a:solidFill>
                  <a:srgbClr val="FF0000"/>
                </a:solidFill>
              </a:rPr>
              <a:t>Learning from course         Teaching students</a:t>
            </a:r>
          </a:p>
          <a:p>
            <a:endParaRPr lang="en-US" sz="2400" b="1" dirty="0">
              <a:solidFill>
                <a:srgbClr val="FF0000"/>
              </a:solidFill>
            </a:endParaRPr>
          </a:p>
          <a:p>
            <a:endParaRPr lang="en-US" sz="2400" b="1" dirty="0">
              <a:solidFill>
                <a:schemeClr val="bg1"/>
              </a:solidFill>
            </a:endParaRPr>
          </a:p>
        </p:txBody>
      </p:sp>
      <p:cxnSp>
        <p:nvCxnSpPr>
          <p:cNvPr id="63" name="Straight Arrow Connector 62">
            <a:extLst>
              <a:ext uri="{FF2B5EF4-FFF2-40B4-BE49-F238E27FC236}">
                <a16:creationId xmlns:a16="http://schemas.microsoft.com/office/drawing/2014/main" id="{D434EDFB-F7D7-7E7E-3FB8-50F8FA2941BB}"/>
              </a:ext>
            </a:extLst>
          </p:cNvPr>
          <p:cNvCxnSpPr/>
          <p:nvPr/>
        </p:nvCxnSpPr>
        <p:spPr>
          <a:xfrm>
            <a:off x="1426766" y="1664706"/>
            <a:ext cx="490170"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64" name="Straight Arrow Connector 63">
            <a:extLst>
              <a:ext uri="{FF2B5EF4-FFF2-40B4-BE49-F238E27FC236}">
                <a16:creationId xmlns:a16="http://schemas.microsoft.com/office/drawing/2014/main" id="{D1938BC2-67BD-520F-2AB2-F21AA7B4F948}"/>
              </a:ext>
            </a:extLst>
          </p:cNvPr>
          <p:cNvCxnSpPr/>
          <p:nvPr/>
        </p:nvCxnSpPr>
        <p:spPr>
          <a:xfrm>
            <a:off x="5104563" y="1680652"/>
            <a:ext cx="490170"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65" name="Straight Arrow Connector 64">
            <a:extLst>
              <a:ext uri="{FF2B5EF4-FFF2-40B4-BE49-F238E27FC236}">
                <a16:creationId xmlns:a16="http://schemas.microsoft.com/office/drawing/2014/main" id="{E024910C-C654-1871-C419-418043132A9D}"/>
              </a:ext>
            </a:extLst>
          </p:cNvPr>
          <p:cNvCxnSpPr/>
          <p:nvPr/>
        </p:nvCxnSpPr>
        <p:spPr>
          <a:xfrm>
            <a:off x="1689336" y="4549290"/>
            <a:ext cx="490170"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66" name="Straight Arrow Connector 65">
            <a:extLst>
              <a:ext uri="{FF2B5EF4-FFF2-40B4-BE49-F238E27FC236}">
                <a16:creationId xmlns:a16="http://schemas.microsoft.com/office/drawing/2014/main" id="{1D38B2EC-6702-EFBA-BA97-A04B41FD7E8E}"/>
              </a:ext>
            </a:extLst>
          </p:cNvPr>
          <p:cNvCxnSpPr/>
          <p:nvPr/>
        </p:nvCxnSpPr>
        <p:spPr>
          <a:xfrm>
            <a:off x="5367133" y="4549290"/>
            <a:ext cx="490170"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67" name="Straight Arrow Connector 66">
            <a:extLst>
              <a:ext uri="{FF2B5EF4-FFF2-40B4-BE49-F238E27FC236}">
                <a16:creationId xmlns:a16="http://schemas.microsoft.com/office/drawing/2014/main" id="{22716762-CC1D-2BE7-FE91-C1C2E58012E8}"/>
              </a:ext>
            </a:extLst>
          </p:cNvPr>
          <p:cNvCxnSpPr/>
          <p:nvPr/>
        </p:nvCxnSpPr>
        <p:spPr>
          <a:xfrm>
            <a:off x="2102388" y="4901829"/>
            <a:ext cx="490170"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792487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0"/>
                                        <p:tgtEl>
                                          <p:spTgt spid="24"/>
                                        </p:tgtEl>
                                      </p:cBhvr>
                                    </p:animEffect>
                                    <p:anim calcmode="lin" valueType="num">
                                      <p:cBhvr>
                                        <p:cTn id="33" dur="1000" fill="hold"/>
                                        <p:tgtEl>
                                          <p:spTgt spid="24"/>
                                        </p:tgtEl>
                                        <p:attrNameLst>
                                          <p:attrName>ppt_x</p:attrName>
                                        </p:attrNameLst>
                                      </p:cBhvr>
                                      <p:tavLst>
                                        <p:tav tm="0">
                                          <p:val>
                                            <p:strVal val="#ppt_x"/>
                                          </p:val>
                                        </p:tav>
                                        <p:tav tm="100000">
                                          <p:val>
                                            <p:strVal val="#ppt_x"/>
                                          </p:val>
                                        </p:tav>
                                      </p:tavLst>
                                    </p:anim>
                                    <p:anim calcmode="lin" valueType="num">
                                      <p:cBhvr>
                                        <p:cTn id="3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1000"/>
                                        <p:tgtEl>
                                          <p:spTgt spid="23"/>
                                        </p:tgtEl>
                                      </p:cBhvr>
                                    </p:animEffect>
                                    <p:anim calcmode="lin" valueType="num">
                                      <p:cBhvr>
                                        <p:cTn id="45" dur="1000" fill="hold"/>
                                        <p:tgtEl>
                                          <p:spTgt spid="23"/>
                                        </p:tgtEl>
                                        <p:attrNameLst>
                                          <p:attrName>ppt_x</p:attrName>
                                        </p:attrNameLst>
                                      </p:cBhvr>
                                      <p:tavLst>
                                        <p:tav tm="0">
                                          <p:val>
                                            <p:strVal val="#ppt_x"/>
                                          </p:val>
                                        </p:tav>
                                        <p:tav tm="100000">
                                          <p:val>
                                            <p:strVal val="#ppt_x"/>
                                          </p:val>
                                        </p:tav>
                                      </p:tavLst>
                                    </p:anim>
                                    <p:anim calcmode="lin" valueType="num">
                                      <p:cBhvr>
                                        <p:cTn id="46" dur="1000" fill="hold"/>
                                        <p:tgtEl>
                                          <p:spTgt spid="2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anim calcmode="lin" valueType="num">
                                      <p:cBhvr>
                                        <p:cTn id="50" dur="1000" fill="hold"/>
                                        <p:tgtEl>
                                          <p:spTgt spid="19"/>
                                        </p:tgtEl>
                                        <p:attrNameLst>
                                          <p:attrName>ppt_x</p:attrName>
                                        </p:attrNameLst>
                                      </p:cBhvr>
                                      <p:tavLst>
                                        <p:tav tm="0">
                                          <p:val>
                                            <p:strVal val="#ppt_x"/>
                                          </p:val>
                                        </p:tav>
                                        <p:tav tm="100000">
                                          <p:val>
                                            <p:strVal val="#ppt_x"/>
                                          </p:val>
                                        </p:tav>
                                      </p:tavLst>
                                    </p:anim>
                                    <p:anim calcmode="lin" valueType="num">
                                      <p:cBhvr>
                                        <p:cTn id="5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1000"/>
                                        <p:tgtEl>
                                          <p:spTgt spid="20"/>
                                        </p:tgtEl>
                                      </p:cBhvr>
                                    </p:animEffect>
                                    <p:anim calcmode="lin" valueType="num">
                                      <p:cBhvr>
                                        <p:cTn id="57" dur="1000" fill="hold"/>
                                        <p:tgtEl>
                                          <p:spTgt spid="20"/>
                                        </p:tgtEl>
                                        <p:attrNameLst>
                                          <p:attrName>ppt_x</p:attrName>
                                        </p:attrNameLst>
                                      </p:cBhvr>
                                      <p:tavLst>
                                        <p:tav tm="0">
                                          <p:val>
                                            <p:strVal val="#ppt_x"/>
                                          </p:val>
                                        </p:tav>
                                        <p:tav tm="100000">
                                          <p:val>
                                            <p:strVal val="#ppt_x"/>
                                          </p:val>
                                        </p:tav>
                                      </p:tavLst>
                                    </p:anim>
                                    <p:anim calcmode="lin" valueType="num">
                                      <p:cBhvr>
                                        <p:cTn id="58" dur="1000" fill="hold"/>
                                        <p:tgtEl>
                                          <p:spTgt spid="20"/>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1000"/>
                                        <p:tgtEl>
                                          <p:spTgt spid="21"/>
                                        </p:tgtEl>
                                      </p:cBhvr>
                                    </p:animEffect>
                                    <p:anim calcmode="lin" valueType="num">
                                      <p:cBhvr>
                                        <p:cTn id="62" dur="1000" fill="hold"/>
                                        <p:tgtEl>
                                          <p:spTgt spid="21"/>
                                        </p:tgtEl>
                                        <p:attrNameLst>
                                          <p:attrName>ppt_x</p:attrName>
                                        </p:attrNameLst>
                                      </p:cBhvr>
                                      <p:tavLst>
                                        <p:tav tm="0">
                                          <p:val>
                                            <p:strVal val="#ppt_x"/>
                                          </p:val>
                                        </p:tav>
                                        <p:tav tm="100000">
                                          <p:val>
                                            <p:strVal val="#ppt_x"/>
                                          </p:val>
                                        </p:tav>
                                      </p:tavLst>
                                    </p:anim>
                                    <p:anim calcmode="lin" valueType="num">
                                      <p:cBhvr>
                                        <p:cTn id="63" dur="1000" fill="hold"/>
                                        <p:tgtEl>
                                          <p:spTgt spid="21"/>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fade">
                                      <p:cBhvr>
                                        <p:cTn id="66" dur="1000"/>
                                        <p:tgtEl>
                                          <p:spTgt spid="6"/>
                                        </p:tgtEl>
                                      </p:cBhvr>
                                    </p:animEffect>
                                    <p:anim calcmode="lin" valueType="num">
                                      <p:cBhvr>
                                        <p:cTn id="67" dur="1000" fill="hold"/>
                                        <p:tgtEl>
                                          <p:spTgt spid="6"/>
                                        </p:tgtEl>
                                        <p:attrNameLst>
                                          <p:attrName>ppt_x</p:attrName>
                                        </p:attrNameLst>
                                      </p:cBhvr>
                                      <p:tavLst>
                                        <p:tav tm="0">
                                          <p:val>
                                            <p:strVal val="#ppt_x"/>
                                          </p:val>
                                        </p:tav>
                                        <p:tav tm="100000">
                                          <p:val>
                                            <p:strVal val="#ppt_x"/>
                                          </p:val>
                                        </p:tav>
                                      </p:tavLst>
                                    </p:anim>
                                    <p:anim calcmode="lin" valueType="num">
                                      <p:cBhvr>
                                        <p:cTn id="68" dur="1000" fill="hold"/>
                                        <p:tgtEl>
                                          <p:spTgt spid="6"/>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1000"/>
                                        <p:tgtEl>
                                          <p:spTgt spid="13"/>
                                        </p:tgtEl>
                                      </p:cBhvr>
                                    </p:animEffect>
                                    <p:anim calcmode="lin" valueType="num">
                                      <p:cBhvr>
                                        <p:cTn id="72" dur="1000" fill="hold"/>
                                        <p:tgtEl>
                                          <p:spTgt spid="13"/>
                                        </p:tgtEl>
                                        <p:attrNameLst>
                                          <p:attrName>ppt_x</p:attrName>
                                        </p:attrNameLst>
                                      </p:cBhvr>
                                      <p:tavLst>
                                        <p:tav tm="0">
                                          <p:val>
                                            <p:strVal val="#ppt_x"/>
                                          </p:val>
                                        </p:tav>
                                        <p:tav tm="100000">
                                          <p:val>
                                            <p:strVal val="#ppt_x"/>
                                          </p:val>
                                        </p:tav>
                                      </p:tavLst>
                                    </p:anim>
                                    <p:anim calcmode="lin" valueType="num">
                                      <p:cBhvr>
                                        <p:cTn id="73" dur="1000" fill="hold"/>
                                        <p:tgtEl>
                                          <p:spTgt spid="13"/>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1000"/>
                                        <p:tgtEl>
                                          <p:spTgt spid="18"/>
                                        </p:tgtEl>
                                      </p:cBhvr>
                                    </p:animEffect>
                                    <p:anim calcmode="lin" valueType="num">
                                      <p:cBhvr>
                                        <p:cTn id="77" dur="1000" fill="hold"/>
                                        <p:tgtEl>
                                          <p:spTgt spid="18"/>
                                        </p:tgtEl>
                                        <p:attrNameLst>
                                          <p:attrName>ppt_x</p:attrName>
                                        </p:attrNameLst>
                                      </p:cBhvr>
                                      <p:tavLst>
                                        <p:tav tm="0">
                                          <p:val>
                                            <p:strVal val="#ppt_x"/>
                                          </p:val>
                                        </p:tav>
                                        <p:tav tm="100000">
                                          <p:val>
                                            <p:strVal val="#ppt_x"/>
                                          </p:val>
                                        </p:tav>
                                      </p:tavLst>
                                    </p:anim>
                                    <p:anim calcmode="lin" valueType="num">
                                      <p:cBhvr>
                                        <p:cTn id="7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58"/>
                                        </p:tgtEl>
                                        <p:attrNameLst>
                                          <p:attrName>style.visibility</p:attrName>
                                        </p:attrNameLst>
                                      </p:cBhvr>
                                      <p:to>
                                        <p:strVal val="visible"/>
                                      </p:to>
                                    </p:set>
                                    <p:animEffect transition="in" filter="fade">
                                      <p:cBhvr>
                                        <p:cTn id="83" dur="1000"/>
                                        <p:tgtEl>
                                          <p:spTgt spid="58"/>
                                        </p:tgtEl>
                                      </p:cBhvr>
                                    </p:animEffect>
                                    <p:anim calcmode="lin" valueType="num">
                                      <p:cBhvr>
                                        <p:cTn id="84" dur="1000" fill="hold"/>
                                        <p:tgtEl>
                                          <p:spTgt spid="58"/>
                                        </p:tgtEl>
                                        <p:attrNameLst>
                                          <p:attrName>ppt_x</p:attrName>
                                        </p:attrNameLst>
                                      </p:cBhvr>
                                      <p:tavLst>
                                        <p:tav tm="0">
                                          <p:val>
                                            <p:strVal val="#ppt_x"/>
                                          </p:val>
                                        </p:tav>
                                        <p:tav tm="100000">
                                          <p:val>
                                            <p:strVal val="#ppt_x"/>
                                          </p:val>
                                        </p:tav>
                                      </p:tavLst>
                                    </p:anim>
                                    <p:anim calcmode="lin" valueType="num">
                                      <p:cBhvr>
                                        <p:cTn id="85"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59"/>
                                        </p:tgtEl>
                                        <p:attrNameLst>
                                          <p:attrName>style.visibility</p:attrName>
                                        </p:attrNameLst>
                                      </p:cBhvr>
                                      <p:to>
                                        <p:strVal val="visible"/>
                                      </p:to>
                                    </p:set>
                                    <p:animEffect transition="in" filter="fade">
                                      <p:cBhvr>
                                        <p:cTn id="90" dur="1000"/>
                                        <p:tgtEl>
                                          <p:spTgt spid="59"/>
                                        </p:tgtEl>
                                      </p:cBhvr>
                                    </p:animEffect>
                                    <p:anim calcmode="lin" valueType="num">
                                      <p:cBhvr>
                                        <p:cTn id="91" dur="1000" fill="hold"/>
                                        <p:tgtEl>
                                          <p:spTgt spid="59"/>
                                        </p:tgtEl>
                                        <p:attrNameLst>
                                          <p:attrName>ppt_x</p:attrName>
                                        </p:attrNameLst>
                                      </p:cBhvr>
                                      <p:tavLst>
                                        <p:tav tm="0">
                                          <p:val>
                                            <p:strVal val="#ppt_x"/>
                                          </p:val>
                                        </p:tav>
                                        <p:tav tm="100000">
                                          <p:val>
                                            <p:strVal val="#ppt_x"/>
                                          </p:val>
                                        </p:tav>
                                      </p:tavLst>
                                    </p:anim>
                                    <p:anim calcmode="lin" valueType="num">
                                      <p:cBhvr>
                                        <p:cTn id="92"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6" grpId="0"/>
      <p:bldP spid="18" grpId="0"/>
      <p:bldP spid="19" grpId="0"/>
      <p:bldP spid="20" grpId="0"/>
      <p:bldP spid="21" grpId="0"/>
      <p:bldP spid="22" grpId="0"/>
      <p:bldP spid="23" grpId="0"/>
      <p:bldP spid="24" grpId="0"/>
      <p:bldP spid="58" grpId="0"/>
      <p:bldP spid="5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val 46">
            <a:extLst>
              <a:ext uri="{FF2B5EF4-FFF2-40B4-BE49-F238E27FC236}">
                <a16:creationId xmlns:a16="http://schemas.microsoft.com/office/drawing/2014/main" id="{3AEBF9B2-D284-47B3-810D-A425CAC5EFCE}"/>
              </a:ext>
            </a:extLst>
          </p:cNvPr>
          <p:cNvSpPr/>
          <p:nvPr/>
        </p:nvSpPr>
        <p:spPr>
          <a:xfrm>
            <a:off x="8054385" y="0"/>
            <a:ext cx="1411774"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ln w="0"/>
                <a:solidFill>
                  <a:schemeClr val="bg1">
                    <a:lumMod val="95000"/>
                    <a:lumOff val="5000"/>
                  </a:schemeClr>
                </a:solidFill>
                <a:effectLst>
                  <a:outerShdw blurRad="38100" dist="19050" dir="2700000" algn="tl" rotWithShape="0">
                    <a:schemeClr val="dk1">
                      <a:alpha val="40000"/>
                    </a:schemeClr>
                  </a:outerShdw>
                </a:effectLst>
              </a:rPr>
              <a:t>idle</a:t>
            </a:r>
            <a:endParaRPr lang="ar-EG" b="1" dirty="0">
              <a:ln w="0"/>
              <a:solidFill>
                <a:schemeClr val="bg1">
                  <a:lumMod val="95000"/>
                  <a:lumOff val="5000"/>
                </a:schemeClr>
              </a:solidFill>
              <a:effectLst>
                <a:outerShdw blurRad="38100" dist="19050" dir="2700000" algn="tl" rotWithShape="0">
                  <a:schemeClr val="dk1">
                    <a:alpha val="40000"/>
                  </a:schemeClr>
                </a:outerShdw>
              </a:effectLst>
            </a:endParaRPr>
          </a:p>
        </p:txBody>
      </p:sp>
      <p:sp>
        <p:nvSpPr>
          <p:cNvPr id="48" name="Oval 47">
            <a:extLst>
              <a:ext uri="{FF2B5EF4-FFF2-40B4-BE49-F238E27FC236}">
                <a16:creationId xmlns:a16="http://schemas.microsoft.com/office/drawing/2014/main" id="{B57706EE-F820-5BAE-8CF9-435BFA41DEFB}"/>
              </a:ext>
            </a:extLst>
          </p:cNvPr>
          <p:cNvSpPr/>
          <p:nvPr/>
        </p:nvSpPr>
        <p:spPr>
          <a:xfrm>
            <a:off x="6099453" y="1111647"/>
            <a:ext cx="1436203"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w="0"/>
              <a:solidFill>
                <a:schemeClr val="tx1"/>
              </a:solidFill>
              <a:effectLst>
                <a:outerShdw blurRad="38100" dist="19050" dir="2700000" algn="tl" rotWithShape="0">
                  <a:schemeClr val="dk1">
                    <a:alpha val="40000"/>
                  </a:schemeClr>
                </a:outerShdw>
              </a:effectLst>
            </a:endParaRPr>
          </a:p>
          <a:p>
            <a:pPr algn="ctr"/>
            <a:r>
              <a:rPr lang="en-US" sz="1600" b="1" dirty="0">
                <a:ln w="0"/>
                <a:solidFill>
                  <a:schemeClr val="bg1">
                    <a:lumMod val="95000"/>
                    <a:lumOff val="5000"/>
                  </a:schemeClr>
                </a:solidFill>
                <a:effectLst>
                  <a:outerShdw blurRad="38100" dist="19050" dir="2700000" algn="tl" rotWithShape="0">
                    <a:schemeClr val="dk1">
                      <a:alpha val="40000"/>
                    </a:schemeClr>
                  </a:outerShdw>
                </a:effectLst>
              </a:rPr>
              <a:t>Learning from professor</a:t>
            </a:r>
            <a:endParaRPr lang="ar-EG" sz="1600" b="1" dirty="0">
              <a:ln w="0"/>
              <a:solidFill>
                <a:schemeClr val="bg1">
                  <a:lumMod val="95000"/>
                  <a:lumOff val="5000"/>
                </a:schemeClr>
              </a:solidFill>
              <a:effectLst>
                <a:outerShdw blurRad="38100" dist="19050" dir="2700000" algn="tl" rotWithShape="0">
                  <a:schemeClr val="dk1">
                    <a:alpha val="40000"/>
                  </a:schemeClr>
                </a:outerShdw>
              </a:effectLst>
            </a:endParaRPr>
          </a:p>
          <a:p>
            <a:pPr algn="ctr"/>
            <a:endParaRPr lang="ar-EG" dirty="0">
              <a:ln w="0"/>
              <a:solidFill>
                <a:schemeClr val="tx1"/>
              </a:solidFill>
              <a:effectLst>
                <a:outerShdw blurRad="38100" dist="19050" dir="2700000" algn="tl" rotWithShape="0">
                  <a:schemeClr val="dk1">
                    <a:alpha val="40000"/>
                  </a:schemeClr>
                </a:outerShdw>
              </a:effectLst>
            </a:endParaRPr>
          </a:p>
        </p:txBody>
      </p:sp>
      <p:sp>
        <p:nvSpPr>
          <p:cNvPr id="49" name="Oval 48">
            <a:extLst>
              <a:ext uri="{FF2B5EF4-FFF2-40B4-BE49-F238E27FC236}">
                <a16:creationId xmlns:a16="http://schemas.microsoft.com/office/drawing/2014/main" id="{1E781676-863D-B202-0D70-EB12F9F69B1B}"/>
              </a:ext>
            </a:extLst>
          </p:cNvPr>
          <p:cNvSpPr/>
          <p:nvPr/>
        </p:nvSpPr>
        <p:spPr>
          <a:xfrm>
            <a:off x="10096210" y="618514"/>
            <a:ext cx="1436203"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n w="0"/>
                <a:solidFill>
                  <a:schemeClr val="bg1">
                    <a:lumMod val="95000"/>
                    <a:lumOff val="5000"/>
                  </a:schemeClr>
                </a:solidFill>
                <a:effectLst>
                  <a:outerShdw blurRad="38100" dist="19050" dir="2700000" algn="tl" rotWithShape="0">
                    <a:schemeClr val="dk1">
                      <a:alpha val="40000"/>
                    </a:schemeClr>
                  </a:outerShdw>
                </a:effectLst>
              </a:rPr>
              <a:t>Learning from internet</a:t>
            </a:r>
            <a:endParaRPr lang="ar-EG" sz="1600" b="1" dirty="0">
              <a:ln w="0"/>
              <a:solidFill>
                <a:schemeClr val="bg1">
                  <a:lumMod val="95000"/>
                  <a:lumOff val="5000"/>
                </a:schemeClr>
              </a:solidFill>
              <a:effectLst>
                <a:outerShdw blurRad="38100" dist="19050" dir="2700000" algn="tl" rotWithShape="0">
                  <a:schemeClr val="dk1">
                    <a:alpha val="40000"/>
                  </a:schemeClr>
                </a:outerShdw>
              </a:effectLst>
            </a:endParaRPr>
          </a:p>
        </p:txBody>
      </p:sp>
      <p:sp>
        <p:nvSpPr>
          <p:cNvPr id="50" name="Oval 49">
            <a:extLst>
              <a:ext uri="{FF2B5EF4-FFF2-40B4-BE49-F238E27FC236}">
                <a16:creationId xmlns:a16="http://schemas.microsoft.com/office/drawing/2014/main" id="{74B8F7B6-57C7-68CD-644C-D26647C55EF5}"/>
              </a:ext>
            </a:extLst>
          </p:cNvPr>
          <p:cNvSpPr/>
          <p:nvPr/>
        </p:nvSpPr>
        <p:spPr>
          <a:xfrm>
            <a:off x="6099453" y="4105159"/>
            <a:ext cx="1436204"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n w="0"/>
                <a:solidFill>
                  <a:schemeClr val="bg1">
                    <a:lumMod val="95000"/>
                    <a:lumOff val="5000"/>
                  </a:schemeClr>
                </a:solidFill>
                <a:effectLst>
                  <a:outerShdw blurRad="38100" dist="19050" dir="2700000" algn="tl" rotWithShape="0">
                    <a:schemeClr val="dk1">
                      <a:alpha val="40000"/>
                    </a:schemeClr>
                  </a:outerShdw>
                </a:effectLst>
              </a:rPr>
              <a:t>Provide examples </a:t>
            </a:r>
            <a:endParaRPr lang="ar-EG" sz="1600" b="1" dirty="0">
              <a:ln w="0"/>
              <a:solidFill>
                <a:schemeClr val="bg1">
                  <a:lumMod val="95000"/>
                  <a:lumOff val="5000"/>
                </a:schemeClr>
              </a:solidFill>
              <a:effectLst>
                <a:outerShdw blurRad="38100" dist="19050" dir="2700000" algn="tl" rotWithShape="0">
                  <a:schemeClr val="dk1">
                    <a:alpha val="40000"/>
                  </a:schemeClr>
                </a:outerShdw>
              </a:effectLst>
            </a:endParaRPr>
          </a:p>
        </p:txBody>
      </p:sp>
      <p:sp>
        <p:nvSpPr>
          <p:cNvPr id="51" name="Oval 50">
            <a:extLst>
              <a:ext uri="{FF2B5EF4-FFF2-40B4-BE49-F238E27FC236}">
                <a16:creationId xmlns:a16="http://schemas.microsoft.com/office/drawing/2014/main" id="{67CA71D0-6329-54F6-E0FD-7E8169F25170}"/>
              </a:ext>
            </a:extLst>
          </p:cNvPr>
          <p:cNvSpPr/>
          <p:nvPr/>
        </p:nvSpPr>
        <p:spPr>
          <a:xfrm>
            <a:off x="6047175" y="2403732"/>
            <a:ext cx="1464366"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ln w="0"/>
                <a:solidFill>
                  <a:schemeClr val="tx1"/>
                </a:solidFill>
                <a:effectLst>
                  <a:outerShdw blurRad="38100" dist="19050" dir="2700000" algn="tl" rotWithShape="0">
                    <a:schemeClr val="dk1">
                      <a:alpha val="40000"/>
                    </a:schemeClr>
                  </a:outerShdw>
                </a:effectLst>
              </a:rPr>
              <a:t> </a:t>
            </a:r>
          </a:p>
          <a:p>
            <a:pPr algn="ctr"/>
            <a:r>
              <a:rPr lang="en-US" sz="1600" b="1" dirty="0">
                <a:ln w="0"/>
                <a:solidFill>
                  <a:schemeClr val="bg1">
                    <a:lumMod val="95000"/>
                    <a:lumOff val="5000"/>
                  </a:schemeClr>
                </a:solidFill>
                <a:effectLst>
                  <a:outerShdw blurRad="38100" dist="19050" dir="2700000" algn="tl" rotWithShape="0">
                    <a:schemeClr val="dk1">
                      <a:alpha val="40000"/>
                    </a:schemeClr>
                  </a:outerShdw>
                </a:effectLst>
              </a:rPr>
              <a:t>Learning from course</a:t>
            </a:r>
            <a:endParaRPr lang="ar-EG" sz="1600" b="1" dirty="0">
              <a:ln w="0"/>
              <a:solidFill>
                <a:schemeClr val="bg1">
                  <a:lumMod val="95000"/>
                  <a:lumOff val="5000"/>
                </a:schemeClr>
              </a:solidFill>
              <a:effectLst>
                <a:outerShdw blurRad="38100" dist="19050" dir="2700000" algn="tl" rotWithShape="0">
                  <a:schemeClr val="dk1">
                    <a:alpha val="40000"/>
                  </a:schemeClr>
                </a:outerShdw>
              </a:effectLst>
            </a:endParaRPr>
          </a:p>
          <a:p>
            <a:pPr algn="ctr"/>
            <a:endParaRPr lang="ar-EG" dirty="0">
              <a:ln w="0"/>
              <a:solidFill>
                <a:schemeClr val="tx1"/>
              </a:solidFill>
              <a:effectLst>
                <a:outerShdw blurRad="38100" dist="19050" dir="2700000" algn="tl" rotWithShape="0">
                  <a:schemeClr val="dk1">
                    <a:alpha val="40000"/>
                  </a:schemeClr>
                </a:outerShdw>
              </a:effectLst>
            </a:endParaRPr>
          </a:p>
        </p:txBody>
      </p:sp>
      <p:sp>
        <p:nvSpPr>
          <p:cNvPr id="52" name="Oval 51">
            <a:extLst>
              <a:ext uri="{FF2B5EF4-FFF2-40B4-BE49-F238E27FC236}">
                <a16:creationId xmlns:a16="http://schemas.microsoft.com/office/drawing/2014/main" id="{D59EF662-14C4-8A99-0FC5-3C34C8EDBED4}"/>
              </a:ext>
            </a:extLst>
          </p:cNvPr>
          <p:cNvSpPr/>
          <p:nvPr/>
        </p:nvSpPr>
        <p:spPr>
          <a:xfrm>
            <a:off x="10769768" y="4046997"/>
            <a:ext cx="1390103"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n w="0"/>
                <a:solidFill>
                  <a:schemeClr val="bg1">
                    <a:lumMod val="95000"/>
                    <a:lumOff val="5000"/>
                  </a:schemeClr>
                </a:solidFill>
                <a:effectLst>
                  <a:outerShdw blurRad="38100" dist="19050" dir="2700000" algn="tl" rotWithShape="0">
                    <a:schemeClr val="dk1">
                      <a:alpha val="40000"/>
                    </a:schemeClr>
                  </a:outerShdw>
                </a:effectLst>
              </a:rPr>
              <a:t>Taking feedback</a:t>
            </a:r>
            <a:endParaRPr lang="ar-EG" sz="1600" b="1" dirty="0">
              <a:ln w="0"/>
              <a:solidFill>
                <a:schemeClr val="bg1">
                  <a:lumMod val="95000"/>
                  <a:lumOff val="5000"/>
                </a:schemeClr>
              </a:solidFill>
              <a:effectLst>
                <a:outerShdw blurRad="38100" dist="19050" dir="2700000" algn="tl" rotWithShape="0">
                  <a:schemeClr val="dk1">
                    <a:alpha val="40000"/>
                  </a:schemeClr>
                </a:outerShdw>
              </a:effectLst>
            </a:endParaRPr>
          </a:p>
        </p:txBody>
      </p:sp>
      <p:sp>
        <p:nvSpPr>
          <p:cNvPr id="53" name="Oval 52">
            <a:extLst>
              <a:ext uri="{FF2B5EF4-FFF2-40B4-BE49-F238E27FC236}">
                <a16:creationId xmlns:a16="http://schemas.microsoft.com/office/drawing/2014/main" id="{02A7AF34-35C3-4323-67C3-CB637EFC81F1}"/>
              </a:ext>
            </a:extLst>
          </p:cNvPr>
          <p:cNvSpPr/>
          <p:nvPr/>
        </p:nvSpPr>
        <p:spPr>
          <a:xfrm>
            <a:off x="8502140" y="2834427"/>
            <a:ext cx="1436203" cy="982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n w="0"/>
                <a:solidFill>
                  <a:schemeClr val="bg1">
                    <a:lumMod val="95000"/>
                    <a:lumOff val="5000"/>
                  </a:schemeClr>
                </a:solidFill>
                <a:effectLst>
                  <a:outerShdw blurRad="38100" dist="19050" dir="2700000" algn="tl" rotWithShape="0">
                    <a:schemeClr val="dk1">
                      <a:alpha val="40000"/>
                    </a:schemeClr>
                  </a:outerShdw>
                </a:effectLst>
              </a:rPr>
              <a:t>Teaching students</a:t>
            </a:r>
            <a:endParaRPr lang="ar-EG" sz="1600" b="1" dirty="0">
              <a:ln w="0"/>
              <a:solidFill>
                <a:schemeClr val="bg1">
                  <a:lumMod val="95000"/>
                  <a:lumOff val="5000"/>
                </a:schemeClr>
              </a:solidFill>
              <a:effectLst>
                <a:outerShdw blurRad="38100" dist="19050" dir="2700000" algn="tl" rotWithShape="0">
                  <a:schemeClr val="dk1">
                    <a:alpha val="40000"/>
                  </a:schemeClr>
                </a:outerShdw>
              </a:effectLst>
            </a:endParaRPr>
          </a:p>
        </p:txBody>
      </p:sp>
      <p:sp>
        <p:nvSpPr>
          <p:cNvPr id="54" name="Oval 53">
            <a:extLst>
              <a:ext uri="{FF2B5EF4-FFF2-40B4-BE49-F238E27FC236}">
                <a16:creationId xmlns:a16="http://schemas.microsoft.com/office/drawing/2014/main" id="{9F37DAAC-6743-1886-275B-89C81DDC976E}"/>
              </a:ext>
            </a:extLst>
          </p:cNvPr>
          <p:cNvSpPr/>
          <p:nvPr/>
        </p:nvSpPr>
        <p:spPr>
          <a:xfrm>
            <a:off x="8606499" y="4141493"/>
            <a:ext cx="1331844" cy="888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n w="0"/>
                <a:solidFill>
                  <a:schemeClr val="bg1">
                    <a:lumMod val="95000"/>
                    <a:lumOff val="5000"/>
                  </a:schemeClr>
                </a:solidFill>
                <a:effectLst>
                  <a:outerShdw blurRad="38100" dist="19050" dir="2700000" algn="tl" rotWithShape="0">
                    <a:schemeClr val="dk1">
                      <a:alpha val="40000"/>
                    </a:schemeClr>
                  </a:outerShdw>
                </a:effectLst>
              </a:rPr>
              <a:t>Active learning</a:t>
            </a:r>
            <a:endParaRPr lang="ar-EG" sz="1600" b="1" dirty="0">
              <a:ln w="0"/>
              <a:solidFill>
                <a:schemeClr val="bg1">
                  <a:lumMod val="95000"/>
                  <a:lumOff val="5000"/>
                </a:schemeClr>
              </a:solidFill>
              <a:effectLst>
                <a:outerShdw blurRad="38100" dist="19050" dir="2700000" algn="tl" rotWithShape="0">
                  <a:schemeClr val="dk1">
                    <a:alpha val="40000"/>
                  </a:schemeClr>
                </a:outerShdw>
              </a:effectLst>
            </a:endParaRPr>
          </a:p>
        </p:txBody>
      </p:sp>
      <p:cxnSp>
        <p:nvCxnSpPr>
          <p:cNvPr id="55" name="Straight Arrow Connector 54">
            <a:extLst>
              <a:ext uri="{FF2B5EF4-FFF2-40B4-BE49-F238E27FC236}">
                <a16:creationId xmlns:a16="http://schemas.microsoft.com/office/drawing/2014/main" id="{AE18313A-8D13-7C1B-F83F-AD5ADA627318}"/>
              </a:ext>
            </a:extLst>
          </p:cNvPr>
          <p:cNvCxnSpPr>
            <a:cxnSpLocks/>
            <a:stCxn id="47" idx="2"/>
            <a:endCxn id="48" idx="7"/>
          </p:cNvCxnSpPr>
          <p:nvPr/>
        </p:nvCxnSpPr>
        <p:spPr>
          <a:xfrm flipH="1">
            <a:off x="7325329" y="491370"/>
            <a:ext cx="729056" cy="76419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6" name="Straight Arrow Connector 55">
            <a:extLst>
              <a:ext uri="{FF2B5EF4-FFF2-40B4-BE49-F238E27FC236}">
                <a16:creationId xmlns:a16="http://schemas.microsoft.com/office/drawing/2014/main" id="{6450C9F5-8F9F-6029-9048-3CE7C2D637B7}"/>
              </a:ext>
            </a:extLst>
          </p:cNvPr>
          <p:cNvCxnSpPr>
            <a:cxnSpLocks/>
            <a:stCxn id="47" idx="6"/>
            <a:endCxn id="49" idx="1"/>
          </p:cNvCxnSpPr>
          <p:nvPr/>
        </p:nvCxnSpPr>
        <p:spPr>
          <a:xfrm>
            <a:off x="9466159" y="491370"/>
            <a:ext cx="840378" cy="2710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FDEBD988-D4E7-8AF4-1BEA-0F6524265943}"/>
              </a:ext>
            </a:extLst>
          </p:cNvPr>
          <p:cNvCxnSpPr>
            <a:stCxn id="48" idx="4"/>
            <a:endCxn id="51" idx="0"/>
          </p:cNvCxnSpPr>
          <p:nvPr/>
        </p:nvCxnSpPr>
        <p:spPr>
          <a:xfrm flipH="1">
            <a:off x="6779358" y="2094386"/>
            <a:ext cx="38197" cy="30934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8" name="Straight Arrow Connector 57">
            <a:extLst>
              <a:ext uri="{FF2B5EF4-FFF2-40B4-BE49-F238E27FC236}">
                <a16:creationId xmlns:a16="http://schemas.microsoft.com/office/drawing/2014/main" id="{AA2E4758-C98E-01BB-CA8B-DDBCBB915F48}"/>
              </a:ext>
            </a:extLst>
          </p:cNvPr>
          <p:cNvCxnSpPr>
            <a:stCxn id="51" idx="6"/>
            <a:endCxn id="53" idx="2"/>
          </p:cNvCxnSpPr>
          <p:nvPr/>
        </p:nvCxnSpPr>
        <p:spPr>
          <a:xfrm>
            <a:off x="7511541" y="2895102"/>
            <a:ext cx="990599" cy="43069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9" name="Straight Arrow Connector 58">
            <a:extLst>
              <a:ext uri="{FF2B5EF4-FFF2-40B4-BE49-F238E27FC236}">
                <a16:creationId xmlns:a16="http://schemas.microsoft.com/office/drawing/2014/main" id="{536B6B18-6291-1AFE-D972-C685A49A4433}"/>
              </a:ext>
            </a:extLst>
          </p:cNvPr>
          <p:cNvCxnSpPr>
            <a:stCxn id="49" idx="4"/>
            <a:endCxn id="53" idx="7"/>
          </p:cNvCxnSpPr>
          <p:nvPr/>
        </p:nvCxnSpPr>
        <p:spPr>
          <a:xfrm flipH="1">
            <a:off x="9728016" y="1601253"/>
            <a:ext cx="1086296" cy="1377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529F4A6D-6D50-2D71-7BDA-8E103BD2F7F5}"/>
              </a:ext>
            </a:extLst>
          </p:cNvPr>
          <p:cNvCxnSpPr>
            <a:cxnSpLocks/>
            <a:stCxn id="53" idx="3"/>
            <a:endCxn id="50" idx="7"/>
          </p:cNvCxnSpPr>
          <p:nvPr/>
        </p:nvCxnSpPr>
        <p:spPr>
          <a:xfrm flipH="1">
            <a:off x="7325330" y="3673248"/>
            <a:ext cx="1387137" cy="575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968D3F32-3A71-EF94-1D3D-B33A6FA58246}"/>
              </a:ext>
            </a:extLst>
          </p:cNvPr>
          <p:cNvCxnSpPr>
            <a:stCxn id="53" idx="4"/>
            <a:endCxn id="54" idx="0"/>
          </p:cNvCxnSpPr>
          <p:nvPr/>
        </p:nvCxnSpPr>
        <p:spPr>
          <a:xfrm>
            <a:off x="9220242" y="3817167"/>
            <a:ext cx="52179" cy="324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D46735A5-03CF-5969-749C-0A033E019755}"/>
              </a:ext>
            </a:extLst>
          </p:cNvPr>
          <p:cNvCxnSpPr>
            <a:cxnSpLocks/>
            <a:stCxn id="53" idx="5"/>
            <a:endCxn id="52" idx="1"/>
          </p:cNvCxnSpPr>
          <p:nvPr/>
        </p:nvCxnSpPr>
        <p:spPr>
          <a:xfrm>
            <a:off x="9728016" y="3673248"/>
            <a:ext cx="1245328" cy="5176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CD7D469C-EA01-AF47-F206-36FEFC8831B0}"/>
              </a:ext>
            </a:extLst>
          </p:cNvPr>
          <p:cNvCxnSpPr>
            <a:stCxn id="51" idx="6"/>
            <a:endCxn id="49" idx="3"/>
          </p:cNvCxnSpPr>
          <p:nvPr/>
        </p:nvCxnSpPr>
        <p:spPr>
          <a:xfrm flipV="1">
            <a:off x="7511541" y="1457334"/>
            <a:ext cx="2794996" cy="14377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96D154FC-9279-75E4-860F-218CAFD81BFC}"/>
              </a:ext>
            </a:extLst>
          </p:cNvPr>
          <p:cNvCxnSpPr>
            <a:cxnSpLocks/>
            <a:stCxn id="54" idx="2"/>
          </p:cNvCxnSpPr>
          <p:nvPr/>
        </p:nvCxnSpPr>
        <p:spPr>
          <a:xfrm flipH="1">
            <a:off x="7475743" y="4585615"/>
            <a:ext cx="1130756" cy="27541"/>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80A95107-BB2E-56AA-76E7-9AAFB0A1CCFD}"/>
              </a:ext>
            </a:extLst>
          </p:cNvPr>
          <p:cNvCxnSpPr>
            <a:cxnSpLocks/>
            <a:endCxn id="52" idx="2"/>
          </p:cNvCxnSpPr>
          <p:nvPr/>
        </p:nvCxnSpPr>
        <p:spPr>
          <a:xfrm flipV="1">
            <a:off x="9938343" y="4538367"/>
            <a:ext cx="831425" cy="47247"/>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6" name="TextBox 65">
            <a:extLst>
              <a:ext uri="{FF2B5EF4-FFF2-40B4-BE49-F238E27FC236}">
                <a16:creationId xmlns:a16="http://schemas.microsoft.com/office/drawing/2014/main" id="{4197836C-110C-1B79-3D64-AB4CBF06A362}"/>
              </a:ext>
            </a:extLst>
          </p:cNvPr>
          <p:cNvSpPr txBox="1"/>
          <p:nvPr/>
        </p:nvSpPr>
        <p:spPr>
          <a:xfrm>
            <a:off x="7325329" y="491370"/>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67" name="TextBox 66">
            <a:extLst>
              <a:ext uri="{FF2B5EF4-FFF2-40B4-BE49-F238E27FC236}">
                <a16:creationId xmlns:a16="http://schemas.microsoft.com/office/drawing/2014/main" id="{2A55D48B-6CB2-8A92-FABE-B8F4B05858D0}"/>
              </a:ext>
            </a:extLst>
          </p:cNvPr>
          <p:cNvSpPr txBox="1"/>
          <p:nvPr/>
        </p:nvSpPr>
        <p:spPr>
          <a:xfrm>
            <a:off x="6801356" y="2046712"/>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68" name="TextBox 67">
            <a:extLst>
              <a:ext uri="{FF2B5EF4-FFF2-40B4-BE49-F238E27FC236}">
                <a16:creationId xmlns:a16="http://schemas.microsoft.com/office/drawing/2014/main" id="{65B28E57-D55F-7DD1-FE7C-7C6F4B15F912}"/>
              </a:ext>
            </a:extLst>
          </p:cNvPr>
          <p:cNvSpPr txBox="1"/>
          <p:nvPr/>
        </p:nvSpPr>
        <p:spPr>
          <a:xfrm>
            <a:off x="9705982" y="170485"/>
            <a:ext cx="452036" cy="400110"/>
          </a:xfrm>
          <a:prstGeom prst="rect">
            <a:avLst/>
          </a:prstGeom>
          <a:noFill/>
        </p:spPr>
        <p:txBody>
          <a:bodyPr wrap="square" rtlCol="0">
            <a:spAutoFit/>
          </a:bodyPr>
          <a:lstStyle/>
          <a:p>
            <a:r>
              <a:rPr lang="ar-EG" sz="2000" b="1" dirty="0">
                <a:solidFill>
                  <a:schemeClr val="bg1"/>
                </a:solidFill>
              </a:rPr>
              <a:t>2</a:t>
            </a:r>
            <a:endParaRPr lang="en-US" sz="2000" b="1" dirty="0">
              <a:solidFill>
                <a:schemeClr val="bg1"/>
              </a:solidFill>
            </a:endParaRPr>
          </a:p>
        </p:txBody>
      </p:sp>
      <p:sp>
        <p:nvSpPr>
          <p:cNvPr id="69" name="TextBox 68">
            <a:extLst>
              <a:ext uri="{FF2B5EF4-FFF2-40B4-BE49-F238E27FC236}">
                <a16:creationId xmlns:a16="http://schemas.microsoft.com/office/drawing/2014/main" id="{3D2D8192-C12E-5EB1-D337-CAF68A00EAC4}"/>
              </a:ext>
            </a:extLst>
          </p:cNvPr>
          <p:cNvSpPr txBox="1"/>
          <p:nvPr/>
        </p:nvSpPr>
        <p:spPr>
          <a:xfrm>
            <a:off x="10223533" y="2492801"/>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70" name="TextBox 69">
            <a:extLst>
              <a:ext uri="{FF2B5EF4-FFF2-40B4-BE49-F238E27FC236}">
                <a16:creationId xmlns:a16="http://schemas.microsoft.com/office/drawing/2014/main" id="{948B3CD5-28B4-0E45-6EB7-D71A507929B6}"/>
              </a:ext>
            </a:extLst>
          </p:cNvPr>
          <p:cNvSpPr txBox="1"/>
          <p:nvPr/>
        </p:nvSpPr>
        <p:spPr>
          <a:xfrm>
            <a:off x="7764914" y="3142951"/>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71" name="TextBox 70">
            <a:extLst>
              <a:ext uri="{FF2B5EF4-FFF2-40B4-BE49-F238E27FC236}">
                <a16:creationId xmlns:a16="http://schemas.microsoft.com/office/drawing/2014/main" id="{36200E4D-4D1D-8205-4187-6C2A70B119DD}"/>
              </a:ext>
            </a:extLst>
          </p:cNvPr>
          <p:cNvSpPr txBox="1"/>
          <p:nvPr/>
        </p:nvSpPr>
        <p:spPr>
          <a:xfrm>
            <a:off x="8663042" y="1760885"/>
            <a:ext cx="452036" cy="400110"/>
          </a:xfrm>
          <a:prstGeom prst="rect">
            <a:avLst/>
          </a:prstGeom>
          <a:noFill/>
        </p:spPr>
        <p:txBody>
          <a:bodyPr wrap="square" rtlCol="0">
            <a:spAutoFit/>
          </a:bodyPr>
          <a:lstStyle/>
          <a:p>
            <a:r>
              <a:rPr lang="ar-EG" sz="2000" b="1" dirty="0">
                <a:solidFill>
                  <a:schemeClr val="bg1"/>
                </a:solidFill>
              </a:rPr>
              <a:t>2</a:t>
            </a:r>
            <a:endParaRPr lang="en-US" sz="2000" b="1" dirty="0">
              <a:solidFill>
                <a:schemeClr val="bg1"/>
              </a:solidFill>
            </a:endParaRPr>
          </a:p>
        </p:txBody>
      </p:sp>
      <p:sp>
        <p:nvSpPr>
          <p:cNvPr id="72" name="TextBox 71">
            <a:extLst>
              <a:ext uri="{FF2B5EF4-FFF2-40B4-BE49-F238E27FC236}">
                <a16:creationId xmlns:a16="http://schemas.microsoft.com/office/drawing/2014/main" id="{2F1E9F0A-F18E-F39F-4711-FBEC82759455}"/>
              </a:ext>
            </a:extLst>
          </p:cNvPr>
          <p:cNvSpPr txBox="1"/>
          <p:nvPr/>
        </p:nvSpPr>
        <p:spPr>
          <a:xfrm>
            <a:off x="8900500" y="3787085"/>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73" name="TextBox 72">
            <a:extLst>
              <a:ext uri="{FF2B5EF4-FFF2-40B4-BE49-F238E27FC236}">
                <a16:creationId xmlns:a16="http://schemas.microsoft.com/office/drawing/2014/main" id="{C2610DB0-18E5-DE34-69C5-D62E2AA9B7F7}"/>
              </a:ext>
            </a:extLst>
          </p:cNvPr>
          <p:cNvSpPr txBox="1"/>
          <p:nvPr/>
        </p:nvSpPr>
        <p:spPr>
          <a:xfrm>
            <a:off x="10501856" y="3560975"/>
            <a:ext cx="452036" cy="400110"/>
          </a:xfrm>
          <a:prstGeom prst="rect">
            <a:avLst/>
          </a:prstGeom>
          <a:noFill/>
        </p:spPr>
        <p:txBody>
          <a:bodyPr wrap="square" rtlCol="0">
            <a:spAutoFit/>
          </a:bodyPr>
          <a:lstStyle/>
          <a:p>
            <a:r>
              <a:rPr lang="en-US" sz="2000" b="1" dirty="0">
                <a:solidFill>
                  <a:schemeClr val="bg1"/>
                </a:solidFill>
              </a:rPr>
              <a:t>3</a:t>
            </a:r>
          </a:p>
        </p:txBody>
      </p:sp>
      <p:sp>
        <p:nvSpPr>
          <p:cNvPr id="74" name="TextBox 73">
            <a:extLst>
              <a:ext uri="{FF2B5EF4-FFF2-40B4-BE49-F238E27FC236}">
                <a16:creationId xmlns:a16="http://schemas.microsoft.com/office/drawing/2014/main" id="{ED223603-E954-F99F-1EDE-D296C995888A}"/>
              </a:ext>
            </a:extLst>
          </p:cNvPr>
          <p:cNvSpPr txBox="1"/>
          <p:nvPr/>
        </p:nvSpPr>
        <p:spPr>
          <a:xfrm>
            <a:off x="7602349" y="3662334"/>
            <a:ext cx="452036" cy="400110"/>
          </a:xfrm>
          <a:prstGeom prst="rect">
            <a:avLst/>
          </a:prstGeom>
          <a:noFill/>
        </p:spPr>
        <p:txBody>
          <a:bodyPr wrap="square" rtlCol="0">
            <a:spAutoFit/>
          </a:bodyPr>
          <a:lstStyle/>
          <a:p>
            <a:r>
              <a:rPr lang="en-US" sz="2000" b="1" dirty="0">
                <a:solidFill>
                  <a:schemeClr val="bg1"/>
                </a:solidFill>
              </a:rPr>
              <a:t>3</a:t>
            </a:r>
          </a:p>
        </p:txBody>
      </p:sp>
      <p:sp>
        <p:nvSpPr>
          <p:cNvPr id="75" name="TextBox 74">
            <a:extLst>
              <a:ext uri="{FF2B5EF4-FFF2-40B4-BE49-F238E27FC236}">
                <a16:creationId xmlns:a16="http://schemas.microsoft.com/office/drawing/2014/main" id="{18EE0431-CA78-AAE3-F512-91F86AB09FCC}"/>
              </a:ext>
            </a:extLst>
          </p:cNvPr>
          <p:cNvSpPr txBox="1"/>
          <p:nvPr/>
        </p:nvSpPr>
        <p:spPr>
          <a:xfrm>
            <a:off x="7911137" y="4215620"/>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76" name="TextBox 75">
            <a:extLst>
              <a:ext uri="{FF2B5EF4-FFF2-40B4-BE49-F238E27FC236}">
                <a16:creationId xmlns:a16="http://schemas.microsoft.com/office/drawing/2014/main" id="{CEC65AE1-7766-96FF-E0BB-B5FAA2621DB6}"/>
              </a:ext>
            </a:extLst>
          </p:cNvPr>
          <p:cNvSpPr txBox="1"/>
          <p:nvPr/>
        </p:nvSpPr>
        <p:spPr>
          <a:xfrm>
            <a:off x="10139709" y="4241563"/>
            <a:ext cx="452036" cy="400110"/>
          </a:xfrm>
          <a:prstGeom prst="rect">
            <a:avLst/>
          </a:prstGeom>
          <a:noFill/>
        </p:spPr>
        <p:txBody>
          <a:bodyPr wrap="square" rtlCol="0">
            <a:spAutoFit/>
          </a:bodyPr>
          <a:lstStyle/>
          <a:p>
            <a:r>
              <a:rPr lang="ar-EG" sz="2000" b="1" dirty="0">
                <a:solidFill>
                  <a:schemeClr val="bg1"/>
                </a:solidFill>
              </a:rPr>
              <a:t>2</a:t>
            </a:r>
            <a:endParaRPr lang="en-US" sz="2000" b="1" dirty="0">
              <a:solidFill>
                <a:schemeClr val="bg1"/>
              </a:solidFill>
            </a:endParaRPr>
          </a:p>
        </p:txBody>
      </p:sp>
      <p:sp>
        <p:nvSpPr>
          <p:cNvPr id="77" name="TextBox 76">
            <a:extLst>
              <a:ext uri="{FF2B5EF4-FFF2-40B4-BE49-F238E27FC236}">
                <a16:creationId xmlns:a16="http://schemas.microsoft.com/office/drawing/2014/main" id="{3D216250-8126-A8C1-4E02-D36D38B8922E}"/>
              </a:ext>
            </a:extLst>
          </p:cNvPr>
          <p:cNvSpPr txBox="1"/>
          <p:nvPr/>
        </p:nvSpPr>
        <p:spPr>
          <a:xfrm>
            <a:off x="11013331" y="283247"/>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78" name="TextBox 77">
            <a:extLst>
              <a:ext uri="{FF2B5EF4-FFF2-40B4-BE49-F238E27FC236}">
                <a16:creationId xmlns:a16="http://schemas.microsoft.com/office/drawing/2014/main" id="{619669EF-60A2-3673-A5F6-97E0A7D2EC86}"/>
              </a:ext>
            </a:extLst>
          </p:cNvPr>
          <p:cNvSpPr txBox="1"/>
          <p:nvPr/>
        </p:nvSpPr>
        <p:spPr>
          <a:xfrm>
            <a:off x="6124325" y="884689"/>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79" name="TextBox 78">
            <a:extLst>
              <a:ext uri="{FF2B5EF4-FFF2-40B4-BE49-F238E27FC236}">
                <a16:creationId xmlns:a16="http://schemas.microsoft.com/office/drawing/2014/main" id="{7E1BFC2C-5048-0ABD-3FA0-196FB929912B}"/>
              </a:ext>
            </a:extLst>
          </p:cNvPr>
          <p:cNvSpPr txBox="1"/>
          <p:nvPr/>
        </p:nvSpPr>
        <p:spPr>
          <a:xfrm>
            <a:off x="8974203" y="2542597"/>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80" name="TextBox 79">
            <a:extLst>
              <a:ext uri="{FF2B5EF4-FFF2-40B4-BE49-F238E27FC236}">
                <a16:creationId xmlns:a16="http://schemas.microsoft.com/office/drawing/2014/main" id="{E5B70F26-0F2D-F152-BAC1-87BD06CE4B25}"/>
              </a:ext>
            </a:extLst>
          </p:cNvPr>
          <p:cNvSpPr txBox="1"/>
          <p:nvPr/>
        </p:nvSpPr>
        <p:spPr>
          <a:xfrm>
            <a:off x="11678666" y="3593012"/>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81" name="TextBox 80">
            <a:extLst>
              <a:ext uri="{FF2B5EF4-FFF2-40B4-BE49-F238E27FC236}">
                <a16:creationId xmlns:a16="http://schemas.microsoft.com/office/drawing/2014/main" id="{77E03535-33E1-6493-7A6F-50F66208C404}"/>
              </a:ext>
            </a:extLst>
          </p:cNvPr>
          <p:cNvSpPr txBox="1"/>
          <p:nvPr/>
        </p:nvSpPr>
        <p:spPr>
          <a:xfrm>
            <a:off x="5998369" y="2253675"/>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82" name="TextBox 81">
            <a:extLst>
              <a:ext uri="{FF2B5EF4-FFF2-40B4-BE49-F238E27FC236}">
                <a16:creationId xmlns:a16="http://schemas.microsoft.com/office/drawing/2014/main" id="{446EA702-1768-FA8F-A27E-D24F76E644EB}"/>
              </a:ext>
            </a:extLst>
          </p:cNvPr>
          <p:cNvSpPr txBox="1"/>
          <p:nvPr/>
        </p:nvSpPr>
        <p:spPr>
          <a:xfrm>
            <a:off x="6327322" y="3826937"/>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83" name="TextBox 82">
            <a:extLst>
              <a:ext uri="{FF2B5EF4-FFF2-40B4-BE49-F238E27FC236}">
                <a16:creationId xmlns:a16="http://schemas.microsoft.com/office/drawing/2014/main" id="{794ADDDD-3833-9A84-B3A7-39C17C5DB1AB}"/>
              </a:ext>
            </a:extLst>
          </p:cNvPr>
          <p:cNvSpPr txBox="1"/>
          <p:nvPr/>
        </p:nvSpPr>
        <p:spPr>
          <a:xfrm>
            <a:off x="9625274" y="3994362"/>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92" name="TextBox 91">
            <a:extLst>
              <a:ext uri="{FF2B5EF4-FFF2-40B4-BE49-F238E27FC236}">
                <a16:creationId xmlns:a16="http://schemas.microsoft.com/office/drawing/2014/main" id="{7062764F-4290-06CC-E0E9-B5A0956ED597}"/>
              </a:ext>
            </a:extLst>
          </p:cNvPr>
          <p:cNvSpPr txBox="1"/>
          <p:nvPr/>
        </p:nvSpPr>
        <p:spPr>
          <a:xfrm>
            <a:off x="627607" y="731620"/>
            <a:ext cx="5715914" cy="5262979"/>
          </a:xfrm>
          <a:prstGeom prst="rect">
            <a:avLst/>
          </a:prstGeom>
          <a:noFill/>
        </p:spPr>
        <p:txBody>
          <a:bodyPr wrap="square" rtlCol="0">
            <a:spAutoFit/>
          </a:bodyPr>
          <a:lstStyle/>
          <a:p>
            <a:r>
              <a:rPr lang="en-US" sz="2400" b="1" u="sng" dirty="0">
                <a:solidFill>
                  <a:srgbClr val="FF0000"/>
                </a:solidFill>
              </a:rPr>
              <a:t>Step_4:</a:t>
            </a:r>
          </a:p>
          <a:p>
            <a:endParaRPr lang="en-US" sz="2400" b="1" u="sng" dirty="0">
              <a:solidFill>
                <a:srgbClr val="FF0000"/>
              </a:solidFill>
            </a:endParaRPr>
          </a:p>
          <a:p>
            <a:r>
              <a:rPr lang="en-US" sz="2400" b="1" dirty="0"/>
              <a:t>f(Provide examples) &amp; f(Active learning) &amp; f(Taking feedback)</a:t>
            </a:r>
          </a:p>
          <a:p>
            <a:endParaRPr lang="en-US" sz="2400" b="1" dirty="0"/>
          </a:p>
          <a:p>
            <a:r>
              <a:rPr lang="en-US" sz="2400" b="1" dirty="0">
                <a:solidFill>
                  <a:schemeClr val="bg1"/>
                </a:solidFill>
              </a:rPr>
              <a:t>f(Provide examples)= (1+1+1+3)+1=7.</a:t>
            </a:r>
          </a:p>
          <a:p>
            <a:r>
              <a:rPr lang="en-US" sz="2400" b="1" dirty="0">
                <a:solidFill>
                  <a:schemeClr val="accent4">
                    <a:lumMod val="75000"/>
                  </a:schemeClr>
                </a:solidFill>
              </a:rPr>
              <a:t>f(Active learning)=((1+1+1+1)+1=5.</a:t>
            </a:r>
          </a:p>
          <a:p>
            <a:r>
              <a:rPr lang="en-US" sz="2400" b="1" dirty="0">
                <a:solidFill>
                  <a:schemeClr val="bg1"/>
                </a:solidFill>
              </a:rPr>
              <a:t>f(Taking feedback)= (1+1+1+3)+1=7.</a:t>
            </a:r>
          </a:p>
          <a:p>
            <a:endParaRPr lang="en-US" sz="2400" b="1" dirty="0"/>
          </a:p>
          <a:p>
            <a:r>
              <a:rPr lang="en-US" sz="2400" b="1" dirty="0">
                <a:solidFill>
                  <a:srgbClr val="FF0000"/>
                </a:solidFill>
              </a:rPr>
              <a:t>Idle         learning from professor</a:t>
            </a:r>
            <a:r>
              <a:rPr lang="en-US" sz="2400" b="1" dirty="0">
                <a:solidFill>
                  <a:schemeClr val="bg1"/>
                </a:solidFill>
              </a:rPr>
              <a:t>        </a:t>
            </a:r>
            <a:r>
              <a:rPr lang="en-US" sz="2400" b="1" dirty="0">
                <a:solidFill>
                  <a:srgbClr val="FF0000"/>
                </a:solidFill>
              </a:rPr>
              <a:t>Learning from course         Teaching students        Active learning</a:t>
            </a:r>
          </a:p>
          <a:p>
            <a:endParaRPr lang="en-US" sz="2400" b="1" dirty="0">
              <a:solidFill>
                <a:srgbClr val="FF0000"/>
              </a:solidFill>
            </a:endParaRPr>
          </a:p>
          <a:p>
            <a:endParaRPr lang="en-US" sz="2400" b="1" dirty="0"/>
          </a:p>
        </p:txBody>
      </p:sp>
      <p:cxnSp>
        <p:nvCxnSpPr>
          <p:cNvPr id="93" name="Straight Arrow Connector 92">
            <a:extLst>
              <a:ext uri="{FF2B5EF4-FFF2-40B4-BE49-F238E27FC236}">
                <a16:creationId xmlns:a16="http://schemas.microsoft.com/office/drawing/2014/main" id="{D917C10C-B48E-E34A-28EC-E0B584A2BD9D}"/>
              </a:ext>
            </a:extLst>
          </p:cNvPr>
          <p:cNvCxnSpPr/>
          <p:nvPr/>
        </p:nvCxnSpPr>
        <p:spPr>
          <a:xfrm>
            <a:off x="1303746" y="4249078"/>
            <a:ext cx="490170"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94" name="Straight Arrow Connector 93">
            <a:extLst>
              <a:ext uri="{FF2B5EF4-FFF2-40B4-BE49-F238E27FC236}">
                <a16:creationId xmlns:a16="http://schemas.microsoft.com/office/drawing/2014/main" id="{6B473AD1-118B-2DD5-0575-E31BDEF22DA8}"/>
              </a:ext>
            </a:extLst>
          </p:cNvPr>
          <p:cNvCxnSpPr/>
          <p:nvPr/>
        </p:nvCxnSpPr>
        <p:spPr>
          <a:xfrm>
            <a:off x="3573220" y="4634513"/>
            <a:ext cx="490170"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95" name="Straight Arrow Connector 94">
            <a:extLst>
              <a:ext uri="{FF2B5EF4-FFF2-40B4-BE49-F238E27FC236}">
                <a16:creationId xmlns:a16="http://schemas.microsoft.com/office/drawing/2014/main" id="{58570FB0-244E-7C72-EB41-0C679FB21EB2}"/>
              </a:ext>
            </a:extLst>
          </p:cNvPr>
          <p:cNvCxnSpPr/>
          <p:nvPr/>
        </p:nvCxnSpPr>
        <p:spPr>
          <a:xfrm>
            <a:off x="4972362" y="4249078"/>
            <a:ext cx="490170"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96" name="Straight Arrow Connector 95">
            <a:extLst>
              <a:ext uri="{FF2B5EF4-FFF2-40B4-BE49-F238E27FC236}">
                <a16:creationId xmlns:a16="http://schemas.microsoft.com/office/drawing/2014/main" id="{28421609-29DC-265C-22C8-15CEE2493415}"/>
              </a:ext>
            </a:extLst>
          </p:cNvPr>
          <p:cNvCxnSpPr/>
          <p:nvPr/>
        </p:nvCxnSpPr>
        <p:spPr>
          <a:xfrm>
            <a:off x="1793916" y="5029736"/>
            <a:ext cx="490170"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60774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arn(inVertical)">
                                      <p:cBhvr>
                                        <p:cTn id="7" dur="500"/>
                                        <p:tgtEl>
                                          <p:spTgt spid="4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barn(inVertical)">
                                      <p:cBhvr>
                                        <p:cTn id="10" dur="500"/>
                                        <p:tgtEl>
                                          <p:spTgt spid="4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barn(inVertical)">
                                      <p:cBhvr>
                                        <p:cTn id="13" dur="500"/>
                                        <p:tgtEl>
                                          <p:spTgt spid="4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barn(inVertical)">
                                      <p:cBhvr>
                                        <p:cTn id="16" dur="500"/>
                                        <p:tgtEl>
                                          <p:spTgt spid="50"/>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barn(inVertical)">
                                      <p:cBhvr>
                                        <p:cTn id="19" dur="500"/>
                                        <p:tgtEl>
                                          <p:spTgt spid="5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barn(inVertical)">
                                      <p:cBhvr>
                                        <p:cTn id="22" dur="500"/>
                                        <p:tgtEl>
                                          <p:spTgt spid="52"/>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barn(inVertical)">
                                      <p:cBhvr>
                                        <p:cTn id="25" dur="500"/>
                                        <p:tgtEl>
                                          <p:spTgt spid="53"/>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barn(inVertical)">
                                      <p:cBhvr>
                                        <p:cTn id="28" dur="500"/>
                                        <p:tgtEl>
                                          <p:spTgt spid="54"/>
                                        </p:tgtEl>
                                      </p:cBhvr>
                                    </p:animEffect>
                                  </p:childTnLst>
                                </p:cTn>
                              </p:par>
                              <p:par>
                                <p:cTn id="29" presetID="16" presetClass="entr" presetSubtype="21"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barn(inVertical)">
                                      <p:cBhvr>
                                        <p:cTn id="31" dur="500"/>
                                        <p:tgtEl>
                                          <p:spTgt spid="55"/>
                                        </p:tgtEl>
                                      </p:cBhvr>
                                    </p:animEffect>
                                  </p:childTnLst>
                                </p:cTn>
                              </p:par>
                              <p:par>
                                <p:cTn id="32" presetID="16" presetClass="entr" presetSubtype="21" fill="hold" nodeType="with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barn(inVertical)">
                                      <p:cBhvr>
                                        <p:cTn id="34" dur="500"/>
                                        <p:tgtEl>
                                          <p:spTgt spid="56"/>
                                        </p:tgtEl>
                                      </p:cBhvr>
                                    </p:animEffect>
                                  </p:childTnLst>
                                </p:cTn>
                              </p:par>
                              <p:par>
                                <p:cTn id="35" presetID="16" presetClass="entr" presetSubtype="21"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barn(inVertical)">
                                      <p:cBhvr>
                                        <p:cTn id="37" dur="500"/>
                                        <p:tgtEl>
                                          <p:spTgt spid="57"/>
                                        </p:tgtEl>
                                      </p:cBhvr>
                                    </p:animEffect>
                                  </p:childTnLst>
                                </p:cTn>
                              </p:par>
                              <p:par>
                                <p:cTn id="38" presetID="16" presetClass="entr" presetSubtype="21" fill="hold" nodeType="with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barn(inVertical)">
                                      <p:cBhvr>
                                        <p:cTn id="40" dur="500"/>
                                        <p:tgtEl>
                                          <p:spTgt spid="58"/>
                                        </p:tgtEl>
                                      </p:cBhvr>
                                    </p:animEffect>
                                  </p:childTnLst>
                                </p:cTn>
                              </p:par>
                              <p:par>
                                <p:cTn id="41" presetID="16" presetClass="entr" presetSubtype="21" fill="hold" nodeType="with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barn(inVertical)">
                                      <p:cBhvr>
                                        <p:cTn id="43" dur="500"/>
                                        <p:tgtEl>
                                          <p:spTgt spid="59"/>
                                        </p:tgtEl>
                                      </p:cBhvr>
                                    </p:animEffect>
                                  </p:childTnLst>
                                </p:cTn>
                              </p:par>
                              <p:par>
                                <p:cTn id="44" presetID="16" presetClass="entr" presetSubtype="21" fill="hold" nodeType="with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barn(inVertical)">
                                      <p:cBhvr>
                                        <p:cTn id="46" dur="500"/>
                                        <p:tgtEl>
                                          <p:spTgt spid="60"/>
                                        </p:tgtEl>
                                      </p:cBhvr>
                                    </p:animEffect>
                                  </p:childTnLst>
                                </p:cTn>
                              </p:par>
                              <p:par>
                                <p:cTn id="47" presetID="16" presetClass="entr" presetSubtype="21" fill="hold" nodeType="with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barn(inVertical)">
                                      <p:cBhvr>
                                        <p:cTn id="49" dur="500"/>
                                        <p:tgtEl>
                                          <p:spTgt spid="61"/>
                                        </p:tgtEl>
                                      </p:cBhvr>
                                    </p:animEffect>
                                  </p:childTnLst>
                                </p:cTn>
                              </p:par>
                              <p:par>
                                <p:cTn id="50" presetID="16" presetClass="entr" presetSubtype="21" fill="hold" nodeType="with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barn(inVertical)">
                                      <p:cBhvr>
                                        <p:cTn id="52" dur="500"/>
                                        <p:tgtEl>
                                          <p:spTgt spid="62"/>
                                        </p:tgtEl>
                                      </p:cBhvr>
                                    </p:animEffect>
                                  </p:childTnLst>
                                </p:cTn>
                              </p:par>
                              <p:par>
                                <p:cTn id="53" presetID="16" presetClass="entr" presetSubtype="21" fill="hold" nodeType="with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barn(inVertical)">
                                      <p:cBhvr>
                                        <p:cTn id="55" dur="500"/>
                                        <p:tgtEl>
                                          <p:spTgt spid="63"/>
                                        </p:tgtEl>
                                      </p:cBhvr>
                                    </p:animEffect>
                                  </p:childTnLst>
                                </p:cTn>
                              </p:par>
                              <p:par>
                                <p:cTn id="56" presetID="16" presetClass="entr" presetSubtype="21" fill="hold" nodeType="withEffect">
                                  <p:stCondLst>
                                    <p:cond delay="0"/>
                                  </p:stCondLst>
                                  <p:childTnLst>
                                    <p:set>
                                      <p:cBhvr>
                                        <p:cTn id="57" dur="1" fill="hold">
                                          <p:stCondLst>
                                            <p:cond delay="0"/>
                                          </p:stCondLst>
                                        </p:cTn>
                                        <p:tgtEl>
                                          <p:spTgt spid="64"/>
                                        </p:tgtEl>
                                        <p:attrNameLst>
                                          <p:attrName>style.visibility</p:attrName>
                                        </p:attrNameLst>
                                      </p:cBhvr>
                                      <p:to>
                                        <p:strVal val="visible"/>
                                      </p:to>
                                    </p:set>
                                    <p:animEffect transition="in" filter="barn(inVertical)">
                                      <p:cBhvr>
                                        <p:cTn id="58" dur="500"/>
                                        <p:tgtEl>
                                          <p:spTgt spid="64"/>
                                        </p:tgtEl>
                                      </p:cBhvr>
                                    </p:animEffect>
                                  </p:childTnLst>
                                </p:cTn>
                              </p:par>
                              <p:par>
                                <p:cTn id="59" presetID="16" presetClass="entr" presetSubtype="21" fill="hold" nodeType="withEffect">
                                  <p:stCondLst>
                                    <p:cond delay="0"/>
                                  </p:stCondLst>
                                  <p:childTnLst>
                                    <p:set>
                                      <p:cBhvr>
                                        <p:cTn id="60" dur="1" fill="hold">
                                          <p:stCondLst>
                                            <p:cond delay="0"/>
                                          </p:stCondLst>
                                        </p:cTn>
                                        <p:tgtEl>
                                          <p:spTgt spid="65"/>
                                        </p:tgtEl>
                                        <p:attrNameLst>
                                          <p:attrName>style.visibility</p:attrName>
                                        </p:attrNameLst>
                                      </p:cBhvr>
                                      <p:to>
                                        <p:strVal val="visible"/>
                                      </p:to>
                                    </p:set>
                                    <p:animEffect transition="in" filter="barn(inVertical)">
                                      <p:cBhvr>
                                        <p:cTn id="6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5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09784AF-A8B7-BBED-34CC-B64E43ABC143}"/>
              </a:ext>
            </a:extLst>
          </p:cNvPr>
          <p:cNvSpPr/>
          <p:nvPr/>
        </p:nvSpPr>
        <p:spPr>
          <a:xfrm>
            <a:off x="7800997" y="0"/>
            <a:ext cx="1411774"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ln w="0"/>
                <a:solidFill>
                  <a:schemeClr val="bg1">
                    <a:lumMod val="95000"/>
                    <a:lumOff val="5000"/>
                  </a:schemeClr>
                </a:solidFill>
                <a:effectLst>
                  <a:outerShdw blurRad="38100" dist="19050" dir="2700000" algn="tl" rotWithShape="0">
                    <a:schemeClr val="dk1">
                      <a:alpha val="40000"/>
                    </a:schemeClr>
                  </a:outerShdw>
                </a:effectLst>
              </a:rPr>
              <a:t>idle</a:t>
            </a:r>
            <a:endParaRPr lang="ar-EG" b="1" dirty="0">
              <a:ln w="0"/>
              <a:solidFill>
                <a:schemeClr val="bg1">
                  <a:lumMod val="95000"/>
                  <a:lumOff val="5000"/>
                </a:schemeClr>
              </a:solidFill>
              <a:effectLst>
                <a:outerShdw blurRad="38100" dist="19050" dir="2700000" algn="tl" rotWithShape="0">
                  <a:schemeClr val="dk1">
                    <a:alpha val="40000"/>
                  </a:schemeClr>
                </a:outerShdw>
              </a:effectLst>
            </a:endParaRPr>
          </a:p>
        </p:txBody>
      </p:sp>
      <p:sp>
        <p:nvSpPr>
          <p:cNvPr id="5" name="Oval 4">
            <a:extLst>
              <a:ext uri="{FF2B5EF4-FFF2-40B4-BE49-F238E27FC236}">
                <a16:creationId xmlns:a16="http://schemas.microsoft.com/office/drawing/2014/main" id="{16DD8857-0B10-3769-77C2-7A1114EEADBF}"/>
              </a:ext>
            </a:extLst>
          </p:cNvPr>
          <p:cNvSpPr/>
          <p:nvPr/>
        </p:nvSpPr>
        <p:spPr>
          <a:xfrm>
            <a:off x="5846065" y="1111647"/>
            <a:ext cx="1436203"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w="0"/>
              <a:solidFill>
                <a:schemeClr val="tx1"/>
              </a:solidFill>
              <a:effectLst>
                <a:outerShdw blurRad="38100" dist="19050" dir="2700000" algn="tl" rotWithShape="0">
                  <a:schemeClr val="dk1">
                    <a:alpha val="40000"/>
                  </a:schemeClr>
                </a:outerShdw>
              </a:effectLst>
            </a:endParaRPr>
          </a:p>
          <a:p>
            <a:pPr algn="ctr"/>
            <a:r>
              <a:rPr lang="en-US" sz="1600" b="1" dirty="0">
                <a:ln w="0"/>
                <a:solidFill>
                  <a:schemeClr val="bg1">
                    <a:lumMod val="95000"/>
                    <a:lumOff val="5000"/>
                  </a:schemeClr>
                </a:solidFill>
                <a:effectLst>
                  <a:outerShdw blurRad="38100" dist="19050" dir="2700000" algn="tl" rotWithShape="0">
                    <a:schemeClr val="dk1">
                      <a:alpha val="40000"/>
                    </a:schemeClr>
                  </a:outerShdw>
                </a:effectLst>
              </a:rPr>
              <a:t>Learning from professor</a:t>
            </a:r>
            <a:endParaRPr lang="ar-EG" sz="1600" b="1" dirty="0">
              <a:ln w="0"/>
              <a:solidFill>
                <a:schemeClr val="bg1">
                  <a:lumMod val="95000"/>
                  <a:lumOff val="5000"/>
                </a:schemeClr>
              </a:solidFill>
              <a:effectLst>
                <a:outerShdw blurRad="38100" dist="19050" dir="2700000" algn="tl" rotWithShape="0">
                  <a:schemeClr val="dk1">
                    <a:alpha val="40000"/>
                  </a:schemeClr>
                </a:outerShdw>
              </a:effectLst>
            </a:endParaRPr>
          </a:p>
          <a:p>
            <a:pPr algn="ctr"/>
            <a:endParaRPr lang="ar-EG" dirty="0">
              <a:ln w="0"/>
              <a:solidFill>
                <a:schemeClr val="tx1"/>
              </a:solidFill>
              <a:effectLst>
                <a:outerShdw blurRad="38100" dist="19050" dir="2700000" algn="tl" rotWithShape="0">
                  <a:schemeClr val="dk1">
                    <a:alpha val="40000"/>
                  </a:schemeClr>
                </a:outerShdw>
              </a:effectLst>
            </a:endParaRPr>
          </a:p>
        </p:txBody>
      </p:sp>
      <p:sp>
        <p:nvSpPr>
          <p:cNvPr id="6" name="Oval 5">
            <a:extLst>
              <a:ext uri="{FF2B5EF4-FFF2-40B4-BE49-F238E27FC236}">
                <a16:creationId xmlns:a16="http://schemas.microsoft.com/office/drawing/2014/main" id="{0D2993B4-9476-5F1C-E06E-1A64580A77C9}"/>
              </a:ext>
            </a:extLst>
          </p:cNvPr>
          <p:cNvSpPr/>
          <p:nvPr/>
        </p:nvSpPr>
        <p:spPr>
          <a:xfrm>
            <a:off x="9842822" y="618514"/>
            <a:ext cx="1436203"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n w="0"/>
                <a:solidFill>
                  <a:schemeClr val="bg1">
                    <a:lumMod val="95000"/>
                    <a:lumOff val="5000"/>
                  </a:schemeClr>
                </a:solidFill>
                <a:effectLst>
                  <a:outerShdw blurRad="38100" dist="19050" dir="2700000" algn="tl" rotWithShape="0">
                    <a:schemeClr val="dk1">
                      <a:alpha val="40000"/>
                    </a:schemeClr>
                  </a:outerShdw>
                </a:effectLst>
              </a:rPr>
              <a:t>Learning from internet</a:t>
            </a:r>
            <a:endParaRPr lang="ar-EG" sz="1600" b="1" dirty="0">
              <a:ln w="0"/>
              <a:solidFill>
                <a:schemeClr val="bg1">
                  <a:lumMod val="95000"/>
                  <a:lumOff val="5000"/>
                </a:schemeClr>
              </a:solidFill>
              <a:effectLst>
                <a:outerShdw blurRad="38100" dist="19050" dir="2700000" algn="tl" rotWithShape="0">
                  <a:schemeClr val="dk1">
                    <a:alpha val="40000"/>
                  </a:schemeClr>
                </a:outerShdw>
              </a:effectLst>
            </a:endParaRPr>
          </a:p>
        </p:txBody>
      </p:sp>
      <p:sp>
        <p:nvSpPr>
          <p:cNvPr id="7" name="Oval 6">
            <a:extLst>
              <a:ext uri="{FF2B5EF4-FFF2-40B4-BE49-F238E27FC236}">
                <a16:creationId xmlns:a16="http://schemas.microsoft.com/office/drawing/2014/main" id="{44D1F0AD-1440-13C3-1B97-71101266E93D}"/>
              </a:ext>
            </a:extLst>
          </p:cNvPr>
          <p:cNvSpPr/>
          <p:nvPr/>
        </p:nvSpPr>
        <p:spPr>
          <a:xfrm>
            <a:off x="5846065" y="4105159"/>
            <a:ext cx="1436204"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n w="0"/>
                <a:solidFill>
                  <a:schemeClr val="bg1">
                    <a:lumMod val="95000"/>
                    <a:lumOff val="5000"/>
                  </a:schemeClr>
                </a:solidFill>
                <a:effectLst>
                  <a:outerShdw blurRad="38100" dist="19050" dir="2700000" algn="tl" rotWithShape="0">
                    <a:schemeClr val="dk1">
                      <a:alpha val="40000"/>
                    </a:schemeClr>
                  </a:outerShdw>
                </a:effectLst>
              </a:rPr>
              <a:t>Provide examples </a:t>
            </a:r>
            <a:endParaRPr lang="ar-EG" sz="1600" b="1" dirty="0">
              <a:ln w="0"/>
              <a:solidFill>
                <a:schemeClr val="bg1">
                  <a:lumMod val="95000"/>
                  <a:lumOff val="5000"/>
                </a:schemeClr>
              </a:solidFill>
              <a:effectLst>
                <a:outerShdw blurRad="38100" dist="19050" dir="2700000" algn="tl" rotWithShape="0">
                  <a:schemeClr val="dk1">
                    <a:alpha val="40000"/>
                  </a:schemeClr>
                </a:outerShdw>
              </a:effectLst>
            </a:endParaRPr>
          </a:p>
        </p:txBody>
      </p:sp>
      <p:sp>
        <p:nvSpPr>
          <p:cNvPr id="8" name="Oval 7">
            <a:extLst>
              <a:ext uri="{FF2B5EF4-FFF2-40B4-BE49-F238E27FC236}">
                <a16:creationId xmlns:a16="http://schemas.microsoft.com/office/drawing/2014/main" id="{3BD6DB09-EBB4-9753-0CC5-1EB610EC9A3E}"/>
              </a:ext>
            </a:extLst>
          </p:cNvPr>
          <p:cNvSpPr/>
          <p:nvPr/>
        </p:nvSpPr>
        <p:spPr>
          <a:xfrm>
            <a:off x="5793787" y="2403732"/>
            <a:ext cx="1464366"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ln w="0"/>
                <a:solidFill>
                  <a:schemeClr val="tx1"/>
                </a:solidFill>
                <a:effectLst>
                  <a:outerShdw blurRad="38100" dist="19050" dir="2700000" algn="tl" rotWithShape="0">
                    <a:schemeClr val="dk1">
                      <a:alpha val="40000"/>
                    </a:schemeClr>
                  </a:outerShdw>
                </a:effectLst>
              </a:rPr>
              <a:t> </a:t>
            </a:r>
          </a:p>
          <a:p>
            <a:pPr algn="ctr"/>
            <a:r>
              <a:rPr lang="en-US" sz="1600" b="1" dirty="0">
                <a:ln w="0"/>
                <a:solidFill>
                  <a:schemeClr val="bg1">
                    <a:lumMod val="95000"/>
                    <a:lumOff val="5000"/>
                  </a:schemeClr>
                </a:solidFill>
                <a:effectLst>
                  <a:outerShdw blurRad="38100" dist="19050" dir="2700000" algn="tl" rotWithShape="0">
                    <a:schemeClr val="dk1">
                      <a:alpha val="40000"/>
                    </a:schemeClr>
                  </a:outerShdw>
                </a:effectLst>
              </a:rPr>
              <a:t>Learning from course</a:t>
            </a:r>
            <a:endParaRPr lang="ar-EG" sz="1600" b="1" dirty="0">
              <a:ln w="0"/>
              <a:solidFill>
                <a:schemeClr val="bg1">
                  <a:lumMod val="95000"/>
                  <a:lumOff val="5000"/>
                </a:schemeClr>
              </a:solidFill>
              <a:effectLst>
                <a:outerShdw blurRad="38100" dist="19050" dir="2700000" algn="tl" rotWithShape="0">
                  <a:schemeClr val="dk1">
                    <a:alpha val="40000"/>
                  </a:schemeClr>
                </a:outerShdw>
              </a:effectLst>
            </a:endParaRPr>
          </a:p>
          <a:p>
            <a:pPr algn="ctr"/>
            <a:endParaRPr lang="ar-EG" dirty="0">
              <a:ln w="0"/>
              <a:solidFill>
                <a:schemeClr val="tx1"/>
              </a:solidFill>
              <a:effectLst>
                <a:outerShdw blurRad="38100" dist="19050" dir="2700000" algn="tl" rotWithShape="0">
                  <a:schemeClr val="dk1">
                    <a:alpha val="40000"/>
                  </a:schemeClr>
                </a:outerShdw>
              </a:effectLst>
            </a:endParaRPr>
          </a:p>
        </p:txBody>
      </p:sp>
      <p:sp>
        <p:nvSpPr>
          <p:cNvPr id="9" name="Oval 8">
            <a:extLst>
              <a:ext uri="{FF2B5EF4-FFF2-40B4-BE49-F238E27FC236}">
                <a16:creationId xmlns:a16="http://schemas.microsoft.com/office/drawing/2014/main" id="{ED202909-653D-6881-2A8B-186754E0AB40}"/>
              </a:ext>
            </a:extLst>
          </p:cNvPr>
          <p:cNvSpPr/>
          <p:nvPr/>
        </p:nvSpPr>
        <p:spPr>
          <a:xfrm>
            <a:off x="10755797" y="4037056"/>
            <a:ext cx="1436203"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n w="0"/>
                <a:solidFill>
                  <a:schemeClr val="bg1">
                    <a:lumMod val="95000"/>
                    <a:lumOff val="5000"/>
                  </a:schemeClr>
                </a:solidFill>
                <a:effectLst>
                  <a:outerShdw blurRad="38100" dist="19050" dir="2700000" algn="tl" rotWithShape="0">
                    <a:schemeClr val="dk1">
                      <a:alpha val="40000"/>
                    </a:schemeClr>
                  </a:outerShdw>
                </a:effectLst>
              </a:rPr>
              <a:t>Taking feedback</a:t>
            </a:r>
            <a:endParaRPr lang="ar-EG" sz="1600" b="1" dirty="0">
              <a:ln w="0"/>
              <a:solidFill>
                <a:schemeClr val="bg1">
                  <a:lumMod val="95000"/>
                  <a:lumOff val="5000"/>
                </a:schemeClr>
              </a:solidFill>
              <a:effectLst>
                <a:outerShdw blurRad="38100" dist="19050" dir="2700000" algn="tl" rotWithShape="0">
                  <a:schemeClr val="dk1">
                    <a:alpha val="40000"/>
                  </a:schemeClr>
                </a:outerShdw>
              </a:effectLst>
            </a:endParaRPr>
          </a:p>
        </p:txBody>
      </p:sp>
      <p:sp>
        <p:nvSpPr>
          <p:cNvPr id="10" name="Oval 9">
            <a:extLst>
              <a:ext uri="{FF2B5EF4-FFF2-40B4-BE49-F238E27FC236}">
                <a16:creationId xmlns:a16="http://schemas.microsoft.com/office/drawing/2014/main" id="{66FF7F32-9061-7708-7636-AF792FD4490A}"/>
              </a:ext>
            </a:extLst>
          </p:cNvPr>
          <p:cNvSpPr/>
          <p:nvPr/>
        </p:nvSpPr>
        <p:spPr>
          <a:xfrm>
            <a:off x="8248752" y="2834427"/>
            <a:ext cx="1436203" cy="982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n w="0"/>
                <a:solidFill>
                  <a:schemeClr val="bg1">
                    <a:lumMod val="95000"/>
                    <a:lumOff val="5000"/>
                  </a:schemeClr>
                </a:solidFill>
                <a:effectLst>
                  <a:outerShdw blurRad="38100" dist="19050" dir="2700000" algn="tl" rotWithShape="0">
                    <a:schemeClr val="dk1">
                      <a:alpha val="40000"/>
                    </a:schemeClr>
                  </a:outerShdw>
                </a:effectLst>
              </a:rPr>
              <a:t>Teaching students</a:t>
            </a:r>
            <a:endParaRPr lang="ar-EG" sz="1600" b="1" dirty="0">
              <a:ln w="0"/>
              <a:solidFill>
                <a:schemeClr val="bg1">
                  <a:lumMod val="95000"/>
                  <a:lumOff val="5000"/>
                </a:schemeClr>
              </a:solidFill>
              <a:effectLst>
                <a:outerShdw blurRad="38100" dist="19050" dir="2700000" algn="tl" rotWithShape="0">
                  <a:schemeClr val="dk1">
                    <a:alpha val="40000"/>
                  </a:schemeClr>
                </a:outerShdw>
              </a:effectLst>
            </a:endParaRPr>
          </a:p>
        </p:txBody>
      </p:sp>
      <p:sp>
        <p:nvSpPr>
          <p:cNvPr id="11" name="Oval 10">
            <a:extLst>
              <a:ext uri="{FF2B5EF4-FFF2-40B4-BE49-F238E27FC236}">
                <a16:creationId xmlns:a16="http://schemas.microsoft.com/office/drawing/2014/main" id="{2F12042B-F295-2275-9A24-B34755D00D35}"/>
              </a:ext>
            </a:extLst>
          </p:cNvPr>
          <p:cNvSpPr/>
          <p:nvPr/>
        </p:nvSpPr>
        <p:spPr>
          <a:xfrm>
            <a:off x="8353111" y="4141493"/>
            <a:ext cx="1331844" cy="888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n w="0"/>
                <a:solidFill>
                  <a:schemeClr val="bg1">
                    <a:lumMod val="95000"/>
                    <a:lumOff val="5000"/>
                  </a:schemeClr>
                </a:solidFill>
                <a:effectLst>
                  <a:outerShdw blurRad="38100" dist="19050" dir="2700000" algn="tl" rotWithShape="0">
                    <a:schemeClr val="dk1">
                      <a:alpha val="40000"/>
                    </a:schemeClr>
                  </a:outerShdw>
                </a:effectLst>
              </a:rPr>
              <a:t>Active learning</a:t>
            </a:r>
            <a:endParaRPr lang="ar-EG" sz="1600" b="1" dirty="0">
              <a:ln w="0"/>
              <a:solidFill>
                <a:schemeClr val="bg1">
                  <a:lumMod val="95000"/>
                  <a:lumOff val="5000"/>
                </a:schemeClr>
              </a:solidFill>
              <a:effectLst>
                <a:outerShdw blurRad="38100" dist="19050" dir="2700000" algn="tl" rotWithShape="0">
                  <a:schemeClr val="dk1">
                    <a:alpha val="40000"/>
                  </a:schemeClr>
                </a:outerShdw>
              </a:effectLst>
            </a:endParaRPr>
          </a:p>
        </p:txBody>
      </p:sp>
      <p:cxnSp>
        <p:nvCxnSpPr>
          <p:cNvPr id="12" name="Straight Arrow Connector 11">
            <a:extLst>
              <a:ext uri="{FF2B5EF4-FFF2-40B4-BE49-F238E27FC236}">
                <a16:creationId xmlns:a16="http://schemas.microsoft.com/office/drawing/2014/main" id="{528B00D5-CEF7-4E48-4DCC-7DC8751FF134}"/>
              </a:ext>
            </a:extLst>
          </p:cNvPr>
          <p:cNvCxnSpPr>
            <a:cxnSpLocks/>
            <a:stCxn id="4" idx="2"/>
            <a:endCxn id="5" idx="7"/>
          </p:cNvCxnSpPr>
          <p:nvPr/>
        </p:nvCxnSpPr>
        <p:spPr>
          <a:xfrm flipH="1">
            <a:off x="7071941" y="491370"/>
            <a:ext cx="729056" cy="76419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 name="Straight Arrow Connector 12">
            <a:extLst>
              <a:ext uri="{FF2B5EF4-FFF2-40B4-BE49-F238E27FC236}">
                <a16:creationId xmlns:a16="http://schemas.microsoft.com/office/drawing/2014/main" id="{660544EA-F71E-5374-2186-00EA855C6E91}"/>
              </a:ext>
            </a:extLst>
          </p:cNvPr>
          <p:cNvCxnSpPr>
            <a:cxnSpLocks/>
            <a:stCxn id="4" idx="6"/>
            <a:endCxn id="6" idx="1"/>
          </p:cNvCxnSpPr>
          <p:nvPr/>
        </p:nvCxnSpPr>
        <p:spPr>
          <a:xfrm>
            <a:off x="9212771" y="491370"/>
            <a:ext cx="840378" cy="2710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2E5E9E35-42E1-9B19-436A-944E0BB9DCC1}"/>
              </a:ext>
            </a:extLst>
          </p:cNvPr>
          <p:cNvCxnSpPr>
            <a:stCxn id="5" idx="4"/>
            <a:endCxn id="8" idx="0"/>
          </p:cNvCxnSpPr>
          <p:nvPr/>
        </p:nvCxnSpPr>
        <p:spPr>
          <a:xfrm flipH="1">
            <a:off x="6525970" y="2094386"/>
            <a:ext cx="38197" cy="30934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5" name="Straight Arrow Connector 14">
            <a:extLst>
              <a:ext uri="{FF2B5EF4-FFF2-40B4-BE49-F238E27FC236}">
                <a16:creationId xmlns:a16="http://schemas.microsoft.com/office/drawing/2014/main" id="{6F0CF5AC-7600-3C5A-8F9B-2EC9FBF0CF12}"/>
              </a:ext>
            </a:extLst>
          </p:cNvPr>
          <p:cNvCxnSpPr>
            <a:stCxn id="8" idx="6"/>
            <a:endCxn id="10" idx="2"/>
          </p:cNvCxnSpPr>
          <p:nvPr/>
        </p:nvCxnSpPr>
        <p:spPr>
          <a:xfrm>
            <a:off x="7258153" y="2895102"/>
            <a:ext cx="990599" cy="43069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 name="Straight Arrow Connector 15">
            <a:extLst>
              <a:ext uri="{FF2B5EF4-FFF2-40B4-BE49-F238E27FC236}">
                <a16:creationId xmlns:a16="http://schemas.microsoft.com/office/drawing/2014/main" id="{559D9BCE-8416-5F48-5442-F5FA367916C5}"/>
              </a:ext>
            </a:extLst>
          </p:cNvPr>
          <p:cNvCxnSpPr>
            <a:stCxn id="6" idx="4"/>
            <a:endCxn id="10" idx="7"/>
          </p:cNvCxnSpPr>
          <p:nvPr/>
        </p:nvCxnSpPr>
        <p:spPr>
          <a:xfrm flipH="1">
            <a:off x="9474628" y="1601253"/>
            <a:ext cx="1086296" cy="1377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3F638F4C-7ACE-5550-38E9-D0BBCD71BAF7}"/>
              </a:ext>
            </a:extLst>
          </p:cNvPr>
          <p:cNvCxnSpPr>
            <a:cxnSpLocks/>
            <a:stCxn id="10" idx="3"/>
            <a:endCxn id="7" idx="7"/>
          </p:cNvCxnSpPr>
          <p:nvPr/>
        </p:nvCxnSpPr>
        <p:spPr>
          <a:xfrm flipH="1">
            <a:off x="7071942" y="3673248"/>
            <a:ext cx="1387137" cy="575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91AB9350-ADD9-F31B-42F9-9CC43859D042}"/>
              </a:ext>
            </a:extLst>
          </p:cNvPr>
          <p:cNvCxnSpPr>
            <a:stCxn id="10" idx="4"/>
            <a:endCxn id="11" idx="0"/>
          </p:cNvCxnSpPr>
          <p:nvPr/>
        </p:nvCxnSpPr>
        <p:spPr>
          <a:xfrm>
            <a:off x="8966854" y="3817167"/>
            <a:ext cx="52179" cy="32432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F152C3D6-C27F-739F-7197-360952C845B2}"/>
              </a:ext>
            </a:extLst>
          </p:cNvPr>
          <p:cNvCxnSpPr>
            <a:stCxn id="10" idx="5"/>
            <a:endCxn id="9" idx="2"/>
          </p:cNvCxnSpPr>
          <p:nvPr/>
        </p:nvCxnSpPr>
        <p:spPr>
          <a:xfrm>
            <a:off x="9474628" y="3673248"/>
            <a:ext cx="1281169" cy="8551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B0BA6A1B-4DB9-84AC-CE97-BF69E970734E}"/>
              </a:ext>
            </a:extLst>
          </p:cNvPr>
          <p:cNvCxnSpPr>
            <a:stCxn id="8" idx="6"/>
            <a:endCxn id="6" idx="3"/>
          </p:cNvCxnSpPr>
          <p:nvPr/>
        </p:nvCxnSpPr>
        <p:spPr>
          <a:xfrm flipV="1">
            <a:off x="7258153" y="1457334"/>
            <a:ext cx="2794996" cy="14377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61DE7DE-8701-9A2F-335A-8DA7CD5AC1A4}"/>
              </a:ext>
            </a:extLst>
          </p:cNvPr>
          <p:cNvCxnSpPr>
            <a:cxnSpLocks/>
            <a:stCxn id="7" idx="5"/>
            <a:endCxn id="22" idx="1"/>
          </p:cNvCxnSpPr>
          <p:nvPr/>
        </p:nvCxnSpPr>
        <p:spPr>
          <a:xfrm>
            <a:off x="7071942" y="4943979"/>
            <a:ext cx="1493535" cy="809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Oval 21">
            <a:extLst>
              <a:ext uri="{FF2B5EF4-FFF2-40B4-BE49-F238E27FC236}">
                <a16:creationId xmlns:a16="http://schemas.microsoft.com/office/drawing/2014/main" id="{296D1C95-1206-34A2-5543-85BAF8DC20DE}"/>
              </a:ext>
            </a:extLst>
          </p:cNvPr>
          <p:cNvSpPr/>
          <p:nvPr/>
        </p:nvSpPr>
        <p:spPr>
          <a:xfrm>
            <a:off x="8300930" y="5600600"/>
            <a:ext cx="1806439" cy="10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n w="0"/>
                <a:solidFill>
                  <a:schemeClr val="bg1">
                    <a:lumMod val="95000"/>
                    <a:lumOff val="5000"/>
                  </a:schemeClr>
                </a:solidFill>
                <a:effectLst>
                  <a:outerShdw blurRad="38100" dist="19050" dir="2700000" algn="tl" rotWithShape="0">
                    <a:schemeClr val="dk1">
                      <a:alpha val="40000"/>
                    </a:schemeClr>
                  </a:outerShdw>
                </a:effectLst>
              </a:rPr>
              <a:t>Examination</a:t>
            </a:r>
            <a:endParaRPr lang="ar-EG" sz="1600" b="1" dirty="0">
              <a:ln w="0"/>
              <a:solidFill>
                <a:schemeClr val="bg1">
                  <a:lumMod val="95000"/>
                  <a:lumOff val="5000"/>
                </a:schemeClr>
              </a:solidFill>
              <a:effectLst>
                <a:outerShdw blurRad="38100" dist="19050" dir="2700000" algn="tl" rotWithShape="0">
                  <a:schemeClr val="dk1">
                    <a:alpha val="40000"/>
                  </a:schemeClr>
                </a:outerShdw>
              </a:effectLst>
            </a:endParaRPr>
          </a:p>
        </p:txBody>
      </p:sp>
      <p:cxnSp>
        <p:nvCxnSpPr>
          <p:cNvPr id="23" name="Straight Connector 22">
            <a:extLst>
              <a:ext uri="{FF2B5EF4-FFF2-40B4-BE49-F238E27FC236}">
                <a16:creationId xmlns:a16="http://schemas.microsoft.com/office/drawing/2014/main" id="{25C73D35-8FD7-AE90-F68F-7A492A17ED76}"/>
              </a:ext>
            </a:extLst>
          </p:cNvPr>
          <p:cNvCxnSpPr>
            <a:cxnSpLocks/>
            <a:stCxn id="11" idx="2"/>
          </p:cNvCxnSpPr>
          <p:nvPr/>
        </p:nvCxnSpPr>
        <p:spPr>
          <a:xfrm flipH="1">
            <a:off x="7222355" y="4585615"/>
            <a:ext cx="1130756" cy="27541"/>
          </a:xfrm>
          <a:prstGeom prst="line">
            <a:avLst/>
          </a:prstGeom>
          <a:ln>
            <a:solidFill>
              <a:schemeClr val="bg1"/>
            </a:solidFill>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24" name="Straight Connector 23">
            <a:extLst>
              <a:ext uri="{FF2B5EF4-FFF2-40B4-BE49-F238E27FC236}">
                <a16:creationId xmlns:a16="http://schemas.microsoft.com/office/drawing/2014/main" id="{1B138048-D0F3-D947-2583-BEB8F936C959}"/>
              </a:ext>
            </a:extLst>
          </p:cNvPr>
          <p:cNvCxnSpPr>
            <a:cxnSpLocks/>
          </p:cNvCxnSpPr>
          <p:nvPr/>
        </p:nvCxnSpPr>
        <p:spPr>
          <a:xfrm>
            <a:off x="9684955" y="4585614"/>
            <a:ext cx="1070842" cy="55085"/>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04FBA778-7D1C-E200-12ED-2E7BAB43E2D3}"/>
              </a:ext>
            </a:extLst>
          </p:cNvPr>
          <p:cNvCxnSpPr>
            <a:stCxn id="11" idx="4"/>
            <a:endCxn id="22" idx="0"/>
          </p:cNvCxnSpPr>
          <p:nvPr/>
        </p:nvCxnSpPr>
        <p:spPr>
          <a:xfrm>
            <a:off x="9019033" y="5029736"/>
            <a:ext cx="185117" cy="570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F9411351-DF79-29D7-C75E-766F709E38DC}"/>
              </a:ext>
            </a:extLst>
          </p:cNvPr>
          <p:cNvCxnSpPr>
            <a:cxnSpLocks/>
            <a:stCxn id="9" idx="3"/>
            <a:endCxn id="22" idx="7"/>
          </p:cNvCxnSpPr>
          <p:nvPr/>
        </p:nvCxnSpPr>
        <p:spPr>
          <a:xfrm flipH="1">
            <a:off x="9842822" y="4875876"/>
            <a:ext cx="1123302" cy="877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BD0874C9-5283-53A6-25DF-47D591E060EC}"/>
              </a:ext>
            </a:extLst>
          </p:cNvPr>
          <p:cNvSpPr txBox="1"/>
          <p:nvPr/>
        </p:nvSpPr>
        <p:spPr>
          <a:xfrm>
            <a:off x="7071941" y="491370"/>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28" name="TextBox 27">
            <a:extLst>
              <a:ext uri="{FF2B5EF4-FFF2-40B4-BE49-F238E27FC236}">
                <a16:creationId xmlns:a16="http://schemas.microsoft.com/office/drawing/2014/main" id="{7B5591F4-3CDF-42AD-A683-30F76073BE99}"/>
              </a:ext>
            </a:extLst>
          </p:cNvPr>
          <p:cNvSpPr txBox="1"/>
          <p:nvPr/>
        </p:nvSpPr>
        <p:spPr>
          <a:xfrm>
            <a:off x="6547968" y="2046712"/>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29" name="TextBox 28">
            <a:extLst>
              <a:ext uri="{FF2B5EF4-FFF2-40B4-BE49-F238E27FC236}">
                <a16:creationId xmlns:a16="http://schemas.microsoft.com/office/drawing/2014/main" id="{268C56D8-3793-EC07-AC04-7E759833D9DA}"/>
              </a:ext>
            </a:extLst>
          </p:cNvPr>
          <p:cNvSpPr txBox="1"/>
          <p:nvPr/>
        </p:nvSpPr>
        <p:spPr>
          <a:xfrm>
            <a:off x="9452594" y="170485"/>
            <a:ext cx="452036" cy="400110"/>
          </a:xfrm>
          <a:prstGeom prst="rect">
            <a:avLst/>
          </a:prstGeom>
          <a:noFill/>
        </p:spPr>
        <p:txBody>
          <a:bodyPr wrap="square" rtlCol="0">
            <a:spAutoFit/>
          </a:bodyPr>
          <a:lstStyle/>
          <a:p>
            <a:r>
              <a:rPr lang="ar-EG" sz="2000" b="1" dirty="0">
                <a:solidFill>
                  <a:schemeClr val="bg1"/>
                </a:solidFill>
              </a:rPr>
              <a:t>2</a:t>
            </a:r>
            <a:endParaRPr lang="en-US" sz="2000" b="1" dirty="0">
              <a:solidFill>
                <a:schemeClr val="bg1"/>
              </a:solidFill>
            </a:endParaRPr>
          </a:p>
        </p:txBody>
      </p:sp>
      <p:sp>
        <p:nvSpPr>
          <p:cNvPr id="30" name="TextBox 29">
            <a:extLst>
              <a:ext uri="{FF2B5EF4-FFF2-40B4-BE49-F238E27FC236}">
                <a16:creationId xmlns:a16="http://schemas.microsoft.com/office/drawing/2014/main" id="{BFB1B1D2-7B5D-FDB9-5E3D-4FDBCA7540CA}"/>
              </a:ext>
            </a:extLst>
          </p:cNvPr>
          <p:cNvSpPr txBox="1"/>
          <p:nvPr/>
        </p:nvSpPr>
        <p:spPr>
          <a:xfrm>
            <a:off x="9970145" y="2492801"/>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31" name="TextBox 30">
            <a:extLst>
              <a:ext uri="{FF2B5EF4-FFF2-40B4-BE49-F238E27FC236}">
                <a16:creationId xmlns:a16="http://schemas.microsoft.com/office/drawing/2014/main" id="{ED40BF8F-9055-4876-FB85-D01F0C7BC7A5}"/>
              </a:ext>
            </a:extLst>
          </p:cNvPr>
          <p:cNvSpPr txBox="1"/>
          <p:nvPr/>
        </p:nvSpPr>
        <p:spPr>
          <a:xfrm>
            <a:off x="7511526" y="3142951"/>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32" name="TextBox 31">
            <a:extLst>
              <a:ext uri="{FF2B5EF4-FFF2-40B4-BE49-F238E27FC236}">
                <a16:creationId xmlns:a16="http://schemas.microsoft.com/office/drawing/2014/main" id="{592BAA38-2601-9BE7-8C53-03554E6C2152}"/>
              </a:ext>
            </a:extLst>
          </p:cNvPr>
          <p:cNvSpPr txBox="1"/>
          <p:nvPr/>
        </p:nvSpPr>
        <p:spPr>
          <a:xfrm>
            <a:off x="8409654" y="1760885"/>
            <a:ext cx="452036" cy="400110"/>
          </a:xfrm>
          <a:prstGeom prst="rect">
            <a:avLst/>
          </a:prstGeom>
          <a:noFill/>
        </p:spPr>
        <p:txBody>
          <a:bodyPr wrap="square" rtlCol="0">
            <a:spAutoFit/>
          </a:bodyPr>
          <a:lstStyle/>
          <a:p>
            <a:r>
              <a:rPr lang="ar-EG" sz="2000" b="1" dirty="0">
                <a:solidFill>
                  <a:schemeClr val="bg1"/>
                </a:solidFill>
              </a:rPr>
              <a:t>2</a:t>
            </a:r>
            <a:endParaRPr lang="en-US" sz="2000" b="1" dirty="0">
              <a:solidFill>
                <a:schemeClr val="bg1"/>
              </a:solidFill>
            </a:endParaRPr>
          </a:p>
        </p:txBody>
      </p:sp>
      <p:sp>
        <p:nvSpPr>
          <p:cNvPr id="33" name="TextBox 32">
            <a:extLst>
              <a:ext uri="{FF2B5EF4-FFF2-40B4-BE49-F238E27FC236}">
                <a16:creationId xmlns:a16="http://schemas.microsoft.com/office/drawing/2014/main" id="{A5631327-3D5B-0146-4BC5-FFA0C69A2FC2}"/>
              </a:ext>
            </a:extLst>
          </p:cNvPr>
          <p:cNvSpPr txBox="1"/>
          <p:nvPr/>
        </p:nvSpPr>
        <p:spPr>
          <a:xfrm flipH="1">
            <a:off x="8690046" y="3741383"/>
            <a:ext cx="243771"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34" name="TextBox 33">
            <a:extLst>
              <a:ext uri="{FF2B5EF4-FFF2-40B4-BE49-F238E27FC236}">
                <a16:creationId xmlns:a16="http://schemas.microsoft.com/office/drawing/2014/main" id="{95F2DF79-2A4B-0BA3-A4FB-82B7F22BF330}"/>
              </a:ext>
            </a:extLst>
          </p:cNvPr>
          <p:cNvSpPr txBox="1"/>
          <p:nvPr/>
        </p:nvSpPr>
        <p:spPr>
          <a:xfrm>
            <a:off x="10248468" y="3560975"/>
            <a:ext cx="452036" cy="400110"/>
          </a:xfrm>
          <a:prstGeom prst="rect">
            <a:avLst/>
          </a:prstGeom>
          <a:noFill/>
        </p:spPr>
        <p:txBody>
          <a:bodyPr wrap="square" rtlCol="0">
            <a:spAutoFit/>
          </a:bodyPr>
          <a:lstStyle/>
          <a:p>
            <a:r>
              <a:rPr lang="en-US" sz="2000" b="1" dirty="0">
                <a:solidFill>
                  <a:schemeClr val="bg1"/>
                </a:solidFill>
              </a:rPr>
              <a:t>3</a:t>
            </a:r>
          </a:p>
        </p:txBody>
      </p:sp>
      <p:sp>
        <p:nvSpPr>
          <p:cNvPr id="35" name="TextBox 34">
            <a:extLst>
              <a:ext uri="{FF2B5EF4-FFF2-40B4-BE49-F238E27FC236}">
                <a16:creationId xmlns:a16="http://schemas.microsoft.com/office/drawing/2014/main" id="{A5A858B5-188C-5B7C-6F1A-E9454F7E629A}"/>
              </a:ext>
            </a:extLst>
          </p:cNvPr>
          <p:cNvSpPr txBox="1"/>
          <p:nvPr/>
        </p:nvSpPr>
        <p:spPr>
          <a:xfrm>
            <a:off x="7348961" y="3662334"/>
            <a:ext cx="452036" cy="400110"/>
          </a:xfrm>
          <a:prstGeom prst="rect">
            <a:avLst/>
          </a:prstGeom>
          <a:noFill/>
        </p:spPr>
        <p:txBody>
          <a:bodyPr wrap="square" rtlCol="0">
            <a:spAutoFit/>
          </a:bodyPr>
          <a:lstStyle/>
          <a:p>
            <a:r>
              <a:rPr lang="en-US" sz="2000" b="1" dirty="0">
                <a:solidFill>
                  <a:schemeClr val="bg1"/>
                </a:solidFill>
              </a:rPr>
              <a:t>3</a:t>
            </a:r>
          </a:p>
        </p:txBody>
      </p:sp>
      <p:sp>
        <p:nvSpPr>
          <p:cNvPr id="36" name="TextBox 35">
            <a:extLst>
              <a:ext uri="{FF2B5EF4-FFF2-40B4-BE49-F238E27FC236}">
                <a16:creationId xmlns:a16="http://schemas.microsoft.com/office/drawing/2014/main" id="{158384CE-BDB9-CAF8-B89A-08E7CF5FF200}"/>
              </a:ext>
            </a:extLst>
          </p:cNvPr>
          <p:cNvSpPr txBox="1"/>
          <p:nvPr/>
        </p:nvSpPr>
        <p:spPr>
          <a:xfrm>
            <a:off x="7714439" y="4998905"/>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37" name="TextBox 36">
            <a:extLst>
              <a:ext uri="{FF2B5EF4-FFF2-40B4-BE49-F238E27FC236}">
                <a16:creationId xmlns:a16="http://schemas.microsoft.com/office/drawing/2014/main" id="{EE6F8E19-C242-48DB-7D41-D22ADC3DCB4D}"/>
              </a:ext>
            </a:extLst>
          </p:cNvPr>
          <p:cNvSpPr txBox="1"/>
          <p:nvPr/>
        </p:nvSpPr>
        <p:spPr>
          <a:xfrm>
            <a:off x="9085835" y="5029736"/>
            <a:ext cx="452036" cy="400110"/>
          </a:xfrm>
          <a:prstGeom prst="rect">
            <a:avLst/>
          </a:prstGeom>
          <a:noFill/>
        </p:spPr>
        <p:txBody>
          <a:bodyPr wrap="square" rtlCol="0">
            <a:spAutoFit/>
          </a:bodyPr>
          <a:lstStyle/>
          <a:p>
            <a:r>
              <a:rPr lang="en-US" sz="2000" b="1" dirty="0">
                <a:solidFill>
                  <a:schemeClr val="bg1"/>
                </a:solidFill>
              </a:rPr>
              <a:t>3</a:t>
            </a:r>
          </a:p>
        </p:txBody>
      </p:sp>
      <p:sp>
        <p:nvSpPr>
          <p:cNvPr id="38" name="TextBox 37">
            <a:extLst>
              <a:ext uri="{FF2B5EF4-FFF2-40B4-BE49-F238E27FC236}">
                <a16:creationId xmlns:a16="http://schemas.microsoft.com/office/drawing/2014/main" id="{32F37DE0-E08D-B4A4-6C71-90B43AE77AB7}"/>
              </a:ext>
            </a:extLst>
          </p:cNvPr>
          <p:cNvSpPr txBox="1"/>
          <p:nvPr/>
        </p:nvSpPr>
        <p:spPr>
          <a:xfrm>
            <a:off x="9950525" y="5097265"/>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39" name="TextBox 38">
            <a:extLst>
              <a:ext uri="{FF2B5EF4-FFF2-40B4-BE49-F238E27FC236}">
                <a16:creationId xmlns:a16="http://schemas.microsoft.com/office/drawing/2014/main" id="{4CB4595F-8791-28C4-534F-8AB81CA15A5A}"/>
              </a:ext>
            </a:extLst>
          </p:cNvPr>
          <p:cNvSpPr txBox="1"/>
          <p:nvPr/>
        </p:nvSpPr>
        <p:spPr>
          <a:xfrm>
            <a:off x="7657749" y="4215620"/>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40" name="TextBox 39">
            <a:extLst>
              <a:ext uri="{FF2B5EF4-FFF2-40B4-BE49-F238E27FC236}">
                <a16:creationId xmlns:a16="http://schemas.microsoft.com/office/drawing/2014/main" id="{03B7515A-4BA4-F13F-9E1B-7D2260C476A3}"/>
              </a:ext>
            </a:extLst>
          </p:cNvPr>
          <p:cNvSpPr txBox="1"/>
          <p:nvPr/>
        </p:nvSpPr>
        <p:spPr>
          <a:xfrm>
            <a:off x="9904630" y="4249078"/>
            <a:ext cx="452036" cy="400110"/>
          </a:xfrm>
          <a:prstGeom prst="rect">
            <a:avLst/>
          </a:prstGeom>
          <a:noFill/>
        </p:spPr>
        <p:txBody>
          <a:bodyPr wrap="square" rtlCol="0">
            <a:spAutoFit/>
          </a:bodyPr>
          <a:lstStyle/>
          <a:p>
            <a:r>
              <a:rPr lang="ar-EG" sz="2000" b="1" dirty="0">
                <a:solidFill>
                  <a:schemeClr val="bg1"/>
                </a:solidFill>
              </a:rPr>
              <a:t>2</a:t>
            </a:r>
            <a:endParaRPr lang="en-US" sz="2000" b="1" dirty="0">
              <a:solidFill>
                <a:schemeClr val="bg1"/>
              </a:solidFill>
            </a:endParaRPr>
          </a:p>
        </p:txBody>
      </p:sp>
      <p:sp>
        <p:nvSpPr>
          <p:cNvPr id="41" name="TextBox 40">
            <a:extLst>
              <a:ext uri="{FF2B5EF4-FFF2-40B4-BE49-F238E27FC236}">
                <a16:creationId xmlns:a16="http://schemas.microsoft.com/office/drawing/2014/main" id="{C8CA86E6-7DA9-D670-D49C-B99B5B52C36E}"/>
              </a:ext>
            </a:extLst>
          </p:cNvPr>
          <p:cNvSpPr txBox="1"/>
          <p:nvPr/>
        </p:nvSpPr>
        <p:spPr>
          <a:xfrm>
            <a:off x="10759943" y="283247"/>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42" name="TextBox 41">
            <a:extLst>
              <a:ext uri="{FF2B5EF4-FFF2-40B4-BE49-F238E27FC236}">
                <a16:creationId xmlns:a16="http://schemas.microsoft.com/office/drawing/2014/main" id="{30667703-D4AB-3F89-4157-BF20605DC35E}"/>
              </a:ext>
            </a:extLst>
          </p:cNvPr>
          <p:cNvSpPr txBox="1"/>
          <p:nvPr/>
        </p:nvSpPr>
        <p:spPr>
          <a:xfrm>
            <a:off x="5870937" y="884689"/>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43" name="TextBox 42">
            <a:extLst>
              <a:ext uri="{FF2B5EF4-FFF2-40B4-BE49-F238E27FC236}">
                <a16:creationId xmlns:a16="http://schemas.microsoft.com/office/drawing/2014/main" id="{C29666A3-F54C-4A7B-AAB4-4399240E029D}"/>
              </a:ext>
            </a:extLst>
          </p:cNvPr>
          <p:cNvSpPr txBox="1"/>
          <p:nvPr/>
        </p:nvSpPr>
        <p:spPr>
          <a:xfrm>
            <a:off x="8720815" y="2542597"/>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44" name="TextBox 43">
            <a:extLst>
              <a:ext uri="{FF2B5EF4-FFF2-40B4-BE49-F238E27FC236}">
                <a16:creationId xmlns:a16="http://schemas.microsoft.com/office/drawing/2014/main" id="{4C27FABA-7B0B-A921-551E-328F596A8625}"/>
              </a:ext>
            </a:extLst>
          </p:cNvPr>
          <p:cNvSpPr txBox="1"/>
          <p:nvPr/>
        </p:nvSpPr>
        <p:spPr>
          <a:xfrm>
            <a:off x="11425278" y="3593012"/>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45" name="TextBox 44">
            <a:extLst>
              <a:ext uri="{FF2B5EF4-FFF2-40B4-BE49-F238E27FC236}">
                <a16:creationId xmlns:a16="http://schemas.microsoft.com/office/drawing/2014/main" id="{3892D4B7-6AEA-259A-0B75-6A3A0EBCF626}"/>
              </a:ext>
            </a:extLst>
          </p:cNvPr>
          <p:cNvSpPr txBox="1"/>
          <p:nvPr/>
        </p:nvSpPr>
        <p:spPr>
          <a:xfrm>
            <a:off x="5744981" y="2253675"/>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46" name="TextBox 45">
            <a:extLst>
              <a:ext uri="{FF2B5EF4-FFF2-40B4-BE49-F238E27FC236}">
                <a16:creationId xmlns:a16="http://schemas.microsoft.com/office/drawing/2014/main" id="{B5CC2EF3-62A6-9C9F-34CB-114E18EF4347}"/>
              </a:ext>
            </a:extLst>
          </p:cNvPr>
          <p:cNvSpPr txBox="1"/>
          <p:nvPr/>
        </p:nvSpPr>
        <p:spPr>
          <a:xfrm>
            <a:off x="6073934" y="3826937"/>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47" name="TextBox 46">
            <a:extLst>
              <a:ext uri="{FF2B5EF4-FFF2-40B4-BE49-F238E27FC236}">
                <a16:creationId xmlns:a16="http://schemas.microsoft.com/office/drawing/2014/main" id="{01D29E8F-233C-7C24-5B3A-D8B0AB15D899}"/>
              </a:ext>
            </a:extLst>
          </p:cNvPr>
          <p:cNvSpPr txBox="1"/>
          <p:nvPr/>
        </p:nvSpPr>
        <p:spPr>
          <a:xfrm>
            <a:off x="9371886" y="3994362"/>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48" name="TextBox 47">
            <a:extLst>
              <a:ext uri="{FF2B5EF4-FFF2-40B4-BE49-F238E27FC236}">
                <a16:creationId xmlns:a16="http://schemas.microsoft.com/office/drawing/2014/main" id="{9C976C5D-DCA2-443D-F441-27F1FDFCC734}"/>
              </a:ext>
            </a:extLst>
          </p:cNvPr>
          <p:cNvSpPr txBox="1"/>
          <p:nvPr/>
        </p:nvSpPr>
        <p:spPr>
          <a:xfrm>
            <a:off x="748399" y="474590"/>
            <a:ext cx="4922258" cy="6001643"/>
          </a:xfrm>
          <a:prstGeom prst="rect">
            <a:avLst/>
          </a:prstGeom>
          <a:noFill/>
        </p:spPr>
        <p:txBody>
          <a:bodyPr wrap="square" rtlCol="0">
            <a:spAutoFit/>
          </a:bodyPr>
          <a:lstStyle/>
          <a:p>
            <a:r>
              <a:rPr lang="en-US" sz="2400" b="1" u="sng" dirty="0">
                <a:solidFill>
                  <a:srgbClr val="FF0000"/>
                </a:solidFill>
              </a:rPr>
              <a:t>Step_5:</a:t>
            </a:r>
          </a:p>
          <a:p>
            <a:r>
              <a:rPr lang="en-US" sz="2400" b="1" dirty="0"/>
              <a:t>f(Provide examples) &amp; f(Examination) &amp; f(Taking feedback)</a:t>
            </a:r>
          </a:p>
          <a:p>
            <a:endParaRPr lang="en-US" sz="2400" b="1" dirty="0"/>
          </a:p>
          <a:p>
            <a:r>
              <a:rPr lang="en-US" sz="2400" b="1" dirty="0">
                <a:solidFill>
                  <a:schemeClr val="bg1"/>
                </a:solidFill>
              </a:rPr>
              <a:t>f(Examination)=(1+1+1+1+3)=7</a:t>
            </a:r>
          </a:p>
          <a:p>
            <a:r>
              <a:rPr lang="en-US" sz="2400" b="1" dirty="0">
                <a:solidFill>
                  <a:srgbClr val="7030A0"/>
                </a:solidFill>
              </a:rPr>
              <a:t>f(Provide examples) =(1+1+1+1+1)+1=6</a:t>
            </a:r>
          </a:p>
          <a:p>
            <a:r>
              <a:rPr lang="en-US" sz="2400" b="1" dirty="0">
                <a:solidFill>
                  <a:schemeClr val="bg1"/>
                </a:solidFill>
              </a:rPr>
              <a:t>f(Taking feedback)= (1+1+1+1+2)+1=7</a:t>
            </a:r>
          </a:p>
          <a:p>
            <a:endParaRPr lang="en-US" sz="2400" dirty="0">
              <a:solidFill>
                <a:schemeClr val="bg1"/>
              </a:solidFill>
            </a:endParaRPr>
          </a:p>
          <a:p>
            <a:endParaRPr lang="en-US" sz="2400" b="1" dirty="0"/>
          </a:p>
          <a:p>
            <a:r>
              <a:rPr lang="en-US" sz="2400" b="1" dirty="0">
                <a:solidFill>
                  <a:srgbClr val="FF0000"/>
                </a:solidFill>
              </a:rPr>
              <a:t>Idle         learning from professor</a:t>
            </a:r>
            <a:r>
              <a:rPr lang="en-US" sz="2400" b="1" dirty="0">
                <a:solidFill>
                  <a:schemeClr val="bg1"/>
                </a:solidFill>
              </a:rPr>
              <a:t>        </a:t>
            </a:r>
            <a:r>
              <a:rPr lang="en-US" sz="2400" b="1" dirty="0">
                <a:solidFill>
                  <a:srgbClr val="FF0000"/>
                </a:solidFill>
              </a:rPr>
              <a:t>Learning from course         Teaching students        Active learning</a:t>
            </a:r>
          </a:p>
          <a:p>
            <a:r>
              <a:rPr lang="en-US" sz="2400" b="1" dirty="0">
                <a:solidFill>
                  <a:srgbClr val="FF0000"/>
                </a:solidFill>
              </a:rPr>
              <a:t>Provide examples </a:t>
            </a:r>
          </a:p>
          <a:p>
            <a:endParaRPr lang="en-US" sz="2400" dirty="0">
              <a:solidFill>
                <a:srgbClr val="FF0000"/>
              </a:solidFill>
            </a:endParaRPr>
          </a:p>
        </p:txBody>
      </p:sp>
      <p:cxnSp>
        <p:nvCxnSpPr>
          <p:cNvPr id="49" name="Straight Arrow Connector 48">
            <a:extLst>
              <a:ext uri="{FF2B5EF4-FFF2-40B4-BE49-F238E27FC236}">
                <a16:creationId xmlns:a16="http://schemas.microsoft.com/office/drawing/2014/main" id="{A01C596C-F8F6-7C47-E6AB-7EE99369A09F}"/>
              </a:ext>
            </a:extLst>
          </p:cNvPr>
          <p:cNvCxnSpPr/>
          <p:nvPr/>
        </p:nvCxnSpPr>
        <p:spPr>
          <a:xfrm>
            <a:off x="1358830" y="4687268"/>
            <a:ext cx="490170"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50" name="Straight Arrow Connector 49">
            <a:extLst>
              <a:ext uri="{FF2B5EF4-FFF2-40B4-BE49-F238E27FC236}">
                <a16:creationId xmlns:a16="http://schemas.microsoft.com/office/drawing/2014/main" id="{40C590A3-A633-5135-F67A-1143F9865D84}"/>
              </a:ext>
            </a:extLst>
          </p:cNvPr>
          <p:cNvCxnSpPr/>
          <p:nvPr/>
        </p:nvCxnSpPr>
        <p:spPr>
          <a:xfrm>
            <a:off x="4690317" y="5497375"/>
            <a:ext cx="490170"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51" name="Straight Arrow Connector 50">
            <a:extLst>
              <a:ext uri="{FF2B5EF4-FFF2-40B4-BE49-F238E27FC236}">
                <a16:creationId xmlns:a16="http://schemas.microsoft.com/office/drawing/2014/main" id="{599D2519-19C5-2F20-B350-72E9DB5FB696}"/>
              </a:ext>
            </a:extLst>
          </p:cNvPr>
          <p:cNvCxnSpPr/>
          <p:nvPr/>
        </p:nvCxnSpPr>
        <p:spPr>
          <a:xfrm>
            <a:off x="3628305" y="5097265"/>
            <a:ext cx="490170"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52" name="Straight Arrow Connector 51">
            <a:extLst>
              <a:ext uri="{FF2B5EF4-FFF2-40B4-BE49-F238E27FC236}">
                <a16:creationId xmlns:a16="http://schemas.microsoft.com/office/drawing/2014/main" id="{33AC6DA0-9054-6EA8-464C-07334E99DDC7}"/>
              </a:ext>
            </a:extLst>
          </p:cNvPr>
          <p:cNvCxnSpPr/>
          <p:nvPr/>
        </p:nvCxnSpPr>
        <p:spPr>
          <a:xfrm>
            <a:off x="1986791" y="5461638"/>
            <a:ext cx="490170"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53" name="Straight Arrow Connector 52">
            <a:extLst>
              <a:ext uri="{FF2B5EF4-FFF2-40B4-BE49-F238E27FC236}">
                <a16:creationId xmlns:a16="http://schemas.microsoft.com/office/drawing/2014/main" id="{8768A312-144F-429E-39DC-D0CA68EC8046}"/>
              </a:ext>
            </a:extLst>
          </p:cNvPr>
          <p:cNvCxnSpPr/>
          <p:nvPr/>
        </p:nvCxnSpPr>
        <p:spPr>
          <a:xfrm>
            <a:off x="5180487" y="4765778"/>
            <a:ext cx="490170"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24459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par>
                                <p:cTn id="29" presetID="16" presetClass="entr" presetSubtype="21"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par>
                                <p:cTn id="32" presetID="16" presetClass="entr" presetSubtype="21"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arn(inVertical)">
                                      <p:cBhvr>
                                        <p:cTn id="34" dur="500"/>
                                        <p:tgtEl>
                                          <p:spTgt spid="13"/>
                                        </p:tgtEl>
                                      </p:cBhvr>
                                    </p:animEffect>
                                  </p:childTnLst>
                                </p:cTn>
                              </p:par>
                              <p:par>
                                <p:cTn id="35" presetID="16" presetClass="entr" presetSubtype="21"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par>
                                <p:cTn id="38" presetID="16" presetClass="entr" presetSubtype="21"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inVertical)">
                                      <p:cBhvr>
                                        <p:cTn id="40" dur="500"/>
                                        <p:tgtEl>
                                          <p:spTgt spid="15"/>
                                        </p:tgtEl>
                                      </p:cBhvr>
                                    </p:animEffect>
                                  </p:childTnLst>
                                </p:cTn>
                              </p:par>
                              <p:par>
                                <p:cTn id="41" presetID="16" presetClass="entr" presetSubtype="21"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par>
                                <p:cTn id="44" presetID="16" presetClass="entr" presetSubtype="21"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arn(inVertical)">
                                      <p:cBhvr>
                                        <p:cTn id="46" dur="500"/>
                                        <p:tgtEl>
                                          <p:spTgt spid="17"/>
                                        </p:tgtEl>
                                      </p:cBhvr>
                                    </p:animEffect>
                                  </p:childTnLst>
                                </p:cTn>
                              </p:par>
                              <p:par>
                                <p:cTn id="47" presetID="16" presetClass="entr" presetSubtype="21"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arn(inVertical)">
                                      <p:cBhvr>
                                        <p:cTn id="49" dur="500"/>
                                        <p:tgtEl>
                                          <p:spTgt spid="18"/>
                                        </p:tgtEl>
                                      </p:cBhvr>
                                    </p:animEffect>
                                  </p:childTnLst>
                                </p:cTn>
                              </p:par>
                              <p:par>
                                <p:cTn id="50" presetID="16" presetClass="entr" presetSubtype="21"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arn(inVertical)">
                                      <p:cBhvr>
                                        <p:cTn id="52" dur="500"/>
                                        <p:tgtEl>
                                          <p:spTgt spid="19"/>
                                        </p:tgtEl>
                                      </p:cBhvr>
                                    </p:animEffect>
                                  </p:childTnLst>
                                </p:cTn>
                              </p:par>
                              <p:par>
                                <p:cTn id="53" presetID="16" presetClass="entr" presetSubtype="21"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arn(inVertical)">
                                      <p:cBhvr>
                                        <p:cTn id="55" dur="500"/>
                                        <p:tgtEl>
                                          <p:spTgt spid="20"/>
                                        </p:tgtEl>
                                      </p:cBhvr>
                                    </p:animEffect>
                                  </p:childTnLst>
                                </p:cTn>
                              </p:par>
                              <p:par>
                                <p:cTn id="56" presetID="16" presetClass="entr" presetSubtype="21"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arn(inVertical)">
                                      <p:cBhvr>
                                        <p:cTn id="58" dur="500"/>
                                        <p:tgtEl>
                                          <p:spTgt spid="21"/>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barn(inVertical)">
                                      <p:cBhvr>
                                        <p:cTn id="61" dur="500"/>
                                        <p:tgtEl>
                                          <p:spTgt spid="22"/>
                                        </p:tgtEl>
                                      </p:cBhvr>
                                    </p:animEffect>
                                  </p:childTnLst>
                                </p:cTn>
                              </p:par>
                              <p:par>
                                <p:cTn id="62" presetID="16" presetClass="entr" presetSubtype="21"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barn(inVertical)">
                                      <p:cBhvr>
                                        <p:cTn id="64" dur="500"/>
                                        <p:tgtEl>
                                          <p:spTgt spid="23"/>
                                        </p:tgtEl>
                                      </p:cBhvr>
                                    </p:animEffect>
                                  </p:childTnLst>
                                </p:cTn>
                              </p:par>
                              <p:par>
                                <p:cTn id="65" presetID="16" presetClass="entr" presetSubtype="21"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arn(inVertical)">
                                      <p:cBhvr>
                                        <p:cTn id="67" dur="500"/>
                                        <p:tgtEl>
                                          <p:spTgt spid="24"/>
                                        </p:tgtEl>
                                      </p:cBhvr>
                                    </p:animEffect>
                                  </p:childTnLst>
                                </p:cTn>
                              </p:par>
                              <p:par>
                                <p:cTn id="68" presetID="16" presetClass="entr" presetSubtype="21"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barn(inVertical)">
                                      <p:cBhvr>
                                        <p:cTn id="70" dur="500"/>
                                        <p:tgtEl>
                                          <p:spTgt spid="25"/>
                                        </p:tgtEl>
                                      </p:cBhvr>
                                    </p:animEffect>
                                  </p:childTnLst>
                                </p:cTn>
                              </p:par>
                              <p:par>
                                <p:cTn id="71" presetID="16" presetClass="entr" presetSubtype="2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barn(inVertical)">
                                      <p:cBhvr>
                                        <p:cTn id="7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FBBD083-1168-02D9-068D-BEC556DA5DB2}"/>
              </a:ext>
            </a:extLst>
          </p:cNvPr>
          <p:cNvSpPr/>
          <p:nvPr/>
        </p:nvSpPr>
        <p:spPr>
          <a:xfrm>
            <a:off x="7800997" y="0"/>
            <a:ext cx="1411774"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ln w="0"/>
                <a:solidFill>
                  <a:srgbClr val="FF0000"/>
                </a:solidFill>
                <a:effectLst>
                  <a:outerShdw blurRad="38100" dist="19050" dir="2700000" algn="tl" rotWithShape="0">
                    <a:schemeClr val="dk1">
                      <a:alpha val="40000"/>
                    </a:schemeClr>
                  </a:outerShdw>
                </a:effectLst>
              </a:rPr>
              <a:t>idle</a:t>
            </a:r>
            <a:endParaRPr lang="ar-EG" b="1" dirty="0">
              <a:ln w="0"/>
              <a:solidFill>
                <a:srgbClr val="FF0000"/>
              </a:solidFill>
              <a:effectLst>
                <a:outerShdw blurRad="38100" dist="19050" dir="2700000" algn="tl" rotWithShape="0">
                  <a:schemeClr val="dk1">
                    <a:alpha val="40000"/>
                  </a:schemeClr>
                </a:outerShdw>
              </a:effectLst>
            </a:endParaRPr>
          </a:p>
        </p:txBody>
      </p:sp>
      <p:sp>
        <p:nvSpPr>
          <p:cNvPr id="5" name="Oval 4">
            <a:extLst>
              <a:ext uri="{FF2B5EF4-FFF2-40B4-BE49-F238E27FC236}">
                <a16:creationId xmlns:a16="http://schemas.microsoft.com/office/drawing/2014/main" id="{3456FFD7-F872-992C-B15C-17C1A3D581DA}"/>
              </a:ext>
            </a:extLst>
          </p:cNvPr>
          <p:cNvSpPr/>
          <p:nvPr/>
        </p:nvSpPr>
        <p:spPr>
          <a:xfrm>
            <a:off x="5846065" y="1111647"/>
            <a:ext cx="1436203"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w="0"/>
              <a:solidFill>
                <a:schemeClr val="tx1"/>
              </a:solidFill>
              <a:effectLst>
                <a:outerShdw blurRad="38100" dist="19050" dir="2700000" algn="tl" rotWithShape="0">
                  <a:schemeClr val="dk1">
                    <a:alpha val="40000"/>
                  </a:schemeClr>
                </a:outerShdw>
              </a:effectLst>
            </a:endParaRPr>
          </a:p>
          <a:p>
            <a:pPr algn="ctr"/>
            <a:r>
              <a:rPr lang="en-US" sz="1600" b="1" dirty="0">
                <a:ln w="0"/>
                <a:solidFill>
                  <a:srgbClr val="FF0000"/>
                </a:solidFill>
                <a:effectLst>
                  <a:outerShdw blurRad="38100" dist="19050" dir="2700000" algn="tl" rotWithShape="0">
                    <a:schemeClr val="dk1">
                      <a:alpha val="40000"/>
                    </a:schemeClr>
                  </a:outerShdw>
                </a:effectLst>
              </a:rPr>
              <a:t>Learning from professor</a:t>
            </a:r>
            <a:endParaRPr lang="ar-EG" sz="1600" b="1" dirty="0">
              <a:ln w="0"/>
              <a:solidFill>
                <a:srgbClr val="FF0000"/>
              </a:solidFill>
              <a:effectLst>
                <a:outerShdw blurRad="38100" dist="19050" dir="2700000" algn="tl" rotWithShape="0">
                  <a:schemeClr val="dk1">
                    <a:alpha val="40000"/>
                  </a:schemeClr>
                </a:outerShdw>
              </a:effectLst>
            </a:endParaRPr>
          </a:p>
          <a:p>
            <a:pPr algn="ctr"/>
            <a:endParaRPr lang="ar-EG" dirty="0">
              <a:ln w="0"/>
              <a:solidFill>
                <a:schemeClr val="tx1"/>
              </a:solidFill>
              <a:effectLst>
                <a:outerShdw blurRad="38100" dist="19050" dir="2700000" algn="tl" rotWithShape="0">
                  <a:schemeClr val="dk1">
                    <a:alpha val="40000"/>
                  </a:schemeClr>
                </a:outerShdw>
              </a:effectLst>
            </a:endParaRPr>
          </a:p>
        </p:txBody>
      </p:sp>
      <p:sp>
        <p:nvSpPr>
          <p:cNvPr id="6" name="Oval 5">
            <a:extLst>
              <a:ext uri="{FF2B5EF4-FFF2-40B4-BE49-F238E27FC236}">
                <a16:creationId xmlns:a16="http://schemas.microsoft.com/office/drawing/2014/main" id="{6DB303A0-BEF0-C52E-DA87-0CD0C68A4378}"/>
              </a:ext>
            </a:extLst>
          </p:cNvPr>
          <p:cNvSpPr/>
          <p:nvPr/>
        </p:nvSpPr>
        <p:spPr>
          <a:xfrm>
            <a:off x="9842822" y="618514"/>
            <a:ext cx="1436203"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n w="0"/>
                <a:solidFill>
                  <a:schemeClr val="bg1">
                    <a:lumMod val="95000"/>
                    <a:lumOff val="5000"/>
                  </a:schemeClr>
                </a:solidFill>
                <a:effectLst>
                  <a:outerShdw blurRad="38100" dist="19050" dir="2700000" algn="tl" rotWithShape="0">
                    <a:schemeClr val="dk1">
                      <a:alpha val="40000"/>
                    </a:schemeClr>
                  </a:outerShdw>
                </a:effectLst>
              </a:rPr>
              <a:t>Learning from internet</a:t>
            </a:r>
            <a:endParaRPr lang="ar-EG" sz="1600" b="1" dirty="0">
              <a:ln w="0"/>
              <a:solidFill>
                <a:schemeClr val="bg1">
                  <a:lumMod val="95000"/>
                  <a:lumOff val="5000"/>
                </a:schemeClr>
              </a:solidFill>
              <a:effectLst>
                <a:outerShdw blurRad="38100" dist="19050" dir="2700000" algn="tl" rotWithShape="0">
                  <a:schemeClr val="dk1">
                    <a:alpha val="40000"/>
                  </a:schemeClr>
                </a:outerShdw>
              </a:effectLst>
            </a:endParaRPr>
          </a:p>
        </p:txBody>
      </p:sp>
      <p:sp>
        <p:nvSpPr>
          <p:cNvPr id="7" name="Oval 6">
            <a:extLst>
              <a:ext uri="{FF2B5EF4-FFF2-40B4-BE49-F238E27FC236}">
                <a16:creationId xmlns:a16="http://schemas.microsoft.com/office/drawing/2014/main" id="{730DFEEE-B84D-4A21-B42C-D87157C70E5F}"/>
              </a:ext>
            </a:extLst>
          </p:cNvPr>
          <p:cNvSpPr/>
          <p:nvPr/>
        </p:nvSpPr>
        <p:spPr>
          <a:xfrm>
            <a:off x="5846065" y="4105159"/>
            <a:ext cx="1436204"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n w="0"/>
                <a:solidFill>
                  <a:srgbClr val="FF0000"/>
                </a:solidFill>
                <a:effectLst>
                  <a:outerShdw blurRad="38100" dist="19050" dir="2700000" algn="tl" rotWithShape="0">
                    <a:schemeClr val="dk1">
                      <a:alpha val="40000"/>
                    </a:schemeClr>
                  </a:outerShdw>
                </a:effectLst>
              </a:rPr>
              <a:t>Provide examples </a:t>
            </a:r>
            <a:endParaRPr lang="ar-EG" sz="1600" b="1" dirty="0">
              <a:ln w="0"/>
              <a:solidFill>
                <a:srgbClr val="FF0000"/>
              </a:solidFill>
              <a:effectLst>
                <a:outerShdw blurRad="38100" dist="19050" dir="2700000" algn="tl" rotWithShape="0">
                  <a:schemeClr val="dk1">
                    <a:alpha val="40000"/>
                  </a:schemeClr>
                </a:outerShdw>
              </a:effectLst>
            </a:endParaRPr>
          </a:p>
        </p:txBody>
      </p:sp>
      <p:sp>
        <p:nvSpPr>
          <p:cNvPr id="8" name="Oval 7">
            <a:extLst>
              <a:ext uri="{FF2B5EF4-FFF2-40B4-BE49-F238E27FC236}">
                <a16:creationId xmlns:a16="http://schemas.microsoft.com/office/drawing/2014/main" id="{F653CB8D-299E-828D-8442-E21AD94DBC54}"/>
              </a:ext>
            </a:extLst>
          </p:cNvPr>
          <p:cNvSpPr/>
          <p:nvPr/>
        </p:nvSpPr>
        <p:spPr>
          <a:xfrm>
            <a:off x="5793787" y="2403732"/>
            <a:ext cx="1464366"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ln w="0"/>
                <a:solidFill>
                  <a:schemeClr val="tx1"/>
                </a:solidFill>
                <a:effectLst>
                  <a:outerShdw blurRad="38100" dist="19050" dir="2700000" algn="tl" rotWithShape="0">
                    <a:schemeClr val="dk1">
                      <a:alpha val="40000"/>
                    </a:schemeClr>
                  </a:outerShdw>
                </a:effectLst>
              </a:rPr>
              <a:t> </a:t>
            </a:r>
          </a:p>
          <a:p>
            <a:pPr algn="ctr"/>
            <a:r>
              <a:rPr lang="en-US" sz="1600" b="1" dirty="0">
                <a:ln w="0"/>
                <a:solidFill>
                  <a:srgbClr val="FF0000"/>
                </a:solidFill>
                <a:effectLst>
                  <a:outerShdw blurRad="38100" dist="19050" dir="2700000" algn="tl" rotWithShape="0">
                    <a:schemeClr val="dk1">
                      <a:alpha val="40000"/>
                    </a:schemeClr>
                  </a:outerShdw>
                </a:effectLst>
              </a:rPr>
              <a:t>Learning from course</a:t>
            </a:r>
            <a:endParaRPr lang="ar-EG" sz="1600" b="1" dirty="0">
              <a:ln w="0"/>
              <a:solidFill>
                <a:srgbClr val="FF0000"/>
              </a:solidFill>
              <a:effectLst>
                <a:outerShdw blurRad="38100" dist="19050" dir="2700000" algn="tl" rotWithShape="0">
                  <a:schemeClr val="dk1">
                    <a:alpha val="40000"/>
                  </a:schemeClr>
                </a:outerShdw>
              </a:effectLst>
            </a:endParaRPr>
          </a:p>
          <a:p>
            <a:pPr algn="ctr"/>
            <a:endParaRPr lang="ar-EG" dirty="0">
              <a:ln w="0"/>
              <a:solidFill>
                <a:schemeClr val="tx1"/>
              </a:solidFill>
              <a:effectLst>
                <a:outerShdw blurRad="38100" dist="19050" dir="2700000" algn="tl" rotWithShape="0">
                  <a:schemeClr val="dk1">
                    <a:alpha val="40000"/>
                  </a:schemeClr>
                </a:outerShdw>
              </a:effectLst>
            </a:endParaRPr>
          </a:p>
        </p:txBody>
      </p:sp>
      <p:sp>
        <p:nvSpPr>
          <p:cNvPr id="9" name="Oval 8">
            <a:extLst>
              <a:ext uri="{FF2B5EF4-FFF2-40B4-BE49-F238E27FC236}">
                <a16:creationId xmlns:a16="http://schemas.microsoft.com/office/drawing/2014/main" id="{BC5B49C6-3A17-0C11-8404-16B88050C186}"/>
              </a:ext>
            </a:extLst>
          </p:cNvPr>
          <p:cNvSpPr/>
          <p:nvPr/>
        </p:nvSpPr>
        <p:spPr>
          <a:xfrm>
            <a:off x="10755797" y="4037056"/>
            <a:ext cx="1436203"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n w="0"/>
                <a:solidFill>
                  <a:schemeClr val="bg1">
                    <a:lumMod val="95000"/>
                    <a:lumOff val="5000"/>
                  </a:schemeClr>
                </a:solidFill>
                <a:effectLst>
                  <a:outerShdw blurRad="38100" dist="19050" dir="2700000" algn="tl" rotWithShape="0">
                    <a:schemeClr val="dk1">
                      <a:alpha val="40000"/>
                    </a:schemeClr>
                  </a:outerShdw>
                </a:effectLst>
              </a:rPr>
              <a:t>Taking feedback</a:t>
            </a:r>
            <a:endParaRPr lang="ar-EG" sz="1600" b="1" dirty="0">
              <a:ln w="0"/>
              <a:solidFill>
                <a:schemeClr val="bg1">
                  <a:lumMod val="95000"/>
                  <a:lumOff val="5000"/>
                </a:schemeClr>
              </a:solidFill>
              <a:effectLst>
                <a:outerShdw blurRad="38100" dist="19050" dir="2700000" algn="tl" rotWithShape="0">
                  <a:schemeClr val="dk1">
                    <a:alpha val="40000"/>
                  </a:schemeClr>
                </a:outerShdw>
              </a:effectLst>
            </a:endParaRPr>
          </a:p>
        </p:txBody>
      </p:sp>
      <p:sp>
        <p:nvSpPr>
          <p:cNvPr id="10" name="Oval 9">
            <a:extLst>
              <a:ext uri="{FF2B5EF4-FFF2-40B4-BE49-F238E27FC236}">
                <a16:creationId xmlns:a16="http://schemas.microsoft.com/office/drawing/2014/main" id="{FDCC146D-3F20-7D98-73F3-6FAB0F2B2F0C}"/>
              </a:ext>
            </a:extLst>
          </p:cNvPr>
          <p:cNvSpPr/>
          <p:nvPr/>
        </p:nvSpPr>
        <p:spPr>
          <a:xfrm>
            <a:off x="8248752" y="2834427"/>
            <a:ext cx="1436203" cy="982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n w="0"/>
                <a:solidFill>
                  <a:srgbClr val="FF0000"/>
                </a:solidFill>
                <a:effectLst>
                  <a:outerShdw blurRad="38100" dist="19050" dir="2700000" algn="tl" rotWithShape="0">
                    <a:schemeClr val="dk1">
                      <a:alpha val="40000"/>
                    </a:schemeClr>
                  </a:outerShdw>
                </a:effectLst>
              </a:rPr>
              <a:t>Teaching students</a:t>
            </a:r>
            <a:endParaRPr lang="ar-EG" sz="1600" b="1" dirty="0">
              <a:ln w="0"/>
              <a:solidFill>
                <a:srgbClr val="FF0000"/>
              </a:solidFill>
              <a:effectLst>
                <a:outerShdw blurRad="38100" dist="19050" dir="2700000" algn="tl" rotWithShape="0">
                  <a:schemeClr val="dk1">
                    <a:alpha val="40000"/>
                  </a:schemeClr>
                </a:outerShdw>
              </a:effectLst>
            </a:endParaRPr>
          </a:p>
        </p:txBody>
      </p:sp>
      <p:sp>
        <p:nvSpPr>
          <p:cNvPr id="11" name="Oval 10">
            <a:extLst>
              <a:ext uri="{FF2B5EF4-FFF2-40B4-BE49-F238E27FC236}">
                <a16:creationId xmlns:a16="http://schemas.microsoft.com/office/drawing/2014/main" id="{C2E4616F-3431-FA00-BC83-BB0AFA1E36EA}"/>
              </a:ext>
            </a:extLst>
          </p:cNvPr>
          <p:cNvSpPr/>
          <p:nvPr/>
        </p:nvSpPr>
        <p:spPr>
          <a:xfrm>
            <a:off x="8353111" y="4141493"/>
            <a:ext cx="1331844" cy="888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n w="0"/>
                <a:solidFill>
                  <a:srgbClr val="FF0000"/>
                </a:solidFill>
                <a:effectLst>
                  <a:outerShdw blurRad="38100" dist="19050" dir="2700000" algn="tl" rotWithShape="0">
                    <a:schemeClr val="dk1">
                      <a:alpha val="40000"/>
                    </a:schemeClr>
                  </a:outerShdw>
                </a:effectLst>
              </a:rPr>
              <a:t>Active learning</a:t>
            </a:r>
            <a:endParaRPr lang="ar-EG" sz="1600" b="1" dirty="0">
              <a:ln w="0"/>
              <a:solidFill>
                <a:srgbClr val="FF0000"/>
              </a:solidFill>
              <a:effectLst>
                <a:outerShdw blurRad="38100" dist="19050" dir="2700000" algn="tl" rotWithShape="0">
                  <a:schemeClr val="dk1">
                    <a:alpha val="40000"/>
                  </a:schemeClr>
                </a:outerShdw>
              </a:effectLst>
            </a:endParaRPr>
          </a:p>
        </p:txBody>
      </p:sp>
      <p:cxnSp>
        <p:nvCxnSpPr>
          <p:cNvPr id="12" name="Straight Arrow Connector 11">
            <a:extLst>
              <a:ext uri="{FF2B5EF4-FFF2-40B4-BE49-F238E27FC236}">
                <a16:creationId xmlns:a16="http://schemas.microsoft.com/office/drawing/2014/main" id="{E2298C37-2CF0-6AB4-9932-5F1C236842FA}"/>
              </a:ext>
            </a:extLst>
          </p:cNvPr>
          <p:cNvCxnSpPr>
            <a:cxnSpLocks/>
            <a:stCxn id="4" idx="2"/>
            <a:endCxn id="5" idx="7"/>
          </p:cNvCxnSpPr>
          <p:nvPr/>
        </p:nvCxnSpPr>
        <p:spPr>
          <a:xfrm flipH="1">
            <a:off x="7071941" y="491370"/>
            <a:ext cx="729056" cy="76419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 name="Straight Arrow Connector 12">
            <a:extLst>
              <a:ext uri="{FF2B5EF4-FFF2-40B4-BE49-F238E27FC236}">
                <a16:creationId xmlns:a16="http://schemas.microsoft.com/office/drawing/2014/main" id="{20CF86F3-5E83-ED7B-5493-70CBFFF3784C}"/>
              </a:ext>
            </a:extLst>
          </p:cNvPr>
          <p:cNvCxnSpPr>
            <a:cxnSpLocks/>
            <a:stCxn id="4" idx="6"/>
            <a:endCxn id="6" idx="1"/>
          </p:cNvCxnSpPr>
          <p:nvPr/>
        </p:nvCxnSpPr>
        <p:spPr>
          <a:xfrm>
            <a:off x="9212771" y="491370"/>
            <a:ext cx="840378" cy="2710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C29D2A93-7015-37BE-24E6-1560F724596B}"/>
              </a:ext>
            </a:extLst>
          </p:cNvPr>
          <p:cNvCxnSpPr>
            <a:stCxn id="5" idx="4"/>
            <a:endCxn id="8" idx="0"/>
          </p:cNvCxnSpPr>
          <p:nvPr/>
        </p:nvCxnSpPr>
        <p:spPr>
          <a:xfrm flipH="1">
            <a:off x="6525970" y="2094386"/>
            <a:ext cx="38197" cy="30934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5" name="Straight Arrow Connector 14">
            <a:extLst>
              <a:ext uri="{FF2B5EF4-FFF2-40B4-BE49-F238E27FC236}">
                <a16:creationId xmlns:a16="http://schemas.microsoft.com/office/drawing/2014/main" id="{9E1DEEB0-B711-E490-9528-948704E7E4D5}"/>
              </a:ext>
            </a:extLst>
          </p:cNvPr>
          <p:cNvCxnSpPr>
            <a:stCxn id="8" idx="6"/>
            <a:endCxn id="10" idx="2"/>
          </p:cNvCxnSpPr>
          <p:nvPr/>
        </p:nvCxnSpPr>
        <p:spPr>
          <a:xfrm>
            <a:off x="7258153" y="2895102"/>
            <a:ext cx="990599" cy="43069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 name="Straight Arrow Connector 15">
            <a:extLst>
              <a:ext uri="{FF2B5EF4-FFF2-40B4-BE49-F238E27FC236}">
                <a16:creationId xmlns:a16="http://schemas.microsoft.com/office/drawing/2014/main" id="{B8557073-E279-D859-B2FC-FF8081A0B2C7}"/>
              </a:ext>
            </a:extLst>
          </p:cNvPr>
          <p:cNvCxnSpPr>
            <a:stCxn id="6" idx="4"/>
            <a:endCxn id="10" idx="7"/>
          </p:cNvCxnSpPr>
          <p:nvPr/>
        </p:nvCxnSpPr>
        <p:spPr>
          <a:xfrm flipH="1">
            <a:off x="9474628" y="1601253"/>
            <a:ext cx="1086296" cy="1377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C250840A-E7C7-71D6-4C90-49919E723043}"/>
              </a:ext>
            </a:extLst>
          </p:cNvPr>
          <p:cNvCxnSpPr>
            <a:cxnSpLocks/>
            <a:stCxn id="10" idx="3"/>
            <a:endCxn id="7" idx="7"/>
          </p:cNvCxnSpPr>
          <p:nvPr/>
        </p:nvCxnSpPr>
        <p:spPr>
          <a:xfrm flipH="1">
            <a:off x="7071942" y="3673248"/>
            <a:ext cx="1387137" cy="575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DD4C0EF1-0924-9384-5F86-7C424E8EAD3A}"/>
              </a:ext>
            </a:extLst>
          </p:cNvPr>
          <p:cNvCxnSpPr>
            <a:stCxn id="10" idx="4"/>
            <a:endCxn id="11" idx="0"/>
          </p:cNvCxnSpPr>
          <p:nvPr/>
        </p:nvCxnSpPr>
        <p:spPr>
          <a:xfrm>
            <a:off x="8966854" y="3817167"/>
            <a:ext cx="52179" cy="32432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89F42E30-858E-65B2-7038-40DC53CE6B1F}"/>
              </a:ext>
            </a:extLst>
          </p:cNvPr>
          <p:cNvCxnSpPr>
            <a:stCxn id="10" idx="5"/>
            <a:endCxn id="9" idx="2"/>
          </p:cNvCxnSpPr>
          <p:nvPr/>
        </p:nvCxnSpPr>
        <p:spPr>
          <a:xfrm>
            <a:off x="9474628" y="3673248"/>
            <a:ext cx="1281169" cy="8551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26B8729-CD80-1849-3AA2-963DA7262079}"/>
              </a:ext>
            </a:extLst>
          </p:cNvPr>
          <p:cNvCxnSpPr>
            <a:stCxn id="8" idx="6"/>
            <a:endCxn id="6" idx="3"/>
          </p:cNvCxnSpPr>
          <p:nvPr/>
        </p:nvCxnSpPr>
        <p:spPr>
          <a:xfrm flipV="1">
            <a:off x="7258153" y="1457334"/>
            <a:ext cx="2794996" cy="14377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768F7C1-40AE-A758-443F-9F7B8DCB0E9C}"/>
              </a:ext>
            </a:extLst>
          </p:cNvPr>
          <p:cNvCxnSpPr>
            <a:cxnSpLocks/>
            <a:stCxn id="7" idx="5"/>
            <a:endCxn id="22" idx="1"/>
          </p:cNvCxnSpPr>
          <p:nvPr/>
        </p:nvCxnSpPr>
        <p:spPr>
          <a:xfrm>
            <a:off x="7071942" y="4943979"/>
            <a:ext cx="1493535" cy="80930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2" name="Oval 21">
            <a:extLst>
              <a:ext uri="{FF2B5EF4-FFF2-40B4-BE49-F238E27FC236}">
                <a16:creationId xmlns:a16="http://schemas.microsoft.com/office/drawing/2014/main" id="{CF98CAD9-9DFB-3FA7-93BE-ACB2E75EBDCF}"/>
              </a:ext>
            </a:extLst>
          </p:cNvPr>
          <p:cNvSpPr/>
          <p:nvPr/>
        </p:nvSpPr>
        <p:spPr>
          <a:xfrm>
            <a:off x="8300930" y="5600600"/>
            <a:ext cx="1806439" cy="10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n w="0"/>
                <a:solidFill>
                  <a:srgbClr val="FF0000"/>
                </a:solidFill>
                <a:effectLst>
                  <a:outerShdw blurRad="38100" dist="19050" dir="2700000" algn="tl" rotWithShape="0">
                    <a:schemeClr val="dk1">
                      <a:alpha val="40000"/>
                    </a:schemeClr>
                  </a:outerShdw>
                </a:effectLst>
              </a:rPr>
              <a:t>Examination</a:t>
            </a:r>
            <a:endParaRPr lang="ar-EG" sz="1600" b="1" dirty="0">
              <a:ln w="0"/>
              <a:solidFill>
                <a:srgbClr val="FF0000"/>
              </a:solidFill>
              <a:effectLst>
                <a:outerShdw blurRad="38100" dist="19050" dir="2700000" algn="tl" rotWithShape="0">
                  <a:schemeClr val="dk1">
                    <a:alpha val="40000"/>
                  </a:schemeClr>
                </a:outerShdw>
              </a:effectLst>
            </a:endParaRPr>
          </a:p>
        </p:txBody>
      </p:sp>
      <p:cxnSp>
        <p:nvCxnSpPr>
          <p:cNvPr id="23" name="Straight Connector 22">
            <a:extLst>
              <a:ext uri="{FF2B5EF4-FFF2-40B4-BE49-F238E27FC236}">
                <a16:creationId xmlns:a16="http://schemas.microsoft.com/office/drawing/2014/main" id="{47660311-5503-FA3F-E658-B1E6584AFFB2}"/>
              </a:ext>
            </a:extLst>
          </p:cNvPr>
          <p:cNvCxnSpPr>
            <a:cxnSpLocks/>
            <a:stCxn id="11" idx="2"/>
          </p:cNvCxnSpPr>
          <p:nvPr/>
        </p:nvCxnSpPr>
        <p:spPr>
          <a:xfrm flipH="1">
            <a:off x="7222355" y="4585615"/>
            <a:ext cx="1130756" cy="27541"/>
          </a:xfrm>
          <a:prstGeom prst="line">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24" name="Straight Connector 23">
            <a:extLst>
              <a:ext uri="{FF2B5EF4-FFF2-40B4-BE49-F238E27FC236}">
                <a16:creationId xmlns:a16="http://schemas.microsoft.com/office/drawing/2014/main" id="{29DB193A-33E4-2C20-D532-CC0D59802A65}"/>
              </a:ext>
            </a:extLst>
          </p:cNvPr>
          <p:cNvCxnSpPr>
            <a:cxnSpLocks/>
          </p:cNvCxnSpPr>
          <p:nvPr/>
        </p:nvCxnSpPr>
        <p:spPr>
          <a:xfrm>
            <a:off x="9684955" y="4585614"/>
            <a:ext cx="1070842" cy="55085"/>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C0DF61E9-19E0-D908-E762-A1380EF6C3F3}"/>
              </a:ext>
            </a:extLst>
          </p:cNvPr>
          <p:cNvCxnSpPr>
            <a:stCxn id="11" idx="4"/>
            <a:endCxn id="22" idx="0"/>
          </p:cNvCxnSpPr>
          <p:nvPr/>
        </p:nvCxnSpPr>
        <p:spPr>
          <a:xfrm>
            <a:off x="9019033" y="5029736"/>
            <a:ext cx="185117" cy="570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EB7EA1A3-8087-B4F5-BD1F-878D2440797E}"/>
              </a:ext>
            </a:extLst>
          </p:cNvPr>
          <p:cNvCxnSpPr>
            <a:cxnSpLocks/>
            <a:stCxn id="9" idx="3"/>
            <a:endCxn id="22" idx="7"/>
          </p:cNvCxnSpPr>
          <p:nvPr/>
        </p:nvCxnSpPr>
        <p:spPr>
          <a:xfrm flipH="1">
            <a:off x="9842822" y="4875876"/>
            <a:ext cx="1123302" cy="877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D7098A26-8C75-BC94-460B-32AF100760E8}"/>
              </a:ext>
            </a:extLst>
          </p:cNvPr>
          <p:cNvSpPr txBox="1"/>
          <p:nvPr/>
        </p:nvSpPr>
        <p:spPr>
          <a:xfrm>
            <a:off x="7071941" y="491370"/>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28" name="TextBox 27">
            <a:extLst>
              <a:ext uri="{FF2B5EF4-FFF2-40B4-BE49-F238E27FC236}">
                <a16:creationId xmlns:a16="http://schemas.microsoft.com/office/drawing/2014/main" id="{6A7F8CAA-D0D7-30BF-D1D3-FC0390088DB7}"/>
              </a:ext>
            </a:extLst>
          </p:cNvPr>
          <p:cNvSpPr txBox="1"/>
          <p:nvPr/>
        </p:nvSpPr>
        <p:spPr>
          <a:xfrm>
            <a:off x="6547968" y="2046712"/>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29" name="TextBox 28">
            <a:extLst>
              <a:ext uri="{FF2B5EF4-FFF2-40B4-BE49-F238E27FC236}">
                <a16:creationId xmlns:a16="http://schemas.microsoft.com/office/drawing/2014/main" id="{1948518A-9FCE-57A3-CF5E-EFC2168F334D}"/>
              </a:ext>
            </a:extLst>
          </p:cNvPr>
          <p:cNvSpPr txBox="1"/>
          <p:nvPr/>
        </p:nvSpPr>
        <p:spPr>
          <a:xfrm>
            <a:off x="9452594" y="170485"/>
            <a:ext cx="452036" cy="400110"/>
          </a:xfrm>
          <a:prstGeom prst="rect">
            <a:avLst/>
          </a:prstGeom>
          <a:noFill/>
        </p:spPr>
        <p:txBody>
          <a:bodyPr wrap="square" rtlCol="0">
            <a:spAutoFit/>
          </a:bodyPr>
          <a:lstStyle/>
          <a:p>
            <a:r>
              <a:rPr lang="en-US" sz="2000" b="1" dirty="0">
                <a:solidFill>
                  <a:schemeClr val="bg1"/>
                </a:solidFill>
              </a:rPr>
              <a:t>3</a:t>
            </a:r>
          </a:p>
        </p:txBody>
      </p:sp>
      <p:sp>
        <p:nvSpPr>
          <p:cNvPr id="30" name="TextBox 29">
            <a:extLst>
              <a:ext uri="{FF2B5EF4-FFF2-40B4-BE49-F238E27FC236}">
                <a16:creationId xmlns:a16="http://schemas.microsoft.com/office/drawing/2014/main" id="{11E05CFB-E9D4-83B1-3F4E-A82D4665E422}"/>
              </a:ext>
            </a:extLst>
          </p:cNvPr>
          <p:cNvSpPr txBox="1"/>
          <p:nvPr/>
        </p:nvSpPr>
        <p:spPr>
          <a:xfrm>
            <a:off x="9970145" y="2492801"/>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31" name="TextBox 30">
            <a:extLst>
              <a:ext uri="{FF2B5EF4-FFF2-40B4-BE49-F238E27FC236}">
                <a16:creationId xmlns:a16="http://schemas.microsoft.com/office/drawing/2014/main" id="{58F3DC89-4D15-C4CC-02E6-30877A20E622}"/>
              </a:ext>
            </a:extLst>
          </p:cNvPr>
          <p:cNvSpPr txBox="1"/>
          <p:nvPr/>
        </p:nvSpPr>
        <p:spPr>
          <a:xfrm>
            <a:off x="7511526" y="3142951"/>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32" name="TextBox 31">
            <a:extLst>
              <a:ext uri="{FF2B5EF4-FFF2-40B4-BE49-F238E27FC236}">
                <a16:creationId xmlns:a16="http://schemas.microsoft.com/office/drawing/2014/main" id="{A0A43DAF-D5B3-CCCC-EC3E-66643D9A7B64}"/>
              </a:ext>
            </a:extLst>
          </p:cNvPr>
          <p:cNvSpPr txBox="1"/>
          <p:nvPr/>
        </p:nvSpPr>
        <p:spPr>
          <a:xfrm>
            <a:off x="8409654" y="1760885"/>
            <a:ext cx="452036" cy="400110"/>
          </a:xfrm>
          <a:prstGeom prst="rect">
            <a:avLst/>
          </a:prstGeom>
          <a:noFill/>
        </p:spPr>
        <p:txBody>
          <a:bodyPr wrap="square" rtlCol="0">
            <a:spAutoFit/>
          </a:bodyPr>
          <a:lstStyle/>
          <a:p>
            <a:r>
              <a:rPr lang="ar-EG" sz="2000" b="1" dirty="0">
                <a:solidFill>
                  <a:schemeClr val="bg1"/>
                </a:solidFill>
              </a:rPr>
              <a:t>2</a:t>
            </a:r>
            <a:endParaRPr lang="en-US" sz="2000" b="1" dirty="0">
              <a:solidFill>
                <a:schemeClr val="bg1"/>
              </a:solidFill>
            </a:endParaRPr>
          </a:p>
        </p:txBody>
      </p:sp>
      <p:sp>
        <p:nvSpPr>
          <p:cNvPr id="33" name="TextBox 32">
            <a:extLst>
              <a:ext uri="{FF2B5EF4-FFF2-40B4-BE49-F238E27FC236}">
                <a16:creationId xmlns:a16="http://schemas.microsoft.com/office/drawing/2014/main" id="{529EE90F-E5F6-D845-FD9C-710FC4A27B75}"/>
              </a:ext>
            </a:extLst>
          </p:cNvPr>
          <p:cNvSpPr txBox="1"/>
          <p:nvPr/>
        </p:nvSpPr>
        <p:spPr>
          <a:xfrm flipH="1">
            <a:off x="8690046" y="3741383"/>
            <a:ext cx="243771"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34" name="TextBox 33">
            <a:extLst>
              <a:ext uri="{FF2B5EF4-FFF2-40B4-BE49-F238E27FC236}">
                <a16:creationId xmlns:a16="http://schemas.microsoft.com/office/drawing/2014/main" id="{69A1AEA4-122F-DF08-6E89-223650D58789}"/>
              </a:ext>
            </a:extLst>
          </p:cNvPr>
          <p:cNvSpPr txBox="1"/>
          <p:nvPr/>
        </p:nvSpPr>
        <p:spPr>
          <a:xfrm>
            <a:off x="10248468" y="3560975"/>
            <a:ext cx="452036" cy="400110"/>
          </a:xfrm>
          <a:prstGeom prst="rect">
            <a:avLst/>
          </a:prstGeom>
          <a:noFill/>
        </p:spPr>
        <p:txBody>
          <a:bodyPr wrap="square" rtlCol="0">
            <a:spAutoFit/>
          </a:bodyPr>
          <a:lstStyle/>
          <a:p>
            <a:r>
              <a:rPr lang="en-US" sz="2000" b="1" dirty="0">
                <a:solidFill>
                  <a:schemeClr val="bg1"/>
                </a:solidFill>
              </a:rPr>
              <a:t>3</a:t>
            </a:r>
          </a:p>
        </p:txBody>
      </p:sp>
      <p:sp>
        <p:nvSpPr>
          <p:cNvPr id="35" name="TextBox 34">
            <a:extLst>
              <a:ext uri="{FF2B5EF4-FFF2-40B4-BE49-F238E27FC236}">
                <a16:creationId xmlns:a16="http://schemas.microsoft.com/office/drawing/2014/main" id="{F1151F13-FC37-0918-01D1-501B7FE3F366}"/>
              </a:ext>
            </a:extLst>
          </p:cNvPr>
          <p:cNvSpPr txBox="1"/>
          <p:nvPr/>
        </p:nvSpPr>
        <p:spPr>
          <a:xfrm>
            <a:off x="7348961" y="3662334"/>
            <a:ext cx="452036" cy="400110"/>
          </a:xfrm>
          <a:prstGeom prst="rect">
            <a:avLst/>
          </a:prstGeom>
          <a:noFill/>
        </p:spPr>
        <p:txBody>
          <a:bodyPr wrap="square" rtlCol="0">
            <a:spAutoFit/>
          </a:bodyPr>
          <a:lstStyle/>
          <a:p>
            <a:r>
              <a:rPr lang="en-US" sz="2000" b="1" dirty="0">
                <a:solidFill>
                  <a:schemeClr val="bg1"/>
                </a:solidFill>
              </a:rPr>
              <a:t>3</a:t>
            </a:r>
          </a:p>
        </p:txBody>
      </p:sp>
      <p:sp>
        <p:nvSpPr>
          <p:cNvPr id="36" name="TextBox 35">
            <a:extLst>
              <a:ext uri="{FF2B5EF4-FFF2-40B4-BE49-F238E27FC236}">
                <a16:creationId xmlns:a16="http://schemas.microsoft.com/office/drawing/2014/main" id="{60CDA3E9-82C3-AB9C-0F48-6D1EFFBE936C}"/>
              </a:ext>
            </a:extLst>
          </p:cNvPr>
          <p:cNvSpPr txBox="1"/>
          <p:nvPr/>
        </p:nvSpPr>
        <p:spPr>
          <a:xfrm>
            <a:off x="7714439" y="4998905"/>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37" name="TextBox 36">
            <a:extLst>
              <a:ext uri="{FF2B5EF4-FFF2-40B4-BE49-F238E27FC236}">
                <a16:creationId xmlns:a16="http://schemas.microsoft.com/office/drawing/2014/main" id="{BD334B30-04FB-563D-F1F2-D2B09DB5773E}"/>
              </a:ext>
            </a:extLst>
          </p:cNvPr>
          <p:cNvSpPr txBox="1"/>
          <p:nvPr/>
        </p:nvSpPr>
        <p:spPr>
          <a:xfrm>
            <a:off x="9085835" y="5029736"/>
            <a:ext cx="452036" cy="400110"/>
          </a:xfrm>
          <a:prstGeom prst="rect">
            <a:avLst/>
          </a:prstGeom>
          <a:noFill/>
        </p:spPr>
        <p:txBody>
          <a:bodyPr wrap="square" rtlCol="0">
            <a:spAutoFit/>
          </a:bodyPr>
          <a:lstStyle/>
          <a:p>
            <a:r>
              <a:rPr lang="en-US" sz="2000" b="1" dirty="0">
                <a:solidFill>
                  <a:schemeClr val="bg1"/>
                </a:solidFill>
              </a:rPr>
              <a:t>3</a:t>
            </a:r>
          </a:p>
        </p:txBody>
      </p:sp>
      <p:sp>
        <p:nvSpPr>
          <p:cNvPr id="38" name="TextBox 37">
            <a:extLst>
              <a:ext uri="{FF2B5EF4-FFF2-40B4-BE49-F238E27FC236}">
                <a16:creationId xmlns:a16="http://schemas.microsoft.com/office/drawing/2014/main" id="{3D4D014F-79C3-C5B0-A960-E796192EB74F}"/>
              </a:ext>
            </a:extLst>
          </p:cNvPr>
          <p:cNvSpPr txBox="1"/>
          <p:nvPr/>
        </p:nvSpPr>
        <p:spPr>
          <a:xfrm>
            <a:off x="9950525" y="5097265"/>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39" name="TextBox 38">
            <a:extLst>
              <a:ext uri="{FF2B5EF4-FFF2-40B4-BE49-F238E27FC236}">
                <a16:creationId xmlns:a16="http://schemas.microsoft.com/office/drawing/2014/main" id="{7168FFDD-57B0-0A87-116D-D516EB8A48A4}"/>
              </a:ext>
            </a:extLst>
          </p:cNvPr>
          <p:cNvSpPr txBox="1"/>
          <p:nvPr/>
        </p:nvSpPr>
        <p:spPr>
          <a:xfrm>
            <a:off x="7657749" y="4215620"/>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40" name="TextBox 39">
            <a:extLst>
              <a:ext uri="{FF2B5EF4-FFF2-40B4-BE49-F238E27FC236}">
                <a16:creationId xmlns:a16="http://schemas.microsoft.com/office/drawing/2014/main" id="{BA6C1D0A-2A64-E30F-89A7-EAB1E08C6940}"/>
              </a:ext>
            </a:extLst>
          </p:cNvPr>
          <p:cNvSpPr txBox="1"/>
          <p:nvPr/>
        </p:nvSpPr>
        <p:spPr>
          <a:xfrm>
            <a:off x="9904630" y="4249078"/>
            <a:ext cx="452036" cy="400110"/>
          </a:xfrm>
          <a:prstGeom prst="rect">
            <a:avLst/>
          </a:prstGeom>
          <a:noFill/>
        </p:spPr>
        <p:txBody>
          <a:bodyPr wrap="square" rtlCol="0">
            <a:spAutoFit/>
          </a:bodyPr>
          <a:lstStyle/>
          <a:p>
            <a:r>
              <a:rPr lang="ar-EG" sz="2000" b="1" dirty="0">
                <a:solidFill>
                  <a:schemeClr val="bg1"/>
                </a:solidFill>
              </a:rPr>
              <a:t>2</a:t>
            </a:r>
            <a:endParaRPr lang="en-US" sz="2000" b="1" dirty="0">
              <a:solidFill>
                <a:schemeClr val="bg1"/>
              </a:solidFill>
            </a:endParaRPr>
          </a:p>
        </p:txBody>
      </p:sp>
      <p:sp>
        <p:nvSpPr>
          <p:cNvPr id="41" name="TextBox 40">
            <a:extLst>
              <a:ext uri="{FF2B5EF4-FFF2-40B4-BE49-F238E27FC236}">
                <a16:creationId xmlns:a16="http://schemas.microsoft.com/office/drawing/2014/main" id="{A2B05F10-6C4A-3F8A-B955-911B4275B5B7}"/>
              </a:ext>
            </a:extLst>
          </p:cNvPr>
          <p:cNvSpPr txBox="1"/>
          <p:nvPr/>
        </p:nvSpPr>
        <p:spPr>
          <a:xfrm>
            <a:off x="10759943" y="283247"/>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42" name="TextBox 41">
            <a:extLst>
              <a:ext uri="{FF2B5EF4-FFF2-40B4-BE49-F238E27FC236}">
                <a16:creationId xmlns:a16="http://schemas.microsoft.com/office/drawing/2014/main" id="{7EE1FCF5-1F12-A105-642E-15DEA486DA21}"/>
              </a:ext>
            </a:extLst>
          </p:cNvPr>
          <p:cNvSpPr txBox="1"/>
          <p:nvPr/>
        </p:nvSpPr>
        <p:spPr>
          <a:xfrm>
            <a:off x="5870937" y="884689"/>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43" name="TextBox 42">
            <a:extLst>
              <a:ext uri="{FF2B5EF4-FFF2-40B4-BE49-F238E27FC236}">
                <a16:creationId xmlns:a16="http://schemas.microsoft.com/office/drawing/2014/main" id="{62E63749-AB1B-4C7E-F63C-7C75D03A69E0}"/>
              </a:ext>
            </a:extLst>
          </p:cNvPr>
          <p:cNvSpPr txBox="1"/>
          <p:nvPr/>
        </p:nvSpPr>
        <p:spPr>
          <a:xfrm>
            <a:off x="8720815" y="2542597"/>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44" name="TextBox 43">
            <a:extLst>
              <a:ext uri="{FF2B5EF4-FFF2-40B4-BE49-F238E27FC236}">
                <a16:creationId xmlns:a16="http://schemas.microsoft.com/office/drawing/2014/main" id="{6039D40D-8FD7-2C86-A7F7-30ECD5512F76}"/>
              </a:ext>
            </a:extLst>
          </p:cNvPr>
          <p:cNvSpPr txBox="1"/>
          <p:nvPr/>
        </p:nvSpPr>
        <p:spPr>
          <a:xfrm>
            <a:off x="11425278" y="3593012"/>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45" name="TextBox 44">
            <a:extLst>
              <a:ext uri="{FF2B5EF4-FFF2-40B4-BE49-F238E27FC236}">
                <a16:creationId xmlns:a16="http://schemas.microsoft.com/office/drawing/2014/main" id="{8CFFB112-E5C7-8446-7430-C75BA875C74A}"/>
              </a:ext>
            </a:extLst>
          </p:cNvPr>
          <p:cNvSpPr txBox="1"/>
          <p:nvPr/>
        </p:nvSpPr>
        <p:spPr>
          <a:xfrm>
            <a:off x="5744981" y="2253675"/>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46" name="TextBox 45">
            <a:extLst>
              <a:ext uri="{FF2B5EF4-FFF2-40B4-BE49-F238E27FC236}">
                <a16:creationId xmlns:a16="http://schemas.microsoft.com/office/drawing/2014/main" id="{700B36EB-41C9-49C4-A53F-49962DDD4F86}"/>
              </a:ext>
            </a:extLst>
          </p:cNvPr>
          <p:cNvSpPr txBox="1"/>
          <p:nvPr/>
        </p:nvSpPr>
        <p:spPr>
          <a:xfrm>
            <a:off x="6073934" y="3826937"/>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47" name="TextBox 46">
            <a:extLst>
              <a:ext uri="{FF2B5EF4-FFF2-40B4-BE49-F238E27FC236}">
                <a16:creationId xmlns:a16="http://schemas.microsoft.com/office/drawing/2014/main" id="{CC3F354D-7227-C00B-E4F1-D43D7FB413AE}"/>
              </a:ext>
            </a:extLst>
          </p:cNvPr>
          <p:cNvSpPr txBox="1"/>
          <p:nvPr/>
        </p:nvSpPr>
        <p:spPr>
          <a:xfrm>
            <a:off x="9371886" y="3994362"/>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49" name="TextBox 48">
            <a:extLst>
              <a:ext uri="{FF2B5EF4-FFF2-40B4-BE49-F238E27FC236}">
                <a16:creationId xmlns:a16="http://schemas.microsoft.com/office/drawing/2014/main" id="{293A35D5-CC20-3950-07AA-0132AFB485FF}"/>
              </a:ext>
            </a:extLst>
          </p:cNvPr>
          <p:cNvSpPr txBox="1"/>
          <p:nvPr/>
        </p:nvSpPr>
        <p:spPr>
          <a:xfrm>
            <a:off x="719558" y="1311613"/>
            <a:ext cx="5258294" cy="3785652"/>
          </a:xfrm>
          <a:prstGeom prst="rect">
            <a:avLst/>
          </a:prstGeom>
          <a:noFill/>
        </p:spPr>
        <p:txBody>
          <a:bodyPr wrap="square">
            <a:spAutoFit/>
          </a:bodyPr>
          <a:lstStyle/>
          <a:p>
            <a:r>
              <a:rPr lang="en-US" sz="2400" b="1" u="sng" dirty="0">
                <a:solidFill>
                  <a:srgbClr val="FF0000"/>
                </a:solidFill>
              </a:rPr>
              <a:t>Step_6:</a:t>
            </a:r>
          </a:p>
          <a:p>
            <a:r>
              <a:rPr lang="en-US" sz="2400" b="1" dirty="0"/>
              <a:t>f(Examination)</a:t>
            </a:r>
          </a:p>
          <a:p>
            <a:r>
              <a:rPr lang="en-US" sz="2400" b="1" dirty="0">
                <a:solidFill>
                  <a:schemeClr val="bg1"/>
                </a:solidFill>
              </a:rPr>
              <a:t>f(Examination)=(1+1+1+1+1+6)=6</a:t>
            </a:r>
          </a:p>
          <a:p>
            <a:endParaRPr lang="en-US" sz="2400" b="1" dirty="0"/>
          </a:p>
          <a:p>
            <a:r>
              <a:rPr lang="en-US" sz="2400" b="1" dirty="0">
                <a:solidFill>
                  <a:srgbClr val="FF0000"/>
                </a:solidFill>
              </a:rPr>
              <a:t>Idle         learning from professor</a:t>
            </a:r>
            <a:r>
              <a:rPr lang="en-US" sz="2400" b="1" dirty="0">
                <a:solidFill>
                  <a:schemeClr val="bg1"/>
                </a:solidFill>
              </a:rPr>
              <a:t>        </a:t>
            </a:r>
            <a:r>
              <a:rPr lang="en-US" sz="2400" b="1" dirty="0">
                <a:solidFill>
                  <a:srgbClr val="FF0000"/>
                </a:solidFill>
              </a:rPr>
              <a:t>Learning from course         Teaching students        Active learning</a:t>
            </a:r>
          </a:p>
          <a:p>
            <a:r>
              <a:rPr lang="en-US" sz="2400" b="1" dirty="0">
                <a:solidFill>
                  <a:srgbClr val="FF0000"/>
                </a:solidFill>
              </a:rPr>
              <a:t>Provide examples       Examination</a:t>
            </a:r>
          </a:p>
          <a:p>
            <a:endParaRPr lang="en-US" sz="2400" b="1" dirty="0">
              <a:solidFill>
                <a:srgbClr val="FF0000"/>
              </a:solidFill>
            </a:endParaRPr>
          </a:p>
          <a:p>
            <a:endParaRPr lang="en-US" sz="2400" dirty="0">
              <a:solidFill>
                <a:srgbClr val="FF0000"/>
              </a:solidFill>
            </a:endParaRPr>
          </a:p>
        </p:txBody>
      </p:sp>
      <p:cxnSp>
        <p:nvCxnSpPr>
          <p:cNvPr id="50" name="Straight Arrow Connector 49">
            <a:extLst>
              <a:ext uri="{FF2B5EF4-FFF2-40B4-BE49-F238E27FC236}">
                <a16:creationId xmlns:a16="http://schemas.microsoft.com/office/drawing/2014/main" id="{9697EED1-7416-745B-7F04-7449E188DEAE}"/>
              </a:ext>
            </a:extLst>
          </p:cNvPr>
          <p:cNvCxnSpPr/>
          <p:nvPr/>
        </p:nvCxnSpPr>
        <p:spPr>
          <a:xfrm>
            <a:off x="3158334" y="4141493"/>
            <a:ext cx="490170"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51" name="Straight Arrow Connector 50">
            <a:extLst>
              <a:ext uri="{FF2B5EF4-FFF2-40B4-BE49-F238E27FC236}">
                <a16:creationId xmlns:a16="http://schemas.microsoft.com/office/drawing/2014/main" id="{F87EC69A-0550-62CC-C242-458FF6D1946E}"/>
              </a:ext>
            </a:extLst>
          </p:cNvPr>
          <p:cNvCxnSpPr/>
          <p:nvPr/>
        </p:nvCxnSpPr>
        <p:spPr>
          <a:xfrm>
            <a:off x="3648504" y="3386471"/>
            <a:ext cx="490170"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52" name="Straight Arrow Connector 51">
            <a:extLst>
              <a:ext uri="{FF2B5EF4-FFF2-40B4-BE49-F238E27FC236}">
                <a16:creationId xmlns:a16="http://schemas.microsoft.com/office/drawing/2014/main" id="{312B3370-2F75-F8AA-69A7-037B7DCD08FC}"/>
              </a:ext>
            </a:extLst>
          </p:cNvPr>
          <p:cNvCxnSpPr/>
          <p:nvPr/>
        </p:nvCxnSpPr>
        <p:spPr>
          <a:xfrm>
            <a:off x="1408326" y="2978346"/>
            <a:ext cx="490170"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53" name="Straight Arrow Connector 52">
            <a:extLst>
              <a:ext uri="{FF2B5EF4-FFF2-40B4-BE49-F238E27FC236}">
                <a16:creationId xmlns:a16="http://schemas.microsoft.com/office/drawing/2014/main" id="{FBE3E8B9-40BD-0AAF-E627-550EF4A87303}"/>
              </a:ext>
            </a:extLst>
          </p:cNvPr>
          <p:cNvCxnSpPr/>
          <p:nvPr/>
        </p:nvCxnSpPr>
        <p:spPr>
          <a:xfrm>
            <a:off x="2005950" y="3741383"/>
            <a:ext cx="490170"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54" name="Straight Arrow Connector 53">
            <a:extLst>
              <a:ext uri="{FF2B5EF4-FFF2-40B4-BE49-F238E27FC236}">
                <a16:creationId xmlns:a16="http://schemas.microsoft.com/office/drawing/2014/main" id="{1F98E0D7-E593-708D-B50F-C205723497D7}"/>
              </a:ext>
            </a:extLst>
          </p:cNvPr>
          <p:cNvCxnSpPr/>
          <p:nvPr/>
        </p:nvCxnSpPr>
        <p:spPr>
          <a:xfrm>
            <a:off x="4612560" y="3761030"/>
            <a:ext cx="490170" cy="0"/>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06611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par>
                                <p:cTn id="29" presetID="16" presetClass="entr" presetSubtype="21"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par>
                                <p:cTn id="32" presetID="16" presetClass="entr" presetSubtype="21"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arn(inVertical)">
                                      <p:cBhvr>
                                        <p:cTn id="34" dur="500"/>
                                        <p:tgtEl>
                                          <p:spTgt spid="13"/>
                                        </p:tgtEl>
                                      </p:cBhvr>
                                    </p:animEffect>
                                  </p:childTnLst>
                                </p:cTn>
                              </p:par>
                              <p:par>
                                <p:cTn id="35" presetID="16" presetClass="entr" presetSubtype="21"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par>
                                <p:cTn id="38" presetID="16" presetClass="entr" presetSubtype="21"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inVertical)">
                                      <p:cBhvr>
                                        <p:cTn id="40" dur="500"/>
                                        <p:tgtEl>
                                          <p:spTgt spid="15"/>
                                        </p:tgtEl>
                                      </p:cBhvr>
                                    </p:animEffect>
                                  </p:childTnLst>
                                </p:cTn>
                              </p:par>
                              <p:par>
                                <p:cTn id="41" presetID="16" presetClass="entr" presetSubtype="21"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par>
                                <p:cTn id="44" presetID="16" presetClass="entr" presetSubtype="21"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arn(inVertical)">
                                      <p:cBhvr>
                                        <p:cTn id="46" dur="500"/>
                                        <p:tgtEl>
                                          <p:spTgt spid="17"/>
                                        </p:tgtEl>
                                      </p:cBhvr>
                                    </p:animEffect>
                                  </p:childTnLst>
                                </p:cTn>
                              </p:par>
                              <p:par>
                                <p:cTn id="47" presetID="16" presetClass="entr" presetSubtype="21"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arn(inVertical)">
                                      <p:cBhvr>
                                        <p:cTn id="49" dur="500"/>
                                        <p:tgtEl>
                                          <p:spTgt spid="18"/>
                                        </p:tgtEl>
                                      </p:cBhvr>
                                    </p:animEffect>
                                  </p:childTnLst>
                                </p:cTn>
                              </p:par>
                              <p:par>
                                <p:cTn id="50" presetID="16" presetClass="entr" presetSubtype="21"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arn(inVertical)">
                                      <p:cBhvr>
                                        <p:cTn id="52" dur="500"/>
                                        <p:tgtEl>
                                          <p:spTgt spid="19"/>
                                        </p:tgtEl>
                                      </p:cBhvr>
                                    </p:animEffect>
                                  </p:childTnLst>
                                </p:cTn>
                              </p:par>
                              <p:par>
                                <p:cTn id="53" presetID="16" presetClass="entr" presetSubtype="21"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arn(inVertical)">
                                      <p:cBhvr>
                                        <p:cTn id="55" dur="500"/>
                                        <p:tgtEl>
                                          <p:spTgt spid="20"/>
                                        </p:tgtEl>
                                      </p:cBhvr>
                                    </p:animEffect>
                                  </p:childTnLst>
                                </p:cTn>
                              </p:par>
                              <p:par>
                                <p:cTn id="56" presetID="16" presetClass="entr" presetSubtype="21"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arn(inVertical)">
                                      <p:cBhvr>
                                        <p:cTn id="58" dur="500"/>
                                        <p:tgtEl>
                                          <p:spTgt spid="21"/>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barn(inVertical)">
                                      <p:cBhvr>
                                        <p:cTn id="61" dur="500"/>
                                        <p:tgtEl>
                                          <p:spTgt spid="22"/>
                                        </p:tgtEl>
                                      </p:cBhvr>
                                    </p:animEffect>
                                  </p:childTnLst>
                                </p:cTn>
                              </p:par>
                              <p:par>
                                <p:cTn id="62" presetID="16" presetClass="entr" presetSubtype="21"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barn(inVertical)">
                                      <p:cBhvr>
                                        <p:cTn id="64" dur="500"/>
                                        <p:tgtEl>
                                          <p:spTgt spid="23"/>
                                        </p:tgtEl>
                                      </p:cBhvr>
                                    </p:animEffect>
                                  </p:childTnLst>
                                </p:cTn>
                              </p:par>
                              <p:par>
                                <p:cTn id="65" presetID="16" presetClass="entr" presetSubtype="21"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arn(inVertical)">
                                      <p:cBhvr>
                                        <p:cTn id="67" dur="500"/>
                                        <p:tgtEl>
                                          <p:spTgt spid="24"/>
                                        </p:tgtEl>
                                      </p:cBhvr>
                                    </p:animEffect>
                                  </p:childTnLst>
                                </p:cTn>
                              </p:par>
                              <p:par>
                                <p:cTn id="68" presetID="16" presetClass="entr" presetSubtype="21"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barn(inVertical)">
                                      <p:cBhvr>
                                        <p:cTn id="70" dur="500"/>
                                        <p:tgtEl>
                                          <p:spTgt spid="25"/>
                                        </p:tgtEl>
                                      </p:cBhvr>
                                    </p:animEffect>
                                  </p:childTnLst>
                                </p:cTn>
                              </p:par>
                              <p:par>
                                <p:cTn id="71" presetID="16" presetClass="entr" presetSubtype="2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barn(inVertical)">
                                      <p:cBhvr>
                                        <p:cTn id="7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153EA-B2BF-7E21-D18C-B6D0D7C6203F}"/>
              </a:ext>
            </a:extLst>
          </p:cNvPr>
          <p:cNvSpPr txBox="1"/>
          <p:nvPr/>
        </p:nvSpPr>
        <p:spPr>
          <a:xfrm>
            <a:off x="1277217" y="884843"/>
            <a:ext cx="4245498" cy="4154984"/>
          </a:xfrm>
          <a:prstGeom prst="rect">
            <a:avLst/>
          </a:prstGeom>
          <a:noFill/>
        </p:spPr>
        <p:txBody>
          <a:bodyPr wrap="square" rtlCol="0">
            <a:spAutoFit/>
          </a:bodyPr>
          <a:lstStyle/>
          <a:p>
            <a:r>
              <a:rPr lang="en-US" sz="2400" b="1" dirty="0">
                <a:solidFill>
                  <a:schemeClr val="bg1"/>
                </a:solidFill>
              </a:rPr>
              <a:t>This is the optimize solution with minimum cost path, but if we found that’s the performance isn’t good enough, we will back and change the paths’ cost and get throe learning from internet, which will provide more information and ways to get more efficient communication between our system and students.</a:t>
            </a:r>
          </a:p>
        </p:txBody>
      </p:sp>
      <p:sp>
        <p:nvSpPr>
          <p:cNvPr id="5" name="Oval 4">
            <a:extLst>
              <a:ext uri="{FF2B5EF4-FFF2-40B4-BE49-F238E27FC236}">
                <a16:creationId xmlns:a16="http://schemas.microsoft.com/office/drawing/2014/main" id="{503C3E93-4D34-735C-7D24-2EEB8C9D11DC}"/>
              </a:ext>
            </a:extLst>
          </p:cNvPr>
          <p:cNvSpPr/>
          <p:nvPr/>
        </p:nvSpPr>
        <p:spPr>
          <a:xfrm>
            <a:off x="7800997" y="0"/>
            <a:ext cx="1411774"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ln w="0"/>
                <a:solidFill>
                  <a:srgbClr val="FF0000"/>
                </a:solidFill>
                <a:effectLst>
                  <a:outerShdw blurRad="38100" dist="19050" dir="2700000" algn="tl" rotWithShape="0">
                    <a:schemeClr val="dk1">
                      <a:alpha val="40000"/>
                    </a:schemeClr>
                  </a:outerShdw>
                </a:effectLst>
              </a:rPr>
              <a:t>idle</a:t>
            </a:r>
            <a:endParaRPr lang="ar-EG" b="1" dirty="0">
              <a:ln w="0"/>
              <a:solidFill>
                <a:srgbClr val="FF0000"/>
              </a:solidFill>
              <a:effectLst>
                <a:outerShdw blurRad="38100" dist="19050" dir="2700000" algn="tl" rotWithShape="0">
                  <a:schemeClr val="dk1">
                    <a:alpha val="40000"/>
                  </a:schemeClr>
                </a:outerShdw>
              </a:effectLst>
            </a:endParaRPr>
          </a:p>
        </p:txBody>
      </p:sp>
      <p:sp>
        <p:nvSpPr>
          <p:cNvPr id="6" name="Oval 5">
            <a:extLst>
              <a:ext uri="{FF2B5EF4-FFF2-40B4-BE49-F238E27FC236}">
                <a16:creationId xmlns:a16="http://schemas.microsoft.com/office/drawing/2014/main" id="{6A948BC9-D80A-C181-C373-4527CBD612DE}"/>
              </a:ext>
            </a:extLst>
          </p:cNvPr>
          <p:cNvSpPr/>
          <p:nvPr/>
        </p:nvSpPr>
        <p:spPr>
          <a:xfrm>
            <a:off x="7776568" y="1341499"/>
            <a:ext cx="1436203"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w="0"/>
              <a:solidFill>
                <a:schemeClr val="tx1"/>
              </a:solidFill>
              <a:effectLst>
                <a:outerShdw blurRad="38100" dist="19050" dir="2700000" algn="tl" rotWithShape="0">
                  <a:schemeClr val="dk1">
                    <a:alpha val="40000"/>
                  </a:schemeClr>
                </a:outerShdw>
              </a:effectLst>
            </a:endParaRPr>
          </a:p>
          <a:p>
            <a:pPr algn="ctr"/>
            <a:r>
              <a:rPr lang="en-US" sz="1600" b="1" dirty="0">
                <a:ln w="0"/>
                <a:solidFill>
                  <a:srgbClr val="FF0000"/>
                </a:solidFill>
                <a:effectLst>
                  <a:outerShdw blurRad="38100" dist="19050" dir="2700000" algn="tl" rotWithShape="0">
                    <a:schemeClr val="dk1">
                      <a:alpha val="40000"/>
                    </a:schemeClr>
                  </a:outerShdw>
                </a:effectLst>
              </a:rPr>
              <a:t>Learning from professor</a:t>
            </a:r>
            <a:endParaRPr lang="ar-EG" sz="1600" b="1" dirty="0">
              <a:ln w="0"/>
              <a:solidFill>
                <a:srgbClr val="FF0000"/>
              </a:solidFill>
              <a:effectLst>
                <a:outerShdw blurRad="38100" dist="19050" dir="2700000" algn="tl" rotWithShape="0">
                  <a:schemeClr val="dk1">
                    <a:alpha val="40000"/>
                  </a:schemeClr>
                </a:outerShdw>
              </a:effectLst>
            </a:endParaRPr>
          </a:p>
          <a:p>
            <a:pPr algn="ctr"/>
            <a:endParaRPr lang="ar-EG" dirty="0">
              <a:ln w="0"/>
              <a:solidFill>
                <a:schemeClr val="tx1"/>
              </a:solidFill>
              <a:effectLst>
                <a:outerShdw blurRad="38100" dist="19050" dir="2700000" algn="tl" rotWithShape="0">
                  <a:schemeClr val="dk1">
                    <a:alpha val="40000"/>
                  </a:schemeClr>
                </a:outerShdw>
              </a:effectLst>
            </a:endParaRPr>
          </a:p>
        </p:txBody>
      </p:sp>
      <p:sp>
        <p:nvSpPr>
          <p:cNvPr id="8" name="Oval 7">
            <a:extLst>
              <a:ext uri="{FF2B5EF4-FFF2-40B4-BE49-F238E27FC236}">
                <a16:creationId xmlns:a16="http://schemas.microsoft.com/office/drawing/2014/main" id="{5F13AB96-31AD-47CE-DEF5-963418EA0EB0}"/>
              </a:ext>
            </a:extLst>
          </p:cNvPr>
          <p:cNvSpPr/>
          <p:nvPr/>
        </p:nvSpPr>
        <p:spPr>
          <a:xfrm>
            <a:off x="5890658" y="5239882"/>
            <a:ext cx="1436204"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n w="0"/>
                <a:solidFill>
                  <a:srgbClr val="FF0000"/>
                </a:solidFill>
                <a:effectLst>
                  <a:outerShdw blurRad="38100" dist="19050" dir="2700000" algn="tl" rotWithShape="0">
                    <a:schemeClr val="dk1">
                      <a:alpha val="40000"/>
                    </a:schemeClr>
                  </a:outerShdw>
                </a:effectLst>
              </a:rPr>
              <a:t>Provide examples </a:t>
            </a:r>
            <a:endParaRPr lang="ar-EG" sz="1600" b="1" dirty="0">
              <a:ln w="0"/>
              <a:solidFill>
                <a:srgbClr val="FF0000"/>
              </a:solidFill>
              <a:effectLst>
                <a:outerShdw blurRad="38100" dist="19050" dir="2700000" algn="tl" rotWithShape="0">
                  <a:schemeClr val="dk1">
                    <a:alpha val="40000"/>
                  </a:schemeClr>
                </a:outerShdw>
              </a:effectLst>
            </a:endParaRPr>
          </a:p>
        </p:txBody>
      </p:sp>
      <p:sp>
        <p:nvSpPr>
          <p:cNvPr id="9" name="Oval 8">
            <a:extLst>
              <a:ext uri="{FF2B5EF4-FFF2-40B4-BE49-F238E27FC236}">
                <a16:creationId xmlns:a16="http://schemas.microsoft.com/office/drawing/2014/main" id="{D886E223-9E2F-B01B-AF64-CE35C5DB7273}"/>
              </a:ext>
            </a:extLst>
          </p:cNvPr>
          <p:cNvSpPr/>
          <p:nvPr/>
        </p:nvSpPr>
        <p:spPr>
          <a:xfrm>
            <a:off x="7762487" y="2614193"/>
            <a:ext cx="1464366" cy="982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ln w="0"/>
                <a:solidFill>
                  <a:schemeClr val="tx1"/>
                </a:solidFill>
                <a:effectLst>
                  <a:outerShdw blurRad="38100" dist="19050" dir="2700000" algn="tl" rotWithShape="0">
                    <a:schemeClr val="dk1">
                      <a:alpha val="40000"/>
                    </a:schemeClr>
                  </a:outerShdw>
                </a:effectLst>
              </a:rPr>
              <a:t> </a:t>
            </a:r>
          </a:p>
          <a:p>
            <a:pPr algn="ctr"/>
            <a:r>
              <a:rPr lang="en-US" sz="1600" b="1" dirty="0">
                <a:ln w="0"/>
                <a:solidFill>
                  <a:srgbClr val="FF0000"/>
                </a:solidFill>
                <a:effectLst>
                  <a:outerShdw blurRad="38100" dist="19050" dir="2700000" algn="tl" rotWithShape="0">
                    <a:schemeClr val="dk1">
                      <a:alpha val="40000"/>
                    </a:schemeClr>
                  </a:outerShdw>
                </a:effectLst>
              </a:rPr>
              <a:t>Learning from course</a:t>
            </a:r>
            <a:endParaRPr lang="ar-EG" sz="1600" b="1" dirty="0">
              <a:ln w="0"/>
              <a:solidFill>
                <a:srgbClr val="FF0000"/>
              </a:solidFill>
              <a:effectLst>
                <a:outerShdw blurRad="38100" dist="19050" dir="2700000" algn="tl" rotWithShape="0">
                  <a:schemeClr val="dk1">
                    <a:alpha val="40000"/>
                  </a:schemeClr>
                </a:outerShdw>
              </a:effectLst>
            </a:endParaRPr>
          </a:p>
          <a:p>
            <a:pPr algn="ctr"/>
            <a:endParaRPr lang="ar-EG" dirty="0">
              <a:ln w="0"/>
              <a:solidFill>
                <a:schemeClr val="tx1"/>
              </a:solidFill>
              <a:effectLst>
                <a:outerShdw blurRad="38100" dist="19050" dir="2700000" algn="tl" rotWithShape="0">
                  <a:schemeClr val="dk1">
                    <a:alpha val="40000"/>
                  </a:schemeClr>
                </a:outerShdw>
              </a:effectLst>
            </a:endParaRPr>
          </a:p>
        </p:txBody>
      </p:sp>
      <p:sp>
        <p:nvSpPr>
          <p:cNvPr id="11" name="Oval 10">
            <a:extLst>
              <a:ext uri="{FF2B5EF4-FFF2-40B4-BE49-F238E27FC236}">
                <a16:creationId xmlns:a16="http://schemas.microsoft.com/office/drawing/2014/main" id="{53CA91A4-42C6-106B-933F-D6E8F5163A68}"/>
              </a:ext>
            </a:extLst>
          </p:cNvPr>
          <p:cNvSpPr/>
          <p:nvPr/>
        </p:nvSpPr>
        <p:spPr>
          <a:xfrm>
            <a:off x="7826268" y="3951678"/>
            <a:ext cx="1436203" cy="982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n w="0"/>
                <a:solidFill>
                  <a:srgbClr val="FF0000"/>
                </a:solidFill>
                <a:effectLst>
                  <a:outerShdw blurRad="38100" dist="19050" dir="2700000" algn="tl" rotWithShape="0">
                    <a:schemeClr val="dk1">
                      <a:alpha val="40000"/>
                    </a:schemeClr>
                  </a:outerShdw>
                </a:effectLst>
              </a:rPr>
              <a:t>Teaching students</a:t>
            </a:r>
            <a:endParaRPr lang="ar-EG" sz="1600" b="1" dirty="0">
              <a:ln w="0"/>
              <a:solidFill>
                <a:srgbClr val="FF0000"/>
              </a:solidFill>
              <a:effectLst>
                <a:outerShdw blurRad="38100" dist="19050" dir="2700000" algn="tl" rotWithShape="0">
                  <a:schemeClr val="dk1">
                    <a:alpha val="40000"/>
                  </a:schemeClr>
                </a:outerShdw>
              </a:effectLst>
            </a:endParaRPr>
          </a:p>
        </p:txBody>
      </p:sp>
      <p:sp>
        <p:nvSpPr>
          <p:cNvPr id="12" name="Oval 11">
            <a:extLst>
              <a:ext uri="{FF2B5EF4-FFF2-40B4-BE49-F238E27FC236}">
                <a16:creationId xmlns:a16="http://schemas.microsoft.com/office/drawing/2014/main" id="{950F59D3-A43C-C087-DA13-9E4D6324A91B}"/>
              </a:ext>
            </a:extLst>
          </p:cNvPr>
          <p:cNvSpPr/>
          <p:nvPr/>
        </p:nvSpPr>
        <p:spPr>
          <a:xfrm>
            <a:off x="5942838" y="3983897"/>
            <a:ext cx="1331844" cy="888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n w="0"/>
                <a:solidFill>
                  <a:srgbClr val="FF0000"/>
                </a:solidFill>
                <a:effectLst>
                  <a:outerShdw blurRad="38100" dist="19050" dir="2700000" algn="tl" rotWithShape="0">
                    <a:schemeClr val="dk1">
                      <a:alpha val="40000"/>
                    </a:schemeClr>
                  </a:outerShdw>
                </a:effectLst>
              </a:rPr>
              <a:t>Active learning</a:t>
            </a:r>
            <a:endParaRPr lang="ar-EG" sz="1600" b="1" dirty="0">
              <a:ln w="0"/>
              <a:solidFill>
                <a:srgbClr val="FF0000"/>
              </a:solidFill>
              <a:effectLst>
                <a:outerShdw blurRad="38100" dist="19050" dir="2700000" algn="tl" rotWithShape="0">
                  <a:schemeClr val="dk1">
                    <a:alpha val="40000"/>
                  </a:schemeClr>
                </a:outerShdw>
              </a:effectLst>
            </a:endParaRPr>
          </a:p>
        </p:txBody>
      </p:sp>
      <p:cxnSp>
        <p:nvCxnSpPr>
          <p:cNvPr id="13" name="Straight Arrow Connector 12">
            <a:extLst>
              <a:ext uri="{FF2B5EF4-FFF2-40B4-BE49-F238E27FC236}">
                <a16:creationId xmlns:a16="http://schemas.microsoft.com/office/drawing/2014/main" id="{850D6B4D-5B1B-1DF0-3859-68121181F5F6}"/>
              </a:ext>
            </a:extLst>
          </p:cNvPr>
          <p:cNvCxnSpPr>
            <a:cxnSpLocks/>
            <a:stCxn id="5" idx="4"/>
            <a:endCxn id="6" idx="0"/>
          </p:cNvCxnSpPr>
          <p:nvPr/>
        </p:nvCxnSpPr>
        <p:spPr>
          <a:xfrm flipH="1">
            <a:off x="8494670" y="982739"/>
            <a:ext cx="12214" cy="35876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5" name="Straight Arrow Connector 14">
            <a:extLst>
              <a:ext uri="{FF2B5EF4-FFF2-40B4-BE49-F238E27FC236}">
                <a16:creationId xmlns:a16="http://schemas.microsoft.com/office/drawing/2014/main" id="{CF5727B1-CBFF-323B-9933-4E71598714DF}"/>
              </a:ext>
            </a:extLst>
          </p:cNvPr>
          <p:cNvCxnSpPr>
            <a:stCxn id="6" idx="4"/>
            <a:endCxn id="9" idx="0"/>
          </p:cNvCxnSpPr>
          <p:nvPr/>
        </p:nvCxnSpPr>
        <p:spPr>
          <a:xfrm>
            <a:off x="8494670" y="2324238"/>
            <a:ext cx="0" cy="28995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 name="Straight Arrow Connector 15">
            <a:extLst>
              <a:ext uri="{FF2B5EF4-FFF2-40B4-BE49-F238E27FC236}">
                <a16:creationId xmlns:a16="http://schemas.microsoft.com/office/drawing/2014/main" id="{58696D81-4E9E-2A42-F9CB-6A324F2F8949}"/>
              </a:ext>
            </a:extLst>
          </p:cNvPr>
          <p:cNvCxnSpPr>
            <a:cxnSpLocks/>
            <a:stCxn id="9" idx="4"/>
            <a:endCxn id="11" idx="0"/>
          </p:cNvCxnSpPr>
          <p:nvPr/>
        </p:nvCxnSpPr>
        <p:spPr>
          <a:xfrm>
            <a:off x="8494670" y="3596932"/>
            <a:ext cx="49700" cy="35474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F7AD604A-1749-484F-7093-46078463626D}"/>
              </a:ext>
            </a:extLst>
          </p:cNvPr>
          <p:cNvCxnSpPr>
            <a:cxnSpLocks/>
            <a:stCxn id="11" idx="2"/>
            <a:endCxn id="12" idx="6"/>
          </p:cNvCxnSpPr>
          <p:nvPr/>
        </p:nvCxnSpPr>
        <p:spPr>
          <a:xfrm flipH="1" flipV="1">
            <a:off x="7274682" y="4428019"/>
            <a:ext cx="551586" cy="1502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2" name="Straight Arrow Connector 21">
            <a:extLst>
              <a:ext uri="{FF2B5EF4-FFF2-40B4-BE49-F238E27FC236}">
                <a16:creationId xmlns:a16="http://schemas.microsoft.com/office/drawing/2014/main" id="{6CE2068C-CE4F-8D31-54A3-6DFA225FD1F6}"/>
              </a:ext>
            </a:extLst>
          </p:cNvPr>
          <p:cNvCxnSpPr>
            <a:cxnSpLocks/>
            <a:stCxn id="8" idx="6"/>
            <a:endCxn id="23" idx="2"/>
          </p:cNvCxnSpPr>
          <p:nvPr/>
        </p:nvCxnSpPr>
        <p:spPr>
          <a:xfrm>
            <a:off x="7326862" y="5731252"/>
            <a:ext cx="1217507" cy="2992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3" name="Oval 22">
            <a:extLst>
              <a:ext uri="{FF2B5EF4-FFF2-40B4-BE49-F238E27FC236}">
                <a16:creationId xmlns:a16="http://schemas.microsoft.com/office/drawing/2014/main" id="{796FED88-22CA-1091-8F84-E0C3D5DC2F6A}"/>
              </a:ext>
            </a:extLst>
          </p:cNvPr>
          <p:cNvSpPr/>
          <p:nvPr/>
        </p:nvSpPr>
        <p:spPr>
          <a:xfrm>
            <a:off x="8544369" y="5239882"/>
            <a:ext cx="1806439" cy="10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n w="0"/>
                <a:solidFill>
                  <a:srgbClr val="FF0000"/>
                </a:solidFill>
                <a:effectLst>
                  <a:outerShdw blurRad="38100" dist="19050" dir="2700000" algn="tl" rotWithShape="0">
                    <a:schemeClr val="dk1">
                      <a:alpha val="40000"/>
                    </a:schemeClr>
                  </a:outerShdw>
                </a:effectLst>
              </a:rPr>
              <a:t>Examination</a:t>
            </a:r>
            <a:endParaRPr lang="ar-EG" sz="1600" b="1" dirty="0">
              <a:ln w="0"/>
              <a:solidFill>
                <a:srgbClr val="FF0000"/>
              </a:solidFill>
              <a:effectLst>
                <a:outerShdw blurRad="38100" dist="19050" dir="2700000" algn="tl" rotWithShape="0">
                  <a:schemeClr val="dk1">
                    <a:alpha val="40000"/>
                  </a:schemeClr>
                </a:outerShdw>
              </a:effectLst>
            </a:endParaRPr>
          </a:p>
        </p:txBody>
      </p:sp>
      <p:cxnSp>
        <p:nvCxnSpPr>
          <p:cNvPr id="24" name="Straight Connector 23">
            <a:extLst>
              <a:ext uri="{FF2B5EF4-FFF2-40B4-BE49-F238E27FC236}">
                <a16:creationId xmlns:a16="http://schemas.microsoft.com/office/drawing/2014/main" id="{3441E148-F25D-1362-9E1E-990C8972CEF2}"/>
              </a:ext>
            </a:extLst>
          </p:cNvPr>
          <p:cNvCxnSpPr>
            <a:cxnSpLocks/>
            <a:stCxn id="12" idx="4"/>
            <a:endCxn id="8" idx="0"/>
          </p:cNvCxnSpPr>
          <p:nvPr/>
        </p:nvCxnSpPr>
        <p:spPr>
          <a:xfrm>
            <a:off x="6608760" y="4872140"/>
            <a:ext cx="0" cy="367742"/>
          </a:xfrm>
          <a:prstGeom prst="line">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28" name="TextBox 27">
            <a:extLst>
              <a:ext uri="{FF2B5EF4-FFF2-40B4-BE49-F238E27FC236}">
                <a16:creationId xmlns:a16="http://schemas.microsoft.com/office/drawing/2014/main" id="{4885A79F-E4F4-A9D6-937B-44CE0FFCD0F1}"/>
              </a:ext>
            </a:extLst>
          </p:cNvPr>
          <p:cNvSpPr txBox="1"/>
          <p:nvPr/>
        </p:nvSpPr>
        <p:spPr>
          <a:xfrm>
            <a:off x="8608386" y="944409"/>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29" name="TextBox 28">
            <a:extLst>
              <a:ext uri="{FF2B5EF4-FFF2-40B4-BE49-F238E27FC236}">
                <a16:creationId xmlns:a16="http://schemas.microsoft.com/office/drawing/2014/main" id="{30688FD6-6DAE-9F4A-5CE5-E07E4491BFCF}"/>
              </a:ext>
            </a:extLst>
          </p:cNvPr>
          <p:cNvSpPr txBox="1"/>
          <p:nvPr/>
        </p:nvSpPr>
        <p:spPr>
          <a:xfrm>
            <a:off x="8516668" y="2257173"/>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34" name="TextBox 33">
            <a:extLst>
              <a:ext uri="{FF2B5EF4-FFF2-40B4-BE49-F238E27FC236}">
                <a16:creationId xmlns:a16="http://schemas.microsoft.com/office/drawing/2014/main" id="{5978A65B-4D1B-70A7-6863-B84576D425BF}"/>
              </a:ext>
            </a:extLst>
          </p:cNvPr>
          <p:cNvSpPr txBox="1"/>
          <p:nvPr/>
        </p:nvSpPr>
        <p:spPr>
          <a:xfrm flipH="1">
            <a:off x="8072641" y="3604382"/>
            <a:ext cx="452037"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37" name="TextBox 36">
            <a:extLst>
              <a:ext uri="{FF2B5EF4-FFF2-40B4-BE49-F238E27FC236}">
                <a16:creationId xmlns:a16="http://schemas.microsoft.com/office/drawing/2014/main" id="{93B3CD0E-630A-CCED-F0D2-2C1374DC85A1}"/>
              </a:ext>
            </a:extLst>
          </p:cNvPr>
          <p:cNvSpPr txBox="1"/>
          <p:nvPr/>
        </p:nvSpPr>
        <p:spPr>
          <a:xfrm>
            <a:off x="7713681" y="5331141"/>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40" name="TextBox 39">
            <a:extLst>
              <a:ext uri="{FF2B5EF4-FFF2-40B4-BE49-F238E27FC236}">
                <a16:creationId xmlns:a16="http://schemas.microsoft.com/office/drawing/2014/main" id="{1E8D9F65-BBFB-9CD9-F3CD-CE41DE2AFFA0}"/>
              </a:ext>
            </a:extLst>
          </p:cNvPr>
          <p:cNvSpPr txBox="1"/>
          <p:nvPr/>
        </p:nvSpPr>
        <p:spPr>
          <a:xfrm>
            <a:off x="7324457" y="4025071"/>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43" name="TextBox 42">
            <a:extLst>
              <a:ext uri="{FF2B5EF4-FFF2-40B4-BE49-F238E27FC236}">
                <a16:creationId xmlns:a16="http://schemas.microsoft.com/office/drawing/2014/main" id="{AE81EB2E-A81C-6033-0664-1E69640554C4}"/>
              </a:ext>
            </a:extLst>
          </p:cNvPr>
          <p:cNvSpPr txBox="1"/>
          <p:nvPr/>
        </p:nvSpPr>
        <p:spPr>
          <a:xfrm>
            <a:off x="7801440" y="1114541"/>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46" name="TextBox 45">
            <a:extLst>
              <a:ext uri="{FF2B5EF4-FFF2-40B4-BE49-F238E27FC236}">
                <a16:creationId xmlns:a16="http://schemas.microsoft.com/office/drawing/2014/main" id="{664B9A0D-B392-11FA-FB24-01CA82753550}"/>
              </a:ext>
            </a:extLst>
          </p:cNvPr>
          <p:cNvSpPr txBox="1"/>
          <p:nvPr/>
        </p:nvSpPr>
        <p:spPr>
          <a:xfrm>
            <a:off x="7713681" y="2464136"/>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47" name="TextBox 46">
            <a:extLst>
              <a:ext uri="{FF2B5EF4-FFF2-40B4-BE49-F238E27FC236}">
                <a16:creationId xmlns:a16="http://schemas.microsoft.com/office/drawing/2014/main" id="{85CF5801-002C-C8DB-B003-0BB989E322A1}"/>
              </a:ext>
            </a:extLst>
          </p:cNvPr>
          <p:cNvSpPr txBox="1"/>
          <p:nvPr/>
        </p:nvSpPr>
        <p:spPr>
          <a:xfrm>
            <a:off x="5643964" y="5338110"/>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48" name="TextBox 47">
            <a:extLst>
              <a:ext uri="{FF2B5EF4-FFF2-40B4-BE49-F238E27FC236}">
                <a16:creationId xmlns:a16="http://schemas.microsoft.com/office/drawing/2014/main" id="{98D6DA3C-60D7-F993-5868-8ACCDED074B6}"/>
              </a:ext>
            </a:extLst>
          </p:cNvPr>
          <p:cNvSpPr txBox="1"/>
          <p:nvPr/>
        </p:nvSpPr>
        <p:spPr>
          <a:xfrm>
            <a:off x="8905978" y="3717459"/>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
        <p:nvSpPr>
          <p:cNvPr id="88" name="TextBox 87">
            <a:extLst>
              <a:ext uri="{FF2B5EF4-FFF2-40B4-BE49-F238E27FC236}">
                <a16:creationId xmlns:a16="http://schemas.microsoft.com/office/drawing/2014/main" id="{D6101417-E4E1-50D9-3B49-E3BD87ECE62F}"/>
              </a:ext>
            </a:extLst>
          </p:cNvPr>
          <p:cNvSpPr txBox="1"/>
          <p:nvPr/>
        </p:nvSpPr>
        <p:spPr>
          <a:xfrm>
            <a:off x="6673696" y="4839772"/>
            <a:ext cx="452036" cy="400110"/>
          </a:xfrm>
          <a:prstGeom prst="rect">
            <a:avLst/>
          </a:prstGeom>
          <a:noFill/>
        </p:spPr>
        <p:txBody>
          <a:bodyPr wrap="square" rtlCol="0">
            <a:spAutoFit/>
          </a:bodyPr>
          <a:lstStyle/>
          <a:p>
            <a:r>
              <a:rPr lang="ar-EG" sz="2000" b="1" dirty="0">
                <a:solidFill>
                  <a:schemeClr val="bg1"/>
                </a:solidFill>
              </a:rPr>
              <a:t>1</a:t>
            </a:r>
            <a:endParaRPr lang="en-US" sz="2000" b="1" dirty="0">
              <a:solidFill>
                <a:schemeClr val="bg1"/>
              </a:solidFill>
            </a:endParaRPr>
          </a:p>
        </p:txBody>
      </p:sp>
      <p:sp>
        <p:nvSpPr>
          <p:cNvPr id="89" name="TextBox 88">
            <a:extLst>
              <a:ext uri="{FF2B5EF4-FFF2-40B4-BE49-F238E27FC236}">
                <a16:creationId xmlns:a16="http://schemas.microsoft.com/office/drawing/2014/main" id="{0398F8BA-4EF5-B2C0-0894-A3D52732440D}"/>
              </a:ext>
            </a:extLst>
          </p:cNvPr>
          <p:cNvSpPr txBox="1"/>
          <p:nvPr/>
        </p:nvSpPr>
        <p:spPr>
          <a:xfrm>
            <a:off x="6332566" y="3624961"/>
            <a:ext cx="452036" cy="400110"/>
          </a:xfrm>
          <a:prstGeom prst="rect">
            <a:avLst/>
          </a:prstGeom>
          <a:noFill/>
        </p:spPr>
        <p:txBody>
          <a:bodyPr wrap="square" rtlCol="0">
            <a:spAutoFit/>
          </a:bodyPr>
          <a:lstStyle/>
          <a:p>
            <a:r>
              <a:rPr lang="ar-EG" sz="2000" b="1" dirty="0">
                <a:solidFill>
                  <a:srgbClr val="FF0000"/>
                </a:solidFill>
              </a:rPr>
              <a:t>1</a:t>
            </a:r>
            <a:endParaRPr lang="en-US" sz="2000" b="1" dirty="0">
              <a:solidFill>
                <a:srgbClr val="FF0000"/>
              </a:solidFill>
            </a:endParaRPr>
          </a:p>
        </p:txBody>
      </p:sp>
    </p:spTree>
    <p:extLst>
      <p:ext uri="{BB962C8B-B14F-4D97-AF65-F5344CB8AC3E}">
        <p14:creationId xmlns:p14="http://schemas.microsoft.com/office/powerpoint/2010/main" val="36442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par>
                                <p:cTn id="23" presetID="16" presetClass="entr" presetSubtype="21"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par>
                                <p:cTn id="26" presetID="16" presetClass="entr" presetSubtype="21"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arn(inVertical)">
                                      <p:cBhvr>
                                        <p:cTn id="28" dur="500"/>
                                        <p:tgtEl>
                                          <p:spTgt spid="15"/>
                                        </p:tgtEl>
                                      </p:cBhvr>
                                    </p:animEffect>
                                  </p:childTnLst>
                                </p:cTn>
                              </p:par>
                              <p:par>
                                <p:cTn id="29" presetID="16" presetClass="entr" presetSubtype="21"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arn(inVertical)">
                                      <p:cBhvr>
                                        <p:cTn id="31" dur="500"/>
                                        <p:tgtEl>
                                          <p:spTgt spid="16"/>
                                        </p:tgtEl>
                                      </p:cBhvr>
                                    </p:animEffect>
                                  </p:childTnLst>
                                </p:cTn>
                              </p:par>
                              <p:par>
                                <p:cTn id="32" presetID="16" presetClass="entr" presetSubtype="21"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arn(inVertical)">
                                      <p:cBhvr>
                                        <p:cTn id="34" dur="500"/>
                                        <p:tgtEl>
                                          <p:spTgt spid="19"/>
                                        </p:tgtEl>
                                      </p:cBhvr>
                                    </p:animEffect>
                                  </p:childTnLst>
                                </p:cTn>
                              </p:par>
                              <p:par>
                                <p:cTn id="35" presetID="16" presetClass="entr" presetSubtype="21"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arn(inVertical)">
                                      <p:cBhvr>
                                        <p:cTn id="37" dur="500"/>
                                        <p:tgtEl>
                                          <p:spTgt spid="22"/>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barn(inVertical)">
                                      <p:cBhvr>
                                        <p:cTn id="40" dur="500"/>
                                        <p:tgtEl>
                                          <p:spTgt spid="23"/>
                                        </p:tgtEl>
                                      </p:cBhvr>
                                    </p:animEffect>
                                  </p:childTnLst>
                                </p:cTn>
                              </p:par>
                              <p:par>
                                <p:cTn id="41" presetID="16" presetClass="entr" presetSubtype="21"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barn(inVertical)">
                                      <p:cBhvr>
                                        <p:cTn id="4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1" grpId="0" animBg="1"/>
      <p:bldP spid="12"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64B6B4-D38F-5617-BE1B-8F6DBAF96E9E}"/>
              </a:ext>
            </a:extLst>
          </p:cNvPr>
          <p:cNvSpPr txBox="1"/>
          <p:nvPr/>
        </p:nvSpPr>
        <p:spPr>
          <a:xfrm>
            <a:off x="1860014" y="1443841"/>
            <a:ext cx="8471971" cy="3970318"/>
          </a:xfrm>
          <a:prstGeom prst="rect">
            <a:avLst/>
          </a:prstGeom>
          <a:noFill/>
        </p:spPr>
        <p:txBody>
          <a:bodyPr wrap="square" rtlCol="0">
            <a:spAutoFit/>
          </a:bodyPr>
          <a:lstStyle/>
          <a:p>
            <a:r>
              <a:rPr lang="en-US" sz="2800" b="1" dirty="0">
                <a:solidFill>
                  <a:schemeClr val="bg1"/>
                </a:solidFill>
              </a:rPr>
              <a:t>To make our second path more effective solution, we will use beam search  which will make help our system to get better, as the beam search can make the system generate other ways to connect with students more easily.</a:t>
            </a:r>
          </a:p>
          <a:p>
            <a:r>
              <a:rPr lang="en-US" sz="2800" b="1" dirty="0">
                <a:solidFill>
                  <a:schemeClr val="bg1"/>
                </a:solidFill>
              </a:rPr>
              <a:t>The beam search will get the needed information from the internet and generalize the best way to show this information to students and this will make our system more human than machine. </a:t>
            </a:r>
          </a:p>
        </p:txBody>
      </p:sp>
      <p:sp>
        <p:nvSpPr>
          <p:cNvPr id="1046" name="TextBox 1045">
            <a:extLst>
              <a:ext uri="{FF2B5EF4-FFF2-40B4-BE49-F238E27FC236}">
                <a16:creationId xmlns:a16="http://schemas.microsoft.com/office/drawing/2014/main" id="{A5F246DD-B719-46EC-12E2-1D9E74C3771C}"/>
              </a:ext>
            </a:extLst>
          </p:cNvPr>
          <p:cNvSpPr txBox="1"/>
          <p:nvPr/>
        </p:nvSpPr>
        <p:spPr>
          <a:xfrm>
            <a:off x="3855903" y="429657"/>
            <a:ext cx="3426246" cy="646331"/>
          </a:xfrm>
          <a:prstGeom prst="rect">
            <a:avLst/>
          </a:prstGeom>
          <a:noFill/>
        </p:spPr>
        <p:txBody>
          <a:bodyPr wrap="square" rtlCol="0">
            <a:spAutoFit/>
          </a:bodyPr>
          <a:lstStyle/>
          <a:p>
            <a:pPr algn="ctr"/>
            <a:r>
              <a:rPr lang="en-US" sz="3600" b="1" u="sng" dirty="0">
                <a:solidFill>
                  <a:srgbClr val="7030A0"/>
                </a:solidFill>
              </a:rPr>
              <a:t>Beam Search </a:t>
            </a:r>
          </a:p>
        </p:txBody>
      </p:sp>
    </p:spTree>
    <p:extLst>
      <p:ext uri="{BB962C8B-B14F-4D97-AF65-F5344CB8AC3E}">
        <p14:creationId xmlns:p14="http://schemas.microsoft.com/office/powerpoint/2010/main" val="1050825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438</TotalTime>
  <Words>715</Words>
  <Application>Microsoft Office PowerPoint</Application>
  <PresentationFormat>Widescreen</PresentationFormat>
  <Paragraphs>219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عادل عبدالمنعم عرفه امام</dc:creator>
  <cp:lastModifiedBy>عادل عبدالمنعم عرفه امام</cp:lastModifiedBy>
  <cp:revision>9</cp:revision>
  <dcterms:created xsi:type="dcterms:W3CDTF">2022-05-16T21:15:08Z</dcterms:created>
  <dcterms:modified xsi:type="dcterms:W3CDTF">2022-05-26T15:05:28Z</dcterms:modified>
</cp:coreProperties>
</file>