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80" r:id="rId24"/>
    <p:sldId id="277" r:id="rId25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29" d="100"/>
          <a:sy n="29" d="100"/>
        </p:scale>
        <p:origin x="1156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mol Raju" userId="ef7dba9a2b2c4b4d" providerId="LiveId" clId="{53E40379-EAB1-4002-940D-ED7563BDF0E0}"/>
    <pc:docChg chg="modSld">
      <pc:chgData name="Yomol Raju" userId="ef7dba9a2b2c4b4d" providerId="LiveId" clId="{53E40379-EAB1-4002-940D-ED7563BDF0E0}" dt="2024-08-12T02:16:47.572" v="10"/>
      <pc:docMkLst>
        <pc:docMk/>
      </pc:docMkLst>
      <pc:sldChg chg="modSp mod">
        <pc:chgData name="Yomol Raju" userId="ef7dba9a2b2c4b4d" providerId="LiveId" clId="{53E40379-EAB1-4002-940D-ED7563BDF0E0}" dt="2024-08-12T02:16:47.572" v="10"/>
        <pc:sldMkLst>
          <pc:docMk/>
          <pc:sldMk cId="9691683" sldId="267"/>
        </pc:sldMkLst>
        <pc:spChg chg="mod">
          <ac:chgData name="Yomol Raju" userId="ef7dba9a2b2c4b4d" providerId="LiveId" clId="{53E40379-EAB1-4002-940D-ED7563BDF0E0}" dt="2024-08-12T02:16:47.572" v="10"/>
          <ac:spMkLst>
            <pc:docMk/>
            <pc:sldMk cId="9691683" sldId="267"/>
            <ac:spMk id="3" creationId="{902FD5C4-FE5F-46D2-ABC9-49FA4BB8442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2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1680519"/>
            <a:ext cx="5838569" cy="174848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IBM CAPSTONE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Yomol Raju</a:t>
            </a:r>
          </a:p>
          <a:p>
            <a:pPr marL="0" indent="0">
              <a:buNone/>
            </a:pPr>
            <a:r>
              <a:rPr lang="en-US" dirty="0"/>
              <a:t>11 August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45811" cy="845837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 algn="l"/>
            <a:endParaRPr lang="en-IN" sz="1800" b="0" i="0" u="none" strike="noStrike" baseline="0" dirty="0"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MySQL as most used database.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Lack of interest in Microsoft SQL Server and SQLite.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Increasing interest in PostgreSQL and MongoDB.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Microsoft SQL Server and SQLite losing ground in the market.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PostgreSQL and MongoDB establishment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https://github.com/yomolraju/-ibm-data-analyst-capstone-project/tree/main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2260165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FDF61-5166-7A9A-6BA7-7D25B0269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70" y="1690688"/>
            <a:ext cx="8413662" cy="452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D05ED2-A2C8-A182-5167-3C01010D8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011" y="1690688"/>
            <a:ext cx="8291383" cy="4351337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55C97B-7804-7387-23B3-3F7D551FD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946" y="1690688"/>
            <a:ext cx="8625015" cy="4351337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JavaScript widely used and TypeScript getting popular.</a:t>
            </a:r>
          </a:p>
          <a:p>
            <a:r>
              <a:rPr lang="en-US" sz="18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Over 90% young male developers.</a:t>
            </a:r>
          </a:p>
          <a:p>
            <a:r>
              <a:rPr lang="en-US" sz="18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Developers mostly located in developed countries.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JavaScript and TypeScript web frames gaining followers.</a:t>
            </a:r>
          </a:p>
          <a:p>
            <a:r>
              <a:rPr lang="en-US" sz="18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Global polarization of developer's location and gender.</a:t>
            </a:r>
          </a:p>
          <a:p>
            <a:r>
              <a:rPr lang="en-US" sz="18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Young developers without postgrad studies on its majority.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Developers are people with very marked characteristics.</a:t>
            </a:r>
          </a:p>
          <a:p>
            <a:r>
              <a:rPr lang="en-US" sz="18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A good idea of popularity trends of different  tools, platforms and languages can be obtained.</a:t>
            </a:r>
          </a:p>
          <a:p>
            <a:r>
              <a:rPr lang="en-US" sz="18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There is a job to be done to spread accessibility of this labor market to countries in development.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9829071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PLATFORM DESIRED NEXT YEAR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3B535B-64B3-7A05-0587-22BB82B93A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65870" y="1708615"/>
            <a:ext cx="8328454" cy="4556261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5A065-9948-7461-A92B-5DB56CBD8A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551" y="1708613"/>
            <a:ext cx="10429103" cy="424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66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5BC056-B953-A43D-9781-0811359331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1977" y="1708613"/>
            <a:ext cx="9996617" cy="395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Data contextualization and analysis goal.</a:t>
            </a:r>
          </a:p>
          <a:p>
            <a:r>
              <a:rPr lang="en-IN" sz="1800" b="0" i="0" u="none" strike="noStrike" baseline="0" dirty="0">
                <a:latin typeface="Calibri" panose="020F0502020204030204" pitchFamily="34" charset="0"/>
              </a:rPr>
              <a:t>Methodology description.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latin typeface="Calibri" panose="020F0502020204030204" pitchFamily="34" charset="0"/>
              </a:rPr>
              <a:t>            Data gathering.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latin typeface="Calibri" panose="020F0502020204030204" pitchFamily="34" charset="0"/>
              </a:rPr>
              <a:t>            Data analysis.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latin typeface="Calibri" panose="020F0502020204030204" pitchFamily="34" charset="0"/>
              </a:rPr>
              <a:t>            Data visualizations.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Results presentation supported with graphs and trends.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Discussion of overall findings and implications regarding the results previously exposed.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Final conclusions of the carried-out research.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Stack Overflow’s annual Developer Survey is the most extensive and detailed survey of programmers worldwide.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The results may not fully represent the entire developer community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survey includes responses from nearly 90,000 developers.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It identifies trends to forecast the future direction of the developer community.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It provides a comprehensive overview of developers globally. </a:t>
            </a:r>
          </a:p>
          <a:p>
            <a:endParaRPr lang="en-US" sz="18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C748A45-97CB-233F-4229-E47872602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3930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fontScale="92500" lnSpcReduction="20000"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900" b="0" i="0" u="none" strike="noStrike" baseline="0" dirty="0">
                <a:latin typeface="Calibri" panose="020F0502020204030204" pitchFamily="34" charset="0"/>
              </a:rPr>
              <a:t>Collect survey data &amp; explore its content</a:t>
            </a:r>
          </a:p>
          <a:p>
            <a:pPr marL="0" indent="0">
              <a:buNone/>
            </a:pPr>
            <a:r>
              <a:rPr lang="en-IN" sz="1900" dirty="0">
                <a:latin typeface="Arial" panose="020B0604020202020204" pitchFamily="34" charset="0"/>
              </a:rPr>
              <a:t>            </a:t>
            </a:r>
            <a:r>
              <a:rPr lang="en-IN" sz="1900" b="0" i="0" u="none" strike="noStrike" baseline="0" dirty="0">
                <a:latin typeface="Calibri" panose="020F0502020204030204" pitchFamily="34" charset="0"/>
              </a:rPr>
              <a:t>Web Scraping</a:t>
            </a:r>
          </a:p>
          <a:p>
            <a:pPr marL="0" indent="0">
              <a:buNone/>
            </a:pPr>
            <a:r>
              <a:rPr lang="en-IN" sz="1900" b="0" i="0" u="none" strike="noStrike" baseline="0" dirty="0">
                <a:latin typeface="Calibri" panose="020F0502020204030204" pitchFamily="34" charset="0"/>
              </a:rPr>
              <a:t>               APIs.</a:t>
            </a:r>
          </a:p>
          <a:p>
            <a:pPr marL="0" indent="0">
              <a:buNone/>
            </a:pPr>
            <a:r>
              <a:rPr lang="en-IN" sz="1900" b="0" i="0" u="none" strike="noStrike" baseline="0" dirty="0">
                <a:latin typeface="Calibri" panose="020F0502020204030204" pitchFamily="34" charset="0"/>
              </a:rPr>
              <a:t>               Request library.</a:t>
            </a:r>
          </a:p>
          <a:p>
            <a:r>
              <a:rPr lang="en-IN" sz="1900" b="0" i="0" u="none" strike="noStrike" baseline="0" dirty="0">
                <a:latin typeface="Calibri" panose="020F0502020204030204" pitchFamily="34" charset="0"/>
              </a:rPr>
              <a:t>Data Wrangling</a:t>
            </a:r>
          </a:p>
          <a:p>
            <a:r>
              <a:rPr lang="en-IN" sz="1900" b="0" i="0" u="none" strike="noStrike" baseline="0" dirty="0">
                <a:latin typeface="Calibri" panose="020F0502020204030204" pitchFamily="34" charset="0"/>
              </a:rPr>
              <a:t>Exploratory data analysis</a:t>
            </a:r>
          </a:p>
          <a:p>
            <a:pPr marL="0" indent="0">
              <a:buNone/>
            </a:pPr>
            <a:r>
              <a:rPr lang="en-IN" sz="1900" dirty="0">
                <a:latin typeface="Arial" panose="020B0604020202020204" pitchFamily="34" charset="0"/>
              </a:rPr>
              <a:t>            </a:t>
            </a:r>
            <a:r>
              <a:rPr lang="en-IN" sz="1900" b="0" i="0" u="none" strike="noStrike" baseline="0" dirty="0">
                <a:latin typeface="Calibri" panose="020F0502020204030204" pitchFamily="34" charset="0"/>
              </a:rPr>
              <a:t>Analysing data distribution.</a:t>
            </a:r>
          </a:p>
          <a:p>
            <a:pPr marL="0" indent="0">
              <a:buNone/>
            </a:pPr>
            <a:r>
              <a:rPr lang="en-IN" sz="1900" b="0" i="0" u="none" strike="noStrike" baseline="0" dirty="0">
                <a:latin typeface="Calibri" panose="020F0502020204030204" pitchFamily="34" charset="0"/>
              </a:rPr>
              <a:t>               Handling outliers.</a:t>
            </a:r>
          </a:p>
          <a:p>
            <a:pPr marL="0" indent="0">
              <a:buNone/>
            </a:pPr>
            <a:r>
              <a:rPr lang="en-IN" sz="1900" b="0" i="0" u="none" strike="noStrike" baseline="0" dirty="0">
                <a:latin typeface="Calibri" panose="020F0502020204030204" pitchFamily="34" charset="0"/>
              </a:rPr>
              <a:t>               Correlations.</a:t>
            </a:r>
          </a:p>
          <a:p>
            <a:r>
              <a:rPr lang="en-IN" sz="1900" b="0" i="0" u="none" strike="noStrike" baseline="0" dirty="0">
                <a:latin typeface="Calibri" panose="020F0502020204030204" pitchFamily="34" charset="0"/>
              </a:rPr>
              <a:t>Data Visualization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latin typeface="Calibri" panose="020F0502020204030204" pitchFamily="34" charset="0"/>
              </a:rPr>
              <a:t>              Highlight distribution of data, relationships, the composition and comparison of data.</a:t>
            </a:r>
          </a:p>
          <a:p>
            <a:r>
              <a:rPr lang="en-IN" sz="1900" b="0" i="0" u="none" strike="noStrike" baseline="0" dirty="0">
                <a:latin typeface="Calibri" panose="020F0502020204030204" pitchFamily="34" charset="0"/>
              </a:rPr>
              <a:t>Dashboards</a:t>
            </a:r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456B09-1FCA-CB7A-1001-4562BCD42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836" y="2124241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2F8AA5-9ED7-88FD-A7C4-6802EB386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83" y="2397542"/>
            <a:ext cx="4940765" cy="32840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7CAA2E-7693-ACE3-3750-E3D3049BC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964" y="2516194"/>
            <a:ext cx="4738192" cy="316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JavaScript seems to keep as leading language.</a:t>
            </a:r>
          </a:p>
          <a:p>
            <a:r>
              <a:rPr lang="en-IN" sz="18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Python fastest-growing.</a:t>
            </a:r>
          </a:p>
          <a:p>
            <a:r>
              <a:rPr lang="en-IN" sz="18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Great interest in TypeScript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Possible developers' migration from JavaScript to TypeScript.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2961E9-8A3C-B304-F0A5-44CC7E367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46" y="2398858"/>
            <a:ext cx="5120190" cy="34276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7416AE-5DF2-6F02-0835-BCB083E7C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84" y="2386533"/>
            <a:ext cx="5106628" cy="329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purl.org/dc/terms/"/>
    <ds:schemaRef ds:uri="155be751-a274-42e8-93fb-f39d3b9bccc8"/>
    <ds:schemaRef ds:uri="f80a141d-92ca-4d3d-9308-f7e7b1d44ce8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420</Words>
  <Application>Microsoft Office PowerPoint</Application>
  <PresentationFormat>Widescreen</PresentationFormat>
  <Paragraphs>107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IBM CAPSTONE PROJECT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PLATFORM DESIRED NEXT YEAR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Yomol Raju</dc:creator>
  <cp:lastModifiedBy>Yomol Raju</cp:lastModifiedBy>
  <cp:revision>1</cp:revision>
  <cp:lastPrinted>2024-08-11T15:23:56Z</cp:lastPrinted>
  <dcterms:created xsi:type="dcterms:W3CDTF">2020-10-28T18:29:43Z</dcterms:created>
  <dcterms:modified xsi:type="dcterms:W3CDTF">2024-08-12T02:17:16Z</dcterms:modified>
</cp:coreProperties>
</file>