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7"/>
  </p:notesMasterIdLst>
  <p:handoutMasterIdLst>
    <p:handoutMasterId r:id="rId18"/>
  </p:handoutMasterIdLst>
  <p:sldIdLst>
    <p:sldId id="278" r:id="rId2"/>
    <p:sldId id="300" r:id="rId3"/>
    <p:sldId id="301" r:id="rId4"/>
    <p:sldId id="302" r:id="rId5"/>
    <p:sldId id="303" r:id="rId6"/>
    <p:sldId id="304" r:id="rId7"/>
    <p:sldId id="305" r:id="rId8"/>
    <p:sldId id="306" r:id="rId9"/>
    <p:sldId id="309" r:id="rId10"/>
    <p:sldId id="307" r:id="rId11"/>
    <p:sldId id="310" r:id="rId12"/>
    <p:sldId id="311" r:id="rId13"/>
    <p:sldId id="314" r:id="rId14"/>
    <p:sldId id="312" r:id="rId15"/>
    <p:sldId id="313" r:id="rId16"/>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60225"/>
    <a:srgbClr val="FEA0B0"/>
    <a:srgbClr val="99FF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8" autoAdjust="0"/>
    <p:restoredTop sz="94584" autoAdjust="0"/>
  </p:normalViewPr>
  <p:slideViewPr>
    <p:cSldViewPr snapToGrid="0" snapToObjects="1">
      <p:cViewPr varScale="1">
        <p:scale>
          <a:sx n="97" d="100"/>
          <a:sy n="97" d="100"/>
        </p:scale>
        <p:origin x="-1308"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160937" cy="366486"/>
          </a:xfrm>
          <a:prstGeom prst="rect">
            <a:avLst/>
          </a:prstGeom>
          <a:noFill/>
          <a:ln w="9525">
            <a:noFill/>
            <a:miter lim="800000"/>
            <a:headEnd/>
            <a:tailEnd/>
          </a:ln>
          <a:effectLst/>
        </p:spPr>
        <p:txBody>
          <a:bodyPr vert="horz" wrap="square" lIns="96632" tIns="48316" rIns="96632" bIns="48316" numCol="1" anchor="t" anchorCtr="0" compatLnSpc="1">
            <a:prstTxWarp prst="textNoShape">
              <a:avLst/>
            </a:prstTxWarp>
          </a:bodyPr>
          <a:lstStyle>
            <a:lvl1pPr defTabSz="965200" eaLnBrk="1" hangingPunct="1">
              <a:defRPr sz="1200">
                <a:latin typeface="Arial" charset="0"/>
              </a:defRPr>
            </a:lvl1pPr>
          </a:lstStyle>
          <a:p>
            <a:pPr>
              <a:defRPr/>
            </a:pPr>
            <a:endParaRPr lang="en-US"/>
          </a:p>
        </p:txBody>
      </p:sp>
      <p:sp>
        <p:nvSpPr>
          <p:cNvPr id="108547" name="Rectangle 3"/>
          <p:cNvSpPr>
            <a:spLocks noGrp="1" noChangeArrowheads="1"/>
          </p:cNvSpPr>
          <p:nvPr>
            <p:ph type="dt" sz="quarter" idx="1"/>
          </p:nvPr>
        </p:nvSpPr>
        <p:spPr bwMode="auto">
          <a:xfrm>
            <a:off x="5438180" y="0"/>
            <a:ext cx="4160937" cy="366486"/>
          </a:xfrm>
          <a:prstGeom prst="rect">
            <a:avLst/>
          </a:prstGeom>
          <a:noFill/>
          <a:ln w="9525">
            <a:noFill/>
            <a:miter lim="800000"/>
            <a:headEnd/>
            <a:tailEnd/>
          </a:ln>
          <a:effectLst/>
        </p:spPr>
        <p:txBody>
          <a:bodyPr vert="horz" wrap="square" lIns="96632" tIns="48316" rIns="96632" bIns="48316" numCol="1" anchor="t" anchorCtr="0" compatLnSpc="1">
            <a:prstTxWarp prst="textNoShape">
              <a:avLst/>
            </a:prstTxWarp>
          </a:bodyPr>
          <a:lstStyle>
            <a:lvl1pPr algn="r" defTabSz="965200" eaLnBrk="1" hangingPunct="1">
              <a:defRPr sz="1200">
                <a:latin typeface="Arial" charset="0"/>
              </a:defRPr>
            </a:lvl1pPr>
          </a:lstStyle>
          <a:p>
            <a:pPr>
              <a:defRPr/>
            </a:pPr>
            <a:endParaRPr lang="en-US"/>
          </a:p>
        </p:txBody>
      </p:sp>
      <p:sp>
        <p:nvSpPr>
          <p:cNvPr id="108548" name="Rectangle 4"/>
          <p:cNvSpPr>
            <a:spLocks noGrp="1" noChangeArrowheads="1"/>
          </p:cNvSpPr>
          <p:nvPr>
            <p:ph type="ftr" sz="quarter" idx="2"/>
          </p:nvPr>
        </p:nvSpPr>
        <p:spPr bwMode="auto">
          <a:xfrm>
            <a:off x="0" y="6947505"/>
            <a:ext cx="4160937" cy="366486"/>
          </a:xfrm>
          <a:prstGeom prst="rect">
            <a:avLst/>
          </a:prstGeom>
          <a:noFill/>
          <a:ln w="9525">
            <a:noFill/>
            <a:miter lim="800000"/>
            <a:headEnd/>
            <a:tailEnd/>
          </a:ln>
          <a:effectLst/>
        </p:spPr>
        <p:txBody>
          <a:bodyPr vert="horz" wrap="square" lIns="96632" tIns="48316" rIns="96632" bIns="48316" numCol="1" anchor="b" anchorCtr="0" compatLnSpc="1">
            <a:prstTxWarp prst="textNoShape">
              <a:avLst/>
            </a:prstTxWarp>
          </a:bodyPr>
          <a:lstStyle>
            <a:lvl1pPr defTabSz="965200" eaLnBrk="1" hangingPunct="1">
              <a:defRPr sz="1200">
                <a:latin typeface="Arial" charset="0"/>
              </a:defRPr>
            </a:lvl1pPr>
          </a:lstStyle>
          <a:p>
            <a:pPr>
              <a:defRPr/>
            </a:pPr>
            <a:endParaRPr lang="en-US"/>
          </a:p>
        </p:txBody>
      </p:sp>
      <p:sp>
        <p:nvSpPr>
          <p:cNvPr id="108549" name="Rectangle 5"/>
          <p:cNvSpPr>
            <a:spLocks noGrp="1" noChangeArrowheads="1"/>
          </p:cNvSpPr>
          <p:nvPr>
            <p:ph type="sldNum" sz="quarter" idx="3"/>
          </p:nvPr>
        </p:nvSpPr>
        <p:spPr bwMode="auto">
          <a:xfrm>
            <a:off x="5438180" y="6947505"/>
            <a:ext cx="4160937" cy="366486"/>
          </a:xfrm>
          <a:prstGeom prst="rect">
            <a:avLst/>
          </a:prstGeom>
          <a:noFill/>
          <a:ln w="9525">
            <a:noFill/>
            <a:miter lim="800000"/>
            <a:headEnd/>
            <a:tailEnd/>
          </a:ln>
          <a:effectLst/>
        </p:spPr>
        <p:txBody>
          <a:bodyPr vert="horz" wrap="square" lIns="96632" tIns="48316" rIns="96632" bIns="48316" numCol="1" anchor="b" anchorCtr="0" compatLnSpc="1">
            <a:prstTxWarp prst="textNoShape">
              <a:avLst/>
            </a:prstTxWarp>
          </a:bodyPr>
          <a:lstStyle>
            <a:lvl1pPr algn="r" defTabSz="965200" eaLnBrk="1" hangingPunct="1">
              <a:defRPr sz="1200">
                <a:latin typeface="Arial" charset="0"/>
              </a:defRPr>
            </a:lvl1pPr>
          </a:lstStyle>
          <a:p>
            <a:pPr>
              <a:defRPr/>
            </a:pPr>
            <a:fld id="{251FB2DE-5258-4303-88A5-376807427B17}" type="slidenum">
              <a:rPr lang="en-US"/>
              <a:pPr>
                <a:defRPr/>
              </a:pPr>
              <a:t>‹#›</a:t>
            </a:fld>
            <a:endParaRPr lang="en-US" dirty="0"/>
          </a:p>
        </p:txBody>
      </p:sp>
    </p:spTree>
    <p:extLst>
      <p:ext uri="{BB962C8B-B14F-4D97-AF65-F5344CB8AC3E}">
        <p14:creationId xmlns:p14="http://schemas.microsoft.com/office/powerpoint/2010/main" val="904645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5276"/>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438180" y="0"/>
            <a:ext cx="4160937" cy="365276"/>
          </a:xfrm>
          <a:prstGeom prst="rect">
            <a:avLst/>
          </a:prstGeom>
        </p:spPr>
        <p:txBody>
          <a:bodyPr vert="horz" lIns="91440" tIns="45720" rIns="91440" bIns="45720" rtlCol="0"/>
          <a:lstStyle>
            <a:lvl1pPr algn="r">
              <a:defRPr sz="1200"/>
            </a:lvl1pPr>
          </a:lstStyle>
          <a:p>
            <a:pPr>
              <a:defRPr/>
            </a:pPr>
            <a:fld id="{FCF53D69-00A7-4324-A011-B573ADF69E5E}" type="datetimeFigureOut">
              <a:rPr lang="en-US"/>
              <a:pPr>
                <a:defRPr/>
              </a:pPr>
              <a:t>10/13/2015</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60538" y="3474963"/>
            <a:ext cx="7680127" cy="3291114"/>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948715"/>
            <a:ext cx="4160937" cy="365276"/>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438180" y="6948715"/>
            <a:ext cx="4160937" cy="365276"/>
          </a:xfrm>
          <a:prstGeom prst="rect">
            <a:avLst/>
          </a:prstGeom>
        </p:spPr>
        <p:txBody>
          <a:bodyPr vert="horz" lIns="91440" tIns="45720" rIns="91440" bIns="45720" rtlCol="0" anchor="b"/>
          <a:lstStyle>
            <a:lvl1pPr algn="r">
              <a:defRPr sz="1200"/>
            </a:lvl1pPr>
          </a:lstStyle>
          <a:p>
            <a:pPr>
              <a:defRPr/>
            </a:pPr>
            <a:fld id="{A3CC7C4A-4812-4A23-94AB-F99660359494}" type="slidenum">
              <a:rPr lang="en-US"/>
              <a:pPr>
                <a:defRPr/>
              </a:pPr>
              <a:t>‹#›</a:t>
            </a:fld>
            <a:endParaRPr lang="en-US" dirty="0"/>
          </a:p>
        </p:txBody>
      </p:sp>
    </p:spTree>
    <p:extLst>
      <p:ext uri="{BB962C8B-B14F-4D97-AF65-F5344CB8AC3E}">
        <p14:creationId xmlns:p14="http://schemas.microsoft.com/office/powerpoint/2010/main" val="3050194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DE9F5E-08DC-416C-A3F0-FE0D2C6C93D8}"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6478AD1-2EEF-4A90-9F5D-C57FD0DEA51D}"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8A56D4F-6119-41AA-B72D-B2D41AA8158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533E191-5D19-4D8B-8CE3-F58CA5367C0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C0E2328-6A0E-4BD1-9356-E9CC6031ECE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45192F-8388-434B-BB20-C1997273027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1470B84-E50B-4154-B807-576C1BD272B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B476866D-081E-47B4-A896-0A13FAD2B61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8F91469C-489A-445C-94DF-CD164181F3C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7BC3322-DA49-43E0-A9C8-EF086C644AE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DE5D597-7489-4E78-AAB6-37B253D2397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47D95A8-BA46-4D53-8C34-73FDDE28A3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24DCDC9-6826-4AD0-95B1-3435B68D17B5}"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72" r:id="rId1"/>
    <p:sldLayoutId id="2147484064" r:id="rId2"/>
    <p:sldLayoutId id="2147484073" r:id="rId3"/>
    <p:sldLayoutId id="2147484065" r:id="rId4"/>
    <p:sldLayoutId id="2147484066" r:id="rId5"/>
    <p:sldLayoutId id="2147484067" r:id="rId6"/>
    <p:sldLayoutId id="2147484068" r:id="rId7"/>
    <p:sldLayoutId id="2147484069" r:id="rId8"/>
    <p:sldLayoutId id="2147484074" r:id="rId9"/>
    <p:sldLayoutId id="2147484070" r:id="rId10"/>
    <p:sldLayoutId id="214748407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228600" y="1598613"/>
            <a:ext cx="8720138" cy="4268787"/>
          </a:xfrm>
        </p:spPr>
        <p:txBody>
          <a:bodyPr/>
          <a:lstStyle/>
          <a:p>
            <a:pPr marR="0" algn="ctr" eaLnBrk="1" hangingPunct="1">
              <a:lnSpc>
                <a:spcPct val="90000"/>
              </a:lnSpc>
            </a:pPr>
            <a:r>
              <a:rPr lang="en-US" sz="3400" dirty="0" smtClean="0">
                <a:solidFill>
                  <a:schemeClr val="tx2"/>
                </a:solidFill>
                <a:latin typeface="Comic Sans MS" pitchFamily="66" charset="0"/>
              </a:rPr>
              <a:t>EE 150</a:t>
            </a:r>
          </a:p>
          <a:p>
            <a:pPr marR="0" algn="ctr" eaLnBrk="1" hangingPunct="1">
              <a:lnSpc>
                <a:spcPct val="90000"/>
              </a:lnSpc>
            </a:pPr>
            <a:r>
              <a:rPr lang="en-US" sz="2800" u="sng" dirty="0" smtClean="0">
                <a:solidFill>
                  <a:schemeClr val="tx2"/>
                </a:solidFill>
                <a:latin typeface="Comic Sans MS" pitchFamily="66" charset="0"/>
              </a:rPr>
              <a:t>Intermediate Programming Concepts for Engineers </a:t>
            </a:r>
          </a:p>
          <a:p>
            <a:pPr marR="0" eaLnBrk="1" hangingPunct="1">
              <a:lnSpc>
                <a:spcPct val="90000"/>
              </a:lnSpc>
            </a:pPr>
            <a:endParaRPr lang="en-US" sz="3400" dirty="0" smtClean="0">
              <a:solidFill>
                <a:schemeClr val="tx2"/>
              </a:solidFill>
              <a:latin typeface="Comic Sans MS" pitchFamily="66" charset="0"/>
            </a:endParaRPr>
          </a:p>
          <a:p>
            <a:pPr marR="0" algn="ctr" eaLnBrk="1" hangingPunct="1">
              <a:lnSpc>
                <a:spcPct val="90000"/>
              </a:lnSpc>
              <a:spcBef>
                <a:spcPct val="0"/>
              </a:spcBef>
            </a:pPr>
            <a:r>
              <a:rPr lang="en-US" sz="2800" dirty="0" smtClean="0">
                <a:solidFill>
                  <a:schemeClr val="tx2"/>
                </a:solidFill>
                <a:latin typeface="Comic Sans MS" pitchFamily="66" charset="0"/>
              </a:rPr>
              <a:t>Midterm Review</a:t>
            </a:r>
          </a:p>
          <a:p>
            <a:pPr marR="0" algn="ctr" eaLnBrk="1" hangingPunct="1">
              <a:lnSpc>
                <a:spcPct val="90000"/>
              </a:lnSpc>
              <a:spcBef>
                <a:spcPct val="0"/>
              </a:spcBef>
            </a:pPr>
            <a:r>
              <a:rPr lang="en-US" sz="3600" b="1" dirty="0" smtClean="0">
                <a:solidFill>
                  <a:schemeClr val="tx2"/>
                </a:solidFill>
                <a:latin typeface="Comic Sans MS" pitchFamily="66" charset="0"/>
              </a:rPr>
              <a:t>               </a:t>
            </a:r>
            <a:endParaRPr lang="en-US" sz="3400" dirty="0" smtClean="0">
              <a:solidFill>
                <a:schemeClr val="tx2"/>
              </a:solidFill>
              <a:latin typeface="Comic Sans MS" pitchFamily="66" charset="0"/>
            </a:endParaRPr>
          </a:p>
          <a:p>
            <a:pPr marR="0" algn="l" eaLnBrk="1" hangingPunct="1">
              <a:lnSpc>
                <a:spcPct val="90000"/>
              </a:lnSpc>
              <a:spcBef>
                <a:spcPct val="0"/>
              </a:spcBef>
            </a:pPr>
            <a:r>
              <a:rPr lang="en-US" sz="3400" dirty="0" smtClean="0">
                <a:solidFill>
                  <a:schemeClr val="tx2"/>
                </a:solidFill>
                <a:latin typeface="Comic Sans MS" pitchFamily="66"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Pointers</a:t>
            </a:r>
            <a:endParaRPr lang="en-US" dirty="0"/>
          </a:p>
        </p:txBody>
      </p:sp>
      <p:sp>
        <p:nvSpPr>
          <p:cNvPr id="3" name="Content Placeholder 2"/>
          <p:cNvSpPr>
            <a:spLocks noGrp="1"/>
          </p:cNvSpPr>
          <p:nvPr>
            <p:ph idx="1"/>
          </p:nvPr>
        </p:nvSpPr>
        <p:spPr/>
        <p:txBody>
          <a:bodyPr/>
          <a:lstStyle/>
          <a:p>
            <a:pPr lvl="0"/>
            <a:r>
              <a:rPr lang="en-US" sz="2800" dirty="0" smtClean="0"/>
              <a:t>Pointers</a:t>
            </a:r>
          </a:p>
          <a:p>
            <a:pPr lvl="1"/>
            <a:r>
              <a:rPr lang="en-US" dirty="0" smtClean="0"/>
              <a:t>Concept</a:t>
            </a:r>
          </a:p>
          <a:p>
            <a:pPr lvl="2"/>
            <a:r>
              <a:rPr lang="en-US" sz="2400" dirty="0" smtClean="0"/>
              <a:t>address as a type of stored data in variables</a:t>
            </a:r>
          </a:p>
          <a:p>
            <a:pPr lvl="2"/>
            <a:r>
              <a:rPr lang="en-US" sz="2400" dirty="0" smtClean="0"/>
              <a:t>capability to use that stored data as an address (“dereference”)</a:t>
            </a:r>
          </a:p>
          <a:p>
            <a:pPr lvl="1"/>
            <a:r>
              <a:rPr lang="en-US" dirty="0" smtClean="0"/>
              <a:t>reference / dereference operators on pointers</a:t>
            </a:r>
          </a:p>
          <a:p>
            <a:pPr lvl="1"/>
            <a:r>
              <a:rPr lang="en-US" dirty="0" smtClean="0"/>
              <a:t>Pointer arithmetic</a:t>
            </a:r>
          </a:p>
          <a:p>
            <a:pPr lvl="1"/>
            <a:r>
              <a:rPr lang="en-US" dirty="0" smtClean="0"/>
              <a:t>Pointers and arrays</a:t>
            </a:r>
          </a:p>
          <a:p>
            <a:pPr lvl="1"/>
            <a:r>
              <a:rPr lang="en-US" dirty="0" err="1" smtClean="0"/>
              <a:t>lvalues</a:t>
            </a:r>
            <a:r>
              <a:rPr lang="en-US" dirty="0" smtClean="0"/>
              <a:t> and </a:t>
            </a:r>
            <a:r>
              <a:rPr lang="en-US" dirty="0" err="1" smtClean="0"/>
              <a:t>rvalues</a:t>
            </a:r>
            <a:endParaRPr lang="en-US" dirty="0" smtClean="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Pointers 2</a:t>
            </a:r>
            <a:endParaRPr lang="en-US" dirty="0"/>
          </a:p>
        </p:txBody>
      </p:sp>
      <p:sp>
        <p:nvSpPr>
          <p:cNvPr id="3" name="Content Placeholder 2"/>
          <p:cNvSpPr>
            <a:spLocks noGrp="1"/>
          </p:cNvSpPr>
          <p:nvPr>
            <p:ph idx="1"/>
          </p:nvPr>
        </p:nvSpPr>
        <p:spPr/>
        <p:txBody>
          <a:bodyPr/>
          <a:lstStyle/>
          <a:p>
            <a:pPr lvl="0"/>
            <a:r>
              <a:rPr lang="en-US" sz="2800" dirty="0" smtClean="0"/>
              <a:t>Pointers</a:t>
            </a:r>
          </a:p>
          <a:p>
            <a:pPr lvl="1"/>
            <a:r>
              <a:rPr lang="en-US" dirty="0" smtClean="0"/>
              <a:t>Pointers as function arguments</a:t>
            </a:r>
          </a:p>
          <a:p>
            <a:pPr lvl="2"/>
            <a:r>
              <a:rPr lang="en-US" sz="2400" dirty="0" smtClean="0"/>
              <a:t>Call by reference arguments to functions</a:t>
            </a:r>
          </a:p>
          <a:p>
            <a:pPr lvl="2"/>
            <a:r>
              <a:rPr lang="en-US" sz="2400" dirty="0" smtClean="0"/>
              <a:t>Call by value arguments to functions</a:t>
            </a:r>
          </a:p>
          <a:p>
            <a:pPr lvl="1"/>
            <a:r>
              <a:rPr lang="en-US" dirty="0" smtClean="0"/>
              <a:t>Pointer comparison and assignment</a:t>
            </a:r>
          </a:p>
          <a:p>
            <a:pPr lvl="1"/>
            <a:r>
              <a:rPr lang="en-US" dirty="0" smtClean="0"/>
              <a:t>Null pointer (value)</a:t>
            </a:r>
          </a:p>
          <a:p>
            <a:pPr lvl="1"/>
            <a:r>
              <a:rPr lang="en-US" dirty="0" smtClean="0"/>
              <a:t>void pointer (type)</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Pointers</a:t>
            </a:r>
            <a:endParaRPr lang="en-US" dirty="0"/>
          </a:p>
        </p:txBody>
      </p:sp>
      <p:sp>
        <p:nvSpPr>
          <p:cNvPr id="3" name="Content Placeholder 2"/>
          <p:cNvSpPr>
            <a:spLocks noGrp="1"/>
          </p:cNvSpPr>
          <p:nvPr>
            <p:ph idx="1"/>
          </p:nvPr>
        </p:nvSpPr>
        <p:spPr/>
        <p:txBody>
          <a:bodyPr/>
          <a:lstStyle/>
          <a:p>
            <a:pPr lvl="1"/>
            <a:r>
              <a:rPr lang="en-US" dirty="0" smtClean="0"/>
              <a:t>constant pointers</a:t>
            </a:r>
          </a:p>
          <a:p>
            <a:pPr lvl="2"/>
            <a:r>
              <a:rPr lang="en-US" sz="2400" dirty="0" err="1" smtClean="0"/>
              <a:t>int</a:t>
            </a:r>
            <a:r>
              <a:rPr lang="en-US" sz="2400" dirty="0" smtClean="0"/>
              <a:t> *const p2;	// cannot modify p2 (always points the same place)</a:t>
            </a:r>
          </a:p>
          <a:p>
            <a:pPr lvl="2"/>
            <a:r>
              <a:rPr lang="en-US" sz="2400" dirty="0" smtClean="0"/>
              <a:t>const </a:t>
            </a:r>
            <a:r>
              <a:rPr lang="en-US" sz="2400" dirty="0" err="1" smtClean="0"/>
              <a:t>int</a:t>
            </a:r>
            <a:r>
              <a:rPr lang="en-US" sz="2400" dirty="0" smtClean="0"/>
              <a:t> *p3;	// cannot modify data stored where p3 points</a:t>
            </a:r>
          </a:p>
          <a:p>
            <a:pPr lvl="1"/>
            <a:r>
              <a:rPr lang="en-US" dirty="0" smtClean="0"/>
              <a:t>Pointers to Pointers</a:t>
            </a:r>
          </a:p>
          <a:p>
            <a:pPr lvl="0"/>
            <a:r>
              <a:rPr lang="en-US" sz="2800" dirty="0" smtClean="0"/>
              <a:t>Strings</a:t>
            </a:r>
          </a:p>
          <a:p>
            <a:pPr lvl="1"/>
            <a:r>
              <a:rPr lang="en-US" dirty="0" smtClean="0"/>
              <a:t>Strings and Pointers</a:t>
            </a:r>
          </a:p>
          <a:p>
            <a:pPr lvl="1"/>
            <a:r>
              <a:rPr lang="en-US" dirty="0" smtClean="0"/>
              <a:t>String ops</a:t>
            </a:r>
          </a:p>
          <a:p>
            <a:pPr lvl="1"/>
            <a:r>
              <a:rPr lang="en-US" dirty="0" smtClean="0"/>
              <a:t>Manipulating strings through pointers</a:t>
            </a:r>
          </a:p>
          <a:p>
            <a:endParaRPr lang="en-US" sz="2000"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Pointers2</a:t>
            </a:r>
            <a:endParaRPr lang="en-US" dirty="0"/>
          </a:p>
        </p:txBody>
      </p:sp>
      <p:sp>
        <p:nvSpPr>
          <p:cNvPr id="3" name="Content Placeholder 2"/>
          <p:cNvSpPr>
            <a:spLocks noGrp="1"/>
          </p:cNvSpPr>
          <p:nvPr>
            <p:ph idx="1"/>
          </p:nvPr>
        </p:nvSpPr>
        <p:spPr/>
        <p:txBody>
          <a:bodyPr/>
          <a:lstStyle/>
          <a:p>
            <a:r>
              <a:rPr lang="en-US" dirty="0" smtClean="0"/>
              <a:t>Pointer Worksheet</a:t>
            </a:r>
          </a:p>
          <a:p>
            <a:pPr lvl="1"/>
            <a:r>
              <a:rPr lang="en-US" dirty="0" smtClean="0"/>
              <a:t>At least one set of questions will be related to the issues gone over on the pointer worksheet.</a:t>
            </a:r>
          </a:p>
          <a:p>
            <a:endParaRPr lang="en-US" sz="2000"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Stuff</a:t>
            </a:r>
            <a:endParaRPr lang="en-US" dirty="0"/>
          </a:p>
        </p:txBody>
      </p:sp>
      <p:sp>
        <p:nvSpPr>
          <p:cNvPr id="3" name="Content Placeholder 2"/>
          <p:cNvSpPr>
            <a:spLocks noGrp="1"/>
          </p:cNvSpPr>
          <p:nvPr>
            <p:ph idx="1"/>
          </p:nvPr>
        </p:nvSpPr>
        <p:spPr/>
        <p:txBody>
          <a:bodyPr/>
          <a:lstStyle/>
          <a:p>
            <a:r>
              <a:rPr lang="en-US" dirty="0" smtClean="0"/>
              <a:t>Everything we’ve done for the Labs and Projects is testable material.</a:t>
            </a:r>
          </a:p>
          <a:p>
            <a:r>
              <a:rPr lang="en-US" dirty="0" smtClean="0"/>
              <a:t>Project 2 is not due until after the midterm, but all concepts and issues in it are valid topics for questions on the midterm, since they are extensions of issues discussed in class or </a:t>
            </a:r>
            <a:r>
              <a:rPr lang="en-US" smtClean="0"/>
              <a:t>in Project 1.</a:t>
            </a:r>
            <a:endParaRPr lang="en-US" dirty="0" smtClean="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464"/>
            <a:ext cx="8229600" cy="1143000"/>
          </a:xfrm>
        </p:spPr>
        <p:txBody>
          <a:bodyPr/>
          <a:lstStyle/>
          <a:p>
            <a:r>
              <a:rPr lang="en-US" dirty="0" smtClean="0"/>
              <a:t>Major concepts (what and why)</a:t>
            </a:r>
            <a:endParaRPr lang="en-US" dirty="0"/>
          </a:p>
        </p:txBody>
      </p:sp>
      <p:sp>
        <p:nvSpPr>
          <p:cNvPr id="3" name="Content Placeholder 2"/>
          <p:cNvSpPr>
            <a:spLocks noGrp="1"/>
          </p:cNvSpPr>
          <p:nvPr>
            <p:ph sz="half" idx="1"/>
          </p:nvPr>
        </p:nvSpPr>
        <p:spPr>
          <a:xfrm>
            <a:off x="457200" y="1497464"/>
            <a:ext cx="4038600" cy="4857461"/>
          </a:xfrm>
        </p:spPr>
        <p:txBody>
          <a:bodyPr/>
          <a:lstStyle/>
          <a:p>
            <a:r>
              <a:rPr lang="en-US" dirty="0" smtClean="0"/>
              <a:t>Unix</a:t>
            </a:r>
          </a:p>
          <a:p>
            <a:pPr lvl="1"/>
            <a:r>
              <a:rPr lang="en-US" dirty="0" smtClean="0"/>
              <a:t>Redirecting input and output</a:t>
            </a:r>
          </a:p>
          <a:p>
            <a:pPr lvl="1"/>
            <a:r>
              <a:rPr lang="en-US" dirty="0" smtClean="0"/>
              <a:t>Scripts</a:t>
            </a:r>
          </a:p>
          <a:p>
            <a:r>
              <a:rPr lang="en-US" dirty="0" smtClean="0"/>
              <a:t>Separate Compilation</a:t>
            </a:r>
          </a:p>
          <a:p>
            <a:r>
              <a:rPr lang="en-US" dirty="0" smtClean="0"/>
              <a:t>Streams (file </a:t>
            </a:r>
            <a:r>
              <a:rPr lang="en-US" dirty="0" err="1" smtClean="0"/>
              <a:t>manip</a:t>
            </a:r>
            <a:r>
              <a:rPr lang="en-US" dirty="0" smtClean="0"/>
              <a:t>;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a:t>
            </a:r>
          </a:p>
          <a:p>
            <a:r>
              <a:rPr lang="en-US" dirty="0" smtClean="0"/>
              <a:t>Command-line arguments to programs</a:t>
            </a:r>
          </a:p>
          <a:p>
            <a:r>
              <a:rPr lang="en-US" dirty="0" smtClean="0"/>
              <a:t>DICE</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Content Placeholder 4"/>
          <p:cNvSpPr>
            <a:spLocks noGrp="1"/>
          </p:cNvSpPr>
          <p:nvPr>
            <p:ph sz="half" idx="2"/>
          </p:nvPr>
        </p:nvSpPr>
        <p:spPr>
          <a:xfrm>
            <a:off x="4648200" y="1497464"/>
            <a:ext cx="4038600" cy="4857461"/>
          </a:xfrm>
        </p:spPr>
        <p:txBody>
          <a:bodyPr/>
          <a:lstStyle/>
          <a:p>
            <a:r>
              <a:rPr lang="en-US" dirty="0" smtClean="0"/>
              <a:t>Unit Testing</a:t>
            </a:r>
          </a:p>
          <a:p>
            <a:pPr lvl="1"/>
            <a:r>
              <a:rPr lang="en-US" dirty="0" smtClean="0"/>
              <a:t>Functional vs. Structural testing</a:t>
            </a:r>
          </a:p>
          <a:p>
            <a:r>
              <a:rPr lang="en-US" dirty="0" smtClean="0"/>
              <a:t>Project directory structure</a:t>
            </a:r>
          </a:p>
          <a:p>
            <a:r>
              <a:rPr lang="en-US" dirty="0" smtClean="0"/>
              <a:t>Drivers and Stubs</a:t>
            </a:r>
          </a:p>
          <a:p>
            <a:r>
              <a:rPr lang="en-US" dirty="0" smtClean="0"/>
              <a:t>Pointers (general principles)</a:t>
            </a:r>
          </a:p>
          <a:p>
            <a:r>
              <a:rPr lang="en-US" dirty="0" smtClean="0"/>
              <a:t>Pointers, Arrays, and Strings (similarities, links, differences)</a:t>
            </a:r>
          </a:p>
          <a:p>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588"/>
            <a:ext cx="8229600" cy="1143000"/>
          </a:xfrm>
        </p:spPr>
        <p:txBody>
          <a:bodyPr/>
          <a:lstStyle/>
          <a:p>
            <a:r>
              <a:rPr lang="en-US" dirty="0" smtClean="0"/>
              <a:t>Semester Topics So Far</a:t>
            </a:r>
            <a:endParaRPr lang="en-US" dirty="0"/>
          </a:p>
        </p:txBody>
      </p:sp>
      <p:sp>
        <p:nvSpPr>
          <p:cNvPr id="6" name="Text Placeholder 5"/>
          <p:cNvSpPr>
            <a:spLocks noGrp="1"/>
          </p:cNvSpPr>
          <p:nvPr>
            <p:ph type="body" idx="1"/>
          </p:nvPr>
        </p:nvSpPr>
        <p:spPr>
          <a:xfrm>
            <a:off x="457200" y="1275588"/>
            <a:ext cx="4040188" cy="659352"/>
          </a:xfrm>
        </p:spPr>
        <p:txBody>
          <a:bodyPr/>
          <a:lstStyle/>
          <a:p>
            <a:r>
              <a:rPr lang="en-US" dirty="0" smtClean="0"/>
              <a:t>Class Notes</a:t>
            </a:r>
            <a:endParaRPr lang="en-US" dirty="0"/>
          </a:p>
        </p:txBody>
      </p:sp>
      <p:sp>
        <p:nvSpPr>
          <p:cNvPr id="7" name="Text Placeholder 6"/>
          <p:cNvSpPr>
            <a:spLocks noGrp="1"/>
          </p:cNvSpPr>
          <p:nvPr>
            <p:ph type="body" sz="half" idx="3"/>
          </p:nvPr>
        </p:nvSpPr>
        <p:spPr>
          <a:xfrm>
            <a:off x="4645025" y="1280097"/>
            <a:ext cx="4041775" cy="654843"/>
          </a:xfrm>
        </p:spPr>
        <p:txBody>
          <a:bodyPr/>
          <a:lstStyle/>
          <a:p>
            <a:r>
              <a:rPr lang="en-US" dirty="0" smtClean="0"/>
              <a:t>Labs</a:t>
            </a:r>
            <a:endParaRPr lang="en-US" dirty="0"/>
          </a:p>
        </p:txBody>
      </p:sp>
      <p:sp>
        <p:nvSpPr>
          <p:cNvPr id="3" name="Content Placeholder 2"/>
          <p:cNvSpPr>
            <a:spLocks noGrp="1"/>
          </p:cNvSpPr>
          <p:nvPr>
            <p:ph sz="quarter" idx="2"/>
          </p:nvPr>
        </p:nvSpPr>
        <p:spPr>
          <a:xfrm>
            <a:off x="457200" y="1934940"/>
            <a:ext cx="4040188" cy="4425380"/>
          </a:xfrm>
        </p:spPr>
        <p:txBody>
          <a:bodyPr/>
          <a:lstStyle/>
          <a:p>
            <a:r>
              <a:rPr lang="en-US" sz="2000" dirty="0" smtClean="0"/>
              <a:t>Unix</a:t>
            </a:r>
          </a:p>
          <a:p>
            <a:r>
              <a:rPr lang="en-US" sz="2000" dirty="0" smtClean="0"/>
              <a:t>C Basics 1</a:t>
            </a:r>
          </a:p>
          <a:p>
            <a:r>
              <a:rPr lang="en-US" sz="2000" dirty="0" smtClean="0"/>
              <a:t>C Basics 2</a:t>
            </a:r>
          </a:p>
          <a:p>
            <a:r>
              <a:rPr lang="en-US" sz="2000" dirty="0" smtClean="0"/>
              <a:t>Separate Compilation</a:t>
            </a:r>
          </a:p>
          <a:p>
            <a:r>
              <a:rPr lang="en-US" sz="2000" dirty="0" smtClean="0"/>
              <a:t>File Command Line</a:t>
            </a:r>
          </a:p>
          <a:p>
            <a:r>
              <a:rPr lang="en-US" sz="2000" dirty="0" smtClean="0"/>
              <a:t>DICE</a:t>
            </a:r>
          </a:p>
          <a:p>
            <a:r>
              <a:rPr lang="en-US" sz="2000" dirty="0" smtClean="0"/>
              <a:t>Unit Testing 1</a:t>
            </a:r>
          </a:p>
          <a:p>
            <a:r>
              <a:rPr lang="en-US" sz="2000" dirty="0" smtClean="0"/>
              <a:t>Unit Testing 2</a:t>
            </a:r>
          </a:p>
          <a:p>
            <a:r>
              <a:rPr lang="en-US" sz="2000" dirty="0" smtClean="0"/>
              <a:t>Pointer 1</a:t>
            </a:r>
          </a:p>
          <a:p>
            <a:r>
              <a:rPr lang="en-US" sz="2000" dirty="0" smtClean="0"/>
              <a:t>Pointer 2</a:t>
            </a:r>
          </a:p>
          <a:p>
            <a:r>
              <a:rPr lang="en-US" sz="2000" dirty="0" smtClean="0"/>
              <a:t>Strings</a:t>
            </a:r>
            <a:endParaRPr lang="en-US" sz="2000" dirty="0"/>
          </a:p>
        </p:txBody>
      </p:sp>
      <p:sp>
        <p:nvSpPr>
          <p:cNvPr id="8" name="Content Placeholder 7"/>
          <p:cNvSpPr>
            <a:spLocks noGrp="1"/>
          </p:cNvSpPr>
          <p:nvPr>
            <p:ph sz="quarter" idx="4"/>
          </p:nvPr>
        </p:nvSpPr>
        <p:spPr>
          <a:xfrm>
            <a:off x="4645025" y="1934940"/>
            <a:ext cx="4041775" cy="4425380"/>
          </a:xfrm>
        </p:spPr>
        <p:txBody>
          <a:bodyPr/>
          <a:lstStyle/>
          <a:p>
            <a:r>
              <a:rPr lang="en-US" dirty="0" smtClean="0"/>
              <a:t>Lab 1 (currency converter)</a:t>
            </a:r>
          </a:p>
          <a:p>
            <a:r>
              <a:rPr lang="en-US" dirty="0" smtClean="0"/>
              <a:t>Lab 2 (scripts and input redirect)</a:t>
            </a:r>
          </a:p>
          <a:p>
            <a:r>
              <a:rPr lang="en-US" dirty="0" smtClean="0"/>
              <a:t>Lab 3 (separate compilation)</a:t>
            </a:r>
          </a:p>
          <a:p>
            <a:r>
              <a:rPr lang="en-US" dirty="0" smtClean="0"/>
              <a:t>Lab 4 (fractions in DICE)</a:t>
            </a:r>
          </a:p>
          <a:p>
            <a:r>
              <a:rPr lang="en-US" dirty="0" smtClean="0"/>
              <a:t>Project 1: Matrix Operations</a:t>
            </a:r>
          </a:p>
          <a:p>
            <a:r>
              <a:rPr lang="en-US" dirty="0" smtClean="0"/>
              <a:t>Project 2: Matrix Testing</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Unix</a:t>
            </a:r>
            <a:endParaRPr lang="en-US" dirty="0"/>
          </a:p>
        </p:txBody>
      </p:sp>
      <p:sp>
        <p:nvSpPr>
          <p:cNvPr id="3" name="Content Placeholder 2"/>
          <p:cNvSpPr>
            <a:spLocks noGrp="1"/>
          </p:cNvSpPr>
          <p:nvPr>
            <p:ph idx="1"/>
          </p:nvPr>
        </p:nvSpPr>
        <p:spPr/>
        <p:txBody>
          <a:bodyPr/>
          <a:lstStyle/>
          <a:p>
            <a:pPr lvl="0"/>
            <a:r>
              <a:rPr lang="en-US" sz="2800" dirty="0" smtClean="0"/>
              <a:t>Unix</a:t>
            </a:r>
          </a:p>
          <a:p>
            <a:pPr lvl="1"/>
            <a:r>
              <a:rPr lang="en-US" dirty="0" smtClean="0"/>
              <a:t>common Unix commands</a:t>
            </a:r>
          </a:p>
          <a:p>
            <a:pPr lvl="1"/>
            <a:r>
              <a:rPr lang="en-US" dirty="0" smtClean="0"/>
              <a:t>directory </a:t>
            </a:r>
            <a:r>
              <a:rPr lang="en-US" dirty="0" err="1" smtClean="0"/>
              <a:t>heirarchies</a:t>
            </a:r>
            <a:endParaRPr lang="en-US" dirty="0" smtClean="0"/>
          </a:p>
          <a:p>
            <a:pPr lvl="1"/>
            <a:r>
              <a:rPr lang="en-US" dirty="0" smtClean="0"/>
              <a:t>scripts</a:t>
            </a:r>
          </a:p>
          <a:p>
            <a:pPr lvl="1"/>
            <a:r>
              <a:rPr lang="en-US" dirty="0" smtClean="0"/>
              <a:t>Unix, input/output, and files:</a:t>
            </a:r>
          </a:p>
          <a:p>
            <a:pPr lvl="2"/>
            <a:r>
              <a:rPr lang="en-US" sz="2400" dirty="0" smtClean="0"/>
              <a:t>redirecting standard input</a:t>
            </a:r>
          </a:p>
          <a:p>
            <a:pPr lvl="2"/>
            <a:r>
              <a:rPr lang="en-US" sz="2400" dirty="0" smtClean="0"/>
              <a:t>redirecting standard output</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C Basics</a:t>
            </a:r>
            <a:endParaRPr lang="en-US" dirty="0"/>
          </a:p>
        </p:txBody>
      </p:sp>
      <p:sp>
        <p:nvSpPr>
          <p:cNvPr id="3" name="Content Placeholder 2"/>
          <p:cNvSpPr>
            <a:spLocks noGrp="1"/>
          </p:cNvSpPr>
          <p:nvPr>
            <p:ph idx="1"/>
          </p:nvPr>
        </p:nvSpPr>
        <p:spPr/>
        <p:txBody>
          <a:bodyPr/>
          <a:lstStyle/>
          <a:p>
            <a:pPr lvl="1"/>
            <a:r>
              <a:rPr lang="en-US" dirty="0" smtClean="0"/>
              <a:t>documentation and indentation</a:t>
            </a:r>
          </a:p>
          <a:p>
            <a:pPr lvl="1"/>
            <a:r>
              <a:rPr lang="en-US" dirty="0" smtClean="0"/>
              <a:t>variables and data types</a:t>
            </a:r>
          </a:p>
          <a:p>
            <a:pPr lvl="1"/>
            <a:r>
              <a:rPr lang="en-US" dirty="0" smtClean="0"/>
              <a:t>I/O functions</a:t>
            </a:r>
          </a:p>
          <a:p>
            <a:pPr lvl="1"/>
            <a:r>
              <a:rPr lang="en-US" dirty="0" smtClean="0"/>
              <a:t>Selection</a:t>
            </a:r>
          </a:p>
          <a:p>
            <a:pPr lvl="2"/>
            <a:r>
              <a:rPr lang="en-US" sz="2400" dirty="0" smtClean="0"/>
              <a:t>If, If-Else, Switch</a:t>
            </a:r>
          </a:p>
          <a:p>
            <a:pPr lvl="1"/>
            <a:r>
              <a:rPr lang="en-US" dirty="0" smtClean="0"/>
              <a:t>Loops</a:t>
            </a:r>
          </a:p>
          <a:p>
            <a:pPr lvl="2"/>
            <a:r>
              <a:rPr lang="en-US" sz="2400" dirty="0" smtClean="0"/>
              <a:t>For, While, Do-While</a:t>
            </a:r>
          </a:p>
          <a:p>
            <a:pPr lvl="1"/>
            <a:r>
              <a:rPr lang="en-US" dirty="0" smtClean="0"/>
              <a:t>Arrays and Strings</a:t>
            </a:r>
          </a:p>
          <a:p>
            <a:pPr lvl="1"/>
            <a:r>
              <a:rPr lang="en-US" dirty="0" smtClean="0"/>
              <a:t>Functions</a:t>
            </a:r>
          </a:p>
          <a:p>
            <a:pPr lvl="1"/>
            <a:r>
              <a:rPr lang="en-US" dirty="0" smtClean="0"/>
              <a:t>File Manipulation</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560830"/>
          </a:xfrm>
        </p:spPr>
        <p:txBody>
          <a:bodyPr/>
          <a:lstStyle/>
          <a:p>
            <a:r>
              <a:rPr lang="en-US" dirty="0" smtClean="0"/>
              <a:t>Midterm Review: Separate Compilation</a:t>
            </a:r>
            <a:endParaRPr lang="en-US" dirty="0"/>
          </a:p>
        </p:txBody>
      </p:sp>
      <p:sp>
        <p:nvSpPr>
          <p:cNvPr id="3" name="Content Placeholder 2"/>
          <p:cNvSpPr>
            <a:spLocks noGrp="1"/>
          </p:cNvSpPr>
          <p:nvPr>
            <p:ph idx="1"/>
          </p:nvPr>
        </p:nvSpPr>
        <p:spPr>
          <a:xfrm>
            <a:off x="457200" y="2438400"/>
            <a:ext cx="8229600" cy="3886200"/>
          </a:xfrm>
        </p:spPr>
        <p:txBody>
          <a:bodyPr/>
          <a:lstStyle/>
          <a:p>
            <a:pPr lvl="0"/>
            <a:r>
              <a:rPr lang="en-US" sz="2800" dirty="0" smtClean="0"/>
              <a:t>Separate Compilation</a:t>
            </a:r>
          </a:p>
          <a:p>
            <a:pPr lvl="1"/>
            <a:r>
              <a:rPr lang="en-US" dirty="0" smtClean="0"/>
              <a:t>Why?</a:t>
            </a:r>
          </a:p>
          <a:p>
            <a:pPr lvl="1"/>
            <a:r>
              <a:rPr lang="en-US" dirty="0" smtClean="0"/>
              <a:t>Header files</a:t>
            </a:r>
          </a:p>
          <a:p>
            <a:pPr lvl="1"/>
            <a:r>
              <a:rPr lang="en-US" dirty="0" smtClean="0"/>
              <a:t>Multiple source files</a:t>
            </a:r>
          </a:p>
          <a:p>
            <a:pPr lvl="1"/>
            <a:r>
              <a:rPr lang="en-US" dirty="0" smtClean="0"/>
              <a:t>Linked into a single executable program</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723390"/>
          </a:xfrm>
        </p:spPr>
        <p:txBody>
          <a:bodyPr/>
          <a:lstStyle/>
          <a:p>
            <a:r>
              <a:rPr lang="en-US" dirty="0" smtClean="0"/>
              <a:t>File Manipulations and Command-Line Arguments</a:t>
            </a:r>
            <a:endParaRPr lang="en-US" dirty="0"/>
          </a:p>
        </p:txBody>
      </p:sp>
      <p:sp>
        <p:nvSpPr>
          <p:cNvPr id="3" name="Content Placeholder 2"/>
          <p:cNvSpPr>
            <a:spLocks noGrp="1"/>
          </p:cNvSpPr>
          <p:nvPr>
            <p:ph idx="1"/>
          </p:nvPr>
        </p:nvSpPr>
        <p:spPr>
          <a:xfrm>
            <a:off x="457200" y="2428240"/>
            <a:ext cx="8229600" cy="3896360"/>
          </a:xfrm>
        </p:spPr>
        <p:txBody>
          <a:bodyPr/>
          <a:lstStyle/>
          <a:p>
            <a:r>
              <a:rPr lang="en-US" dirty="0" smtClean="0"/>
              <a:t>Streams</a:t>
            </a:r>
          </a:p>
          <a:p>
            <a:pPr lvl="1"/>
            <a:r>
              <a:rPr lang="en-US" sz="2700" dirty="0" err="1" smtClean="0"/>
              <a:t>stdin</a:t>
            </a:r>
            <a:endParaRPr lang="en-US" sz="2700" dirty="0" smtClean="0"/>
          </a:p>
          <a:p>
            <a:pPr lvl="1"/>
            <a:r>
              <a:rPr lang="en-US" sz="2700" dirty="0" err="1" smtClean="0"/>
              <a:t>stdout</a:t>
            </a:r>
            <a:endParaRPr lang="en-US" sz="2700" dirty="0" smtClean="0"/>
          </a:p>
          <a:p>
            <a:pPr lvl="1"/>
            <a:r>
              <a:rPr lang="en-US" sz="2700" dirty="0" err="1" smtClean="0"/>
              <a:t>stderr</a:t>
            </a:r>
            <a:endParaRPr lang="en-US" sz="2700" dirty="0" smtClean="0"/>
          </a:p>
          <a:p>
            <a:r>
              <a:rPr lang="en-US" dirty="0" smtClean="0"/>
              <a:t>Command-line Arguments (arguments sent to Main)</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DICE</a:t>
            </a:r>
            <a:endParaRPr lang="en-US" dirty="0"/>
          </a:p>
        </p:txBody>
      </p:sp>
      <p:sp>
        <p:nvSpPr>
          <p:cNvPr id="3" name="Content Placeholder 2"/>
          <p:cNvSpPr>
            <a:spLocks noGrp="1"/>
          </p:cNvSpPr>
          <p:nvPr>
            <p:ph idx="1"/>
          </p:nvPr>
        </p:nvSpPr>
        <p:spPr/>
        <p:txBody>
          <a:bodyPr/>
          <a:lstStyle/>
          <a:p>
            <a:pPr lvl="0"/>
            <a:r>
              <a:rPr lang="en-US" sz="2800" dirty="0" smtClean="0"/>
              <a:t>DICE</a:t>
            </a:r>
          </a:p>
          <a:p>
            <a:pPr lvl="1"/>
            <a:r>
              <a:rPr lang="en-US" dirty="0" smtClean="0"/>
              <a:t>lots of pre-defined Scripts</a:t>
            </a:r>
          </a:p>
          <a:p>
            <a:pPr lvl="1"/>
            <a:r>
              <a:rPr lang="en-US" dirty="0" smtClean="0"/>
              <a:t>DICE commands</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Unit Testing</a:t>
            </a:r>
            <a:endParaRPr lang="en-US" dirty="0"/>
          </a:p>
        </p:txBody>
      </p:sp>
      <p:sp>
        <p:nvSpPr>
          <p:cNvPr id="3" name="Content Placeholder 2"/>
          <p:cNvSpPr>
            <a:spLocks noGrp="1"/>
          </p:cNvSpPr>
          <p:nvPr>
            <p:ph idx="1"/>
          </p:nvPr>
        </p:nvSpPr>
        <p:spPr/>
        <p:txBody>
          <a:bodyPr/>
          <a:lstStyle/>
          <a:p>
            <a:pPr lvl="0"/>
            <a:r>
              <a:rPr lang="en-US" sz="2800" dirty="0" smtClean="0"/>
              <a:t>Unit Testing</a:t>
            </a:r>
          </a:p>
          <a:p>
            <a:pPr lvl="1"/>
            <a:r>
              <a:rPr lang="en-US" dirty="0" smtClean="0"/>
              <a:t>What is it?</a:t>
            </a:r>
          </a:p>
          <a:p>
            <a:pPr lvl="1"/>
            <a:r>
              <a:rPr lang="en-US" dirty="0" smtClean="0"/>
              <a:t>… and Why do it?</a:t>
            </a:r>
          </a:p>
          <a:p>
            <a:pPr lvl="1"/>
            <a:r>
              <a:rPr lang="en-US" dirty="0" smtClean="0"/>
              <a:t>Structural testing</a:t>
            </a:r>
          </a:p>
          <a:p>
            <a:pPr lvl="1"/>
            <a:r>
              <a:rPr lang="en-US" dirty="0" smtClean="0"/>
              <a:t>Functional testing</a:t>
            </a:r>
          </a:p>
          <a:p>
            <a:pPr lvl="1"/>
            <a:r>
              <a:rPr lang="en-US" dirty="0" smtClean="0"/>
              <a:t>Strengths and weaknesses of each approach</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 Unit Testing 2</a:t>
            </a:r>
            <a:endParaRPr lang="en-US" dirty="0"/>
          </a:p>
        </p:txBody>
      </p:sp>
      <p:sp>
        <p:nvSpPr>
          <p:cNvPr id="3" name="Content Placeholder 2"/>
          <p:cNvSpPr>
            <a:spLocks noGrp="1"/>
          </p:cNvSpPr>
          <p:nvPr>
            <p:ph idx="1"/>
          </p:nvPr>
        </p:nvSpPr>
        <p:spPr/>
        <p:txBody>
          <a:bodyPr/>
          <a:lstStyle/>
          <a:p>
            <a:pPr lvl="0"/>
            <a:r>
              <a:rPr lang="en-US" sz="2800" dirty="0" smtClean="0"/>
              <a:t>Unit Testing</a:t>
            </a:r>
          </a:p>
          <a:p>
            <a:pPr lvl="1"/>
            <a:r>
              <a:rPr lang="en-US" dirty="0" smtClean="0"/>
              <a:t>Project Directory Structure</a:t>
            </a:r>
          </a:p>
          <a:p>
            <a:pPr lvl="2"/>
            <a:r>
              <a:rPr lang="en-US" sz="2400" dirty="0" smtClean="0"/>
              <a:t>what goes in each part of the tree</a:t>
            </a:r>
          </a:p>
          <a:p>
            <a:pPr lvl="1"/>
            <a:r>
              <a:rPr lang="en-US" dirty="0" smtClean="0"/>
              <a:t>Why organize this way?</a:t>
            </a:r>
          </a:p>
          <a:p>
            <a:pPr lvl="2"/>
            <a:r>
              <a:rPr lang="en-US" sz="2400" dirty="0" smtClean="0"/>
              <a:t>advantages</a:t>
            </a:r>
          </a:p>
          <a:p>
            <a:pPr lvl="1"/>
            <a:r>
              <a:rPr lang="en-US" dirty="0" smtClean="0"/>
              <a:t>DICE utility </a:t>
            </a:r>
            <a:r>
              <a:rPr lang="en-US" dirty="0" err="1" smtClean="0"/>
              <a:t>dxtest</a:t>
            </a:r>
            <a:endParaRPr lang="en-US" dirty="0" smtClean="0"/>
          </a:p>
          <a:p>
            <a:pPr lvl="1"/>
            <a:r>
              <a:rPr lang="en-US" dirty="0" smtClean="0"/>
              <a:t>Drivers and Stubs</a:t>
            </a:r>
          </a:p>
          <a:p>
            <a:pPr lvl="1"/>
            <a:r>
              <a:rPr lang="en-US" dirty="0" smtClean="0"/>
              <a:t>Testing functions separately</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11373</TotalTime>
  <Words>501</Words>
  <Application>Microsoft Office PowerPoint</Application>
  <PresentationFormat>On-screen Show (4:3)</PresentationFormat>
  <Paragraphs>156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PowerPoint Presentation</vt:lpstr>
      <vt:lpstr>Semester Topics So Far</vt:lpstr>
      <vt:lpstr>Midterm Review: Unix</vt:lpstr>
      <vt:lpstr>Midterm Review: C Basics</vt:lpstr>
      <vt:lpstr>Midterm Review: Separate Compilation</vt:lpstr>
      <vt:lpstr>File Manipulations and Command-Line Arguments</vt:lpstr>
      <vt:lpstr>Midterm Review: DICE</vt:lpstr>
      <vt:lpstr>Midterm Review: Unit Testing</vt:lpstr>
      <vt:lpstr>Midterm Review: Unit Testing 2</vt:lpstr>
      <vt:lpstr>Midterm Review: Pointers</vt:lpstr>
      <vt:lpstr>Midterm Review: Pointers 2</vt:lpstr>
      <vt:lpstr>Midterm Review: Pointers</vt:lpstr>
      <vt:lpstr>Midterm Review: Pointers2</vt:lpstr>
      <vt:lpstr>Project Stuff</vt:lpstr>
      <vt:lpstr>Major concepts (what and why)</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EE150</dc:title>
  <dc:creator>David Kuijt</dc:creator>
  <cp:lastModifiedBy>Windows User</cp:lastModifiedBy>
  <cp:revision>459</cp:revision>
  <dcterms:created xsi:type="dcterms:W3CDTF">2004-08-31T13:15:22Z</dcterms:created>
  <dcterms:modified xsi:type="dcterms:W3CDTF">2015-10-13T14:05:30Z</dcterms:modified>
</cp:coreProperties>
</file>