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6" r:id="rId4"/>
    <p:sldId id="284" r:id="rId5"/>
    <p:sldId id="272" r:id="rId6"/>
    <p:sldId id="273" r:id="rId7"/>
    <p:sldId id="267" r:id="rId8"/>
    <p:sldId id="274" r:id="rId9"/>
    <p:sldId id="275" r:id="rId10"/>
    <p:sldId id="283" r:id="rId11"/>
    <p:sldId id="277" r:id="rId12"/>
    <p:sldId id="278" r:id="rId13"/>
    <p:sldId id="281" r:id="rId14"/>
    <p:sldId id="282" r:id="rId15"/>
    <p:sldId id="279" r:id="rId16"/>
    <p:sldId id="280" r:id="rId17"/>
    <p:sldId id="276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4D31-4121-4170-8657-CFEB3B543E48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4B562-6AF7-484C-BDD8-6D048BBEA9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5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7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10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46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11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97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12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3555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1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4B562-6AF7-484C-BDD8-6D048BBEA9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8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15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388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16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276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17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72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DA144-134C-4115-86BF-BD0471317223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18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9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2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83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3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42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4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340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5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705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6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02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7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822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8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31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66B38-AD8C-48AF-9A98-0937104EDB28}" type="slidenum">
              <a:rPr lang="en-CA" smtClean="0">
                <a:solidFill>
                  <a:srgbClr val="000000"/>
                </a:solidFill>
                <a:ea typeface="ヒラギノ角ゴ Pro W3" pitchFamily="112" charset="-128"/>
              </a:rPr>
              <a:pPr/>
              <a:t>9</a:t>
            </a:fld>
            <a:endParaRPr lang="en-CA" smtClean="0">
              <a:solidFill>
                <a:srgbClr val="000000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27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18B571-2FC1-47F4-9142-9C14B99EA1B5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6B8A0D-7DCA-4033-B8E6-3330BCE8C0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EE140: Introduction to </a:t>
            </a:r>
            <a:br>
              <a:rPr lang="en-US" sz="4000" dirty="0" smtClean="0"/>
            </a:br>
            <a:r>
              <a:rPr lang="en-US" sz="4000" dirty="0" smtClean="0"/>
              <a:t>Programming Concepts for Engineers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2: Programming Basics and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Constant Variables: why?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Why is it useful to declare constant variables?</a:t>
            </a:r>
          </a:p>
          <a:p>
            <a:pPr lvl="1"/>
            <a:r>
              <a:rPr lang="en-US" dirty="0" smtClean="0"/>
              <a:t>Why not use a literal instead -- just put the value in the code directly?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10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I/O: the </a:t>
            </a:r>
            <a:r>
              <a:rPr lang="en-US" dirty="0" err="1" smtClean="0"/>
              <a:t>printf</a:t>
            </a:r>
            <a:r>
              <a:rPr lang="en-US" dirty="0" smtClean="0"/>
              <a:t>() function 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dirty="0" smtClean="0"/>
              <a:t>Print a text message</a:t>
            </a:r>
          </a:p>
          <a:p>
            <a:pPr lvl="4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(“Hello”);</a:t>
            </a:r>
          </a:p>
          <a:p>
            <a:r>
              <a:rPr lang="en-US" dirty="0" smtClean="0"/>
              <a:t>Print the value of a variable</a:t>
            </a:r>
          </a:p>
          <a:p>
            <a:pPr lvl="4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(“Sum is %d\n”, sum);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“Sum is %d\n” </a:t>
            </a:r>
            <a:r>
              <a:rPr lang="en-US" dirty="0" smtClean="0"/>
              <a:t>is a formatted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%d: </a:t>
            </a:r>
            <a:r>
              <a:rPr lang="en-US" dirty="0" smtClean="0">
                <a:cs typeface="Courier New" pitchFamily="49" charset="0"/>
              </a:rPr>
              <a:t>format indicator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data type variables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When it is executed,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>
                <a:cs typeface="Courier New" pitchFamily="49" charset="0"/>
              </a:rPr>
              <a:t>will be replaced by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 format indicators will be introduced later 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11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 smtClean="0"/>
              <a:t>I/O: the </a:t>
            </a:r>
            <a:r>
              <a:rPr lang="en-US" dirty="0" err="1" smtClean="0"/>
              <a:t>scanf</a:t>
            </a:r>
            <a:r>
              <a:rPr lang="en-US" dirty="0" smtClean="0"/>
              <a:t>() function 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 value of a variable from keyboard</a:t>
            </a:r>
          </a:p>
          <a:p>
            <a:pPr lvl="4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(“%d”, &amp;integer1);</a:t>
            </a:r>
          </a:p>
          <a:p>
            <a:r>
              <a:rPr lang="en-US" dirty="0" smtClean="0"/>
              <a:t>Two arguments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“%d”: </a:t>
            </a:r>
            <a:r>
              <a:rPr lang="en-US" dirty="0" smtClean="0"/>
              <a:t>is a formatted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%d: </a:t>
            </a:r>
            <a:r>
              <a:rPr lang="en-US" dirty="0" smtClean="0">
                <a:cs typeface="Courier New" pitchFamily="49" charset="0"/>
              </a:rPr>
              <a:t>format indicator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data type variables</a:t>
            </a:r>
          </a:p>
          <a:p>
            <a:pPr lvl="2">
              <a:buNone/>
            </a:pPr>
            <a:r>
              <a:rPr lang="en-US" dirty="0" smtClean="0">
                <a:cs typeface="Courier New" pitchFamily="49" charset="0"/>
              </a:rPr>
              <a:t>(other format indicators will be introduced later on)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&amp;integer1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The value scanned (entered) is to be stored in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integer1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Don’t forget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>
                <a:cs typeface="Courier New" pitchFamily="49" charset="0"/>
              </a:rPr>
              <a:t> sign before the name of the variable</a:t>
            </a:r>
          </a:p>
          <a:p>
            <a:r>
              <a:rPr lang="en-US" dirty="0" smtClean="0">
                <a:cs typeface="Courier New" pitchFamily="49" charset="0"/>
              </a:rPr>
              <a:t>When executed, the whole statement will wait for an integer value to be input from the keyboard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12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1: Adding two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/*This program asks the user to enter two integers and prints out their sum */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integer1; /* first number to be input by user */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integer2; /* second number to be input by user */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sum; /* variable in which sum will be stored */ </a:t>
            </a:r>
          </a:p>
          <a:p>
            <a:pPr lvl="1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 "Enter first integer\n" ); 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 "%d", &amp;integer1 ); /* read an integer */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 "Enter second integer\n" ); 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 "%d", &amp;integer2 ); /* read an integer */</a:t>
            </a:r>
          </a:p>
          <a:p>
            <a:pPr lvl="1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sum = integer1 + integer2; /* assign total to sum */</a:t>
            </a:r>
          </a:p>
          <a:p>
            <a:pPr lvl="1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 "Sum is %d\n", sum ); /* print sum */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2296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2: Area of a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 This program asks user to enter the radius of a circle and then print out the area of the circle. */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define PI 3.14159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/*set preprocessor constant PI*/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 void 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floatradius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area; //radius and area of a circle</a:t>
            </a:r>
          </a:p>
          <a:p>
            <a:pPr lvl="1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("Input radius? "); 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("%f", &amp;radius ); // input the radius </a:t>
            </a:r>
          </a:p>
          <a:p>
            <a:pPr lvl="1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("radius entered is %f\n", radius);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/* not necessary, but good testing to make sure you have 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read in the correct value of radius */</a:t>
            </a:r>
          </a:p>
          <a:p>
            <a:pPr lvl="1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area = PI * radius * radius ; // calculate area </a:t>
            </a:r>
          </a:p>
          <a:p>
            <a:pPr lvl="1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("Area = %f\n", area) ;// display area 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return 0 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2296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Debugging Two Ways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Debug means to fix problems (bugs) in programs.</a:t>
            </a:r>
          </a:p>
          <a:p>
            <a:r>
              <a:rPr lang="en-US" dirty="0" smtClean="0">
                <a:cs typeface="Courier New" pitchFamily="49" charset="0"/>
              </a:rPr>
              <a:t>Problems come in two types: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Syntax Errors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Logic Errors</a:t>
            </a:r>
          </a:p>
          <a:p>
            <a:r>
              <a:rPr lang="en-US" dirty="0" smtClean="0">
                <a:cs typeface="Courier New" pitchFamily="49" charset="0"/>
              </a:rPr>
              <a:t>The Compiler (GCC) is your main tool for solving syntax errors</a:t>
            </a:r>
          </a:p>
          <a:p>
            <a:r>
              <a:rPr lang="en-US" dirty="0" smtClean="0">
                <a:cs typeface="Courier New" pitchFamily="49" charset="0"/>
              </a:rPr>
              <a:t>The Debugger (GDB) is your main tool for solving logic errors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15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 1: Debug using breakpoints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Courier New" pitchFamily="49" charset="0"/>
              </a:rPr>
              <a:t>In the following program we will set a breakpoint in line 8 (the statement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=1;</a:t>
            </a:r>
            <a:r>
              <a:rPr lang="en-US" sz="2000" dirty="0" smtClean="0">
                <a:cs typeface="Courier New" pitchFamily="49" charset="0"/>
              </a:rPr>
              <a:t>) and then single-step through the program.</a:t>
            </a: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2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4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;// variable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is uninitialized</a:t>
            </a:r>
          </a:p>
          <a:p>
            <a:pPr lvl="4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j=0; // variable j is initialized to 0</a:t>
            </a:r>
          </a:p>
          <a:p>
            <a:pPr marL="274320" lvl="4" indent="-274320">
              <a:buClr>
                <a:schemeClr val="accent3"/>
              </a:buClr>
              <a:buSzPct val="95000"/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 8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lvl="4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=2;</a:t>
            </a:r>
          </a:p>
          <a:p>
            <a:pPr lvl="4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=3;</a:t>
            </a:r>
          </a:p>
          <a:p>
            <a:pPr lvl="4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=4;</a:t>
            </a:r>
          </a:p>
          <a:p>
            <a:pPr lvl="4"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=5;</a:t>
            </a:r>
          </a:p>
          <a:p>
            <a:pPr lvl="4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j= i+1;</a:t>
            </a:r>
          </a:p>
          <a:p>
            <a:pPr lvl="4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lvl="2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16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7086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Ex1b: Debug using Breakpoints in </a:t>
            </a:r>
            <a:r>
              <a:rPr lang="en-US" sz="4000" dirty="0" err="1" smtClean="0"/>
              <a:t>gdb</a:t>
            </a:r>
            <a:endParaRPr lang="en-US" sz="4000" dirty="0" smtClean="0"/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17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7391400" cy="51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Submitting your assignments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assignment_1 </a:t>
            </a:r>
            <a:r>
              <a:rPr lang="en-US" sz="1800" dirty="0" smtClean="0"/>
              <a:t>	</a:t>
            </a:r>
            <a:r>
              <a:rPr lang="en-US" sz="1800" i="1" dirty="0" smtClean="0"/>
              <a:t>make a directory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$&gt; cd  assignment_1 		</a:t>
            </a:r>
            <a:r>
              <a:rPr lang="en-US" sz="1800" i="1" dirty="0" smtClean="0"/>
              <a:t>move to directory</a:t>
            </a:r>
          </a:p>
          <a:p>
            <a:pPr algn="ctr">
              <a:buNone/>
            </a:pPr>
            <a:r>
              <a:rPr lang="en-US" sz="1600" i="1" dirty="0" smtClean="0"/>
              <a:t>(put source and compiled code in this directory:</a:t>
            </a:r>
          </a:p>
          <a:p>
            <a:pPr algn="ctr">
              <a:buNone/>
            </a:pPr>
            <a:r>
              <a:rPr lang="en-US" sz="1600" i="1" dirty="0" smtClean="0"/>
              <a:t>question1.c, question1.out, etc …)</a:t>
            </a:r>
          </a:p>
          <a:p>
            <a:pPr algn="ctr"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$&gt; cd .. </a:t>
            </a:r>
            <a:r>
              <a:rPr lang="en-US" sz="1800" dirty="0" smtClean="0"/>
              <a:t>			</a:t>
            </a:r>
            <a:r>
              <a:rPr lang="en-US" sz="1800" i="1" dirty="0" smtClean="0"/>
              <a:t>move back up one directory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$&gt; tar  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czvf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assignment_1.tar.gz  assignment_1</a:t>
            </a:r>
          </a:p>
          <a:p>
            <a:pPr>
              <a:buNone/>
            </a:pPr>
            <a:r>
              <a:rPr lang="en-US" sz="1800" dirty="0" smtClean="0"/>
              <a:t>					</a:t>
            </a:r>
            <a:r>
              <a:rPr lang="en-US" sz="1800" i="1" dirty="0" smtClean="0"/>
              <a:t>create a compressed archive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$&gt; cp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assignment_1.tar.gz /home/faculty/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dkuijt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/ee140</a:t>
            </a:r>
          </a:p>
          <a:p>
            <a:pPr>
              <a:buNone/>
            </a:pPr>
            <a:r>
              <a:rPr lang="en-US" sz="1800" dirty="0" smtClean="0"/>
              <a:t>					</a:t>
            </a:r>
            <a:r>
              <a:rPr lang="en-US" sz="1800" i="1" dirty="0" smtClean="0"/>
              <a:t>leave assignment in my </a:t>
            </a:r>
            <a:r>
              <a:rPr lang="en-US" sz="1800" i="1" dirty="0" err="1" smtClean="0"/>
              <a:t>dropbox</a:t>
            </a:r>
            <a:endParaRPr lang="en-US" sz="1800" i="1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A707B232-9AF9-4E0D-BB1E-CD5033AE9CBD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18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Programming Basics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dirty="0" smtClean="0"/>
              <a:t>We examine two fundamental aspects of programming: how to store data inside a program (Variables and Constants), and how to pass data to and from the outside world (</a:t>
            </a:r>
            <a:r>
              <a:rPr lang="en-US" dirty="0" err="1" smtClean="0"/>
              <a:t>Input/Output</a:t>
            </a:r>
            <a:r>
              <a:rPr lang="en-US" dirty="0" smtClean="0"/>
              <a:t> functions)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2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Variables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Variables are used to store and manipulate data in a program.</a:t>
            </a:r>
          </a:p>
          <a:p>
            <a:r>
              <a:rPr lang="en-US" dirty="0" smtClean="0"/>
              <a:t>Variables </a:t>
            </a:r>
            <a:r>
              <a:rPr lang="en-US" b="1" dirty="0" smtClean="0"/>
              <a:t>must</a:t>
            </a:r>
            <a:r>
              <a:rPr lang="en-US" dirty="0" smtClean="0"/>
              <a:t> be defined before they are used</a:t>
            </a:r>
          </a:p>
          <a:p>
            <a:pPr lvl="1"/>
            <a:r>
              <a:rPr lang="en-US" dirty="0" smtClean="0"/>
              <a:t>the compiler is not psychic</a:t>
            </a:r>
          </a:p>
          <a:p>
            <a:r>
              <a:rPr lang="en-US" dirty="0" smtClean="0"/>
              <a:t>Variable definition must include a </a:t>
            </a:r>
            <a:r>
              <a:rPr lang="en-US" i="1" dirty="0" smtClean="0"/>
              <a:t>name</a:t>
            </a:r>
            <a:r>
              <a:rPr lang="en-US" dirty="0" smtClean="0"/>
              <a:t> and a </a:t>
            </a:r>
            <a:r>
              <a:rPr lang="en-US" i="1" dirty="0" smtClean="0"/>
              <a:t>data type</a:t>
            </a:r>
          </a:p>
          <a:p>
            <a:pPr lvl="1"/>
            <a:r>
              <a:rPr lang="en-US" dirty="0" smtClean="0"/>
              <a:t>name is how you refer to that variable in your program</a:t>
            </a:r>
          </a:p>
          <a:p>
            <a:pPr lvl="1"/>
            <a:r>
              <a:rPr lang="en-US" dirty="0" smtClean="0"/>
              <a:t>data type tells the compiler how much memory to allocate for that variable, what operations apply to it, and so on.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3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Defining </a:t>
            </a:r>
            <a:r>
              <a:rPr lang="en-US" dirty="0" smtClean="0"/>
              <a:t>Variables</a:t>
            </a:r>
            <a:endParaRPr lang="en-US" dirty="0" smtClean="0"/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pPr lvl="3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Avogadros_Number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3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3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a, b, c;</a:t>
            </a:r>
          </a:p>
          <a:p>
            <a:pPr lvl="3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float y23 = 75.6;</a:t>
            </a:r>
          </a:p>
          <a:p>
            <a:pPr lvl="3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Average = 0;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4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07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Variable Names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dirty="0" smtClean="0"/>
              <a:t>A variable’s name allows you to refer to that variable through the program.</a:t>
            </a:r>
          </a:p>
          <a:p>
            <a:pPr lvl="1"/>
            <a:r>
              <a:rPr lang="en-US" dirty="0" smtClean="0"/>
              <a:t>must be unique (no confusion)</a:t>
            </a:r>
          </a:p>
          <a:p>
            <a:pPr lvl="1"/>
            <a:r>
              <a:rPr lang="en-US" dirty="0" smtClean="0"/>
              <a:t>names may be any combination of letters a-z and A-Z, numbers 0-9, and the underline “_” character</a:t>
            </a:r>
          </a:p>
          <a:p>
            <a:pPr lvl="1"/>
            <a:r>
              <a:rPr lang="en-US" dirty="0" smtClean="0"/>
              <a:t>case sensitive</a:t>
            </a:r>
          </a:p>
          <a:p>
            <a:r>
              <a:rPr lang="en-US" dirty="0" smtClean="0"/>
              <a:t>Names, like comments, are a way to maintain intellectual control over the program.</a:t>
            </a:r>
          </a:p>
          <a:p>
            <a:pPr lvl="1"/>
            <a:r>
              <a:rPr lang="en-US" dirty="0" smtClean="0"/>
              <a:t>use meaningful names like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UserAddress</a:t>
            </a:r>
            <a:r>
              <a:rPr lang="en-US" dirty="0" smtClean="0"/>
              <a:t>” or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taxes_total</a:t>
            </a:r>
            <a:r>
              <a:rPr lang="en-US" dirty="0" smtClean="0"/>
              <a:t>” that remind you what the data stored in that variable means in your program.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5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Variable Data Types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 supports many different data types.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: a single character – in many senses, a single keyboard symbol.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answer;</a:t>
            </a:r>
          </a:p>
          <a:p>
            <a:pPr lvl="1"/>
            <a:r>
              <a:rPr lang="en-US" dirty="0" smtClean="0"/>
              <a:t>examples: A, $, g, *, </a:t>
            </a:r>
            <a:r>
              <a:rPr lang="en-US" sz="1800" i="1" dirty="0" smtClean="0"/>
              <a:t>(space)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an integer value.  A number, positive or negative, with no decimal or fraction component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 = 0; // sum is initialized to o</a:t>
            </a:r>
          </a:p>
          <a:p>
            <a:pPr lvl="1"/>
            <a:r>
              <a:rPr lang="en-US" dirty="0" smtClean="0"/>
              <a:t>examples: 0, 12, -2000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a floating point number (real number)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width, length;</a:t>
            </a:r>
          </a:p>
          <a:p>
            <a:pPr lvl="1"/>
            <a:r>
              <a:rPr lang="en-US" dirty="0" smtClean="0"/>
              <a:t>examples: 0.0, 3.14159, -1000.23, 6.022 x 10</a:t>
            </a:r>
            <a:r>
              <a:rPr lang="en-US" baseline="30000" dirty="0" smtClean="0"/>
              <a:t>23</a:t>
            </a:r>
          </a:p>
          <a:p>
            <a:r>
              <a:rPr lang="en-US" sz="2400" dirty="0" smtClean="0"/>
              <a:t>More data types will be introduced later on</a:t>
            </a:r>
            <a:endParaRPr lang="en-US" baseline="300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6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C Numeric Data Types and Properties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 byte = 8 bits: 00000000 – 11111111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(2^8 values)</a:t>
            </a:r>
          </a:p>
          <a:p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7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66825"/>
            <a:ext cx="82486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Constants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Constants are variables that cannot change value</a:t>
            </a:r>
          </a:p>
          <a:p>
            <a:endParaRPr lang="en-US" dirty="0" smtClean="0"/>
          </a:p>
          <a:p>
            <a:r>
              <a:rPr lang="en-US" dirty="0" smtClean="0"/>
              <a:t>Like variables, constants must be defined before they are used</a:t>
            </a:r>
          </a:p>
          <a:p>
            <a:pPr lvl="1"/>
            <a:r>
              <a:rPr lang="en-US" dirty="0" smtClean="0"/>
              <a:t>the compiler is </a:t>
            </a:r>
            <a:r>
              <a:rPr lang="en-US" b="1" i="1" dirty="0" smtClean="0"/>
              <a:t>still</a:t>
            </a:r>
            <a:r>
              <a:rPr lang="en-US" dirty="0" smtClean="0"/>
              <a:t> not psychic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Constant definition must include a </a:t>
            </a:r>
            <a:r>
              <a:rPr lang="en-US" i="1" dirty="0" smtClean="0"/>
              <a:t>name</a:t>
            </a:r>
            <a:r>
              <a:rPr lang="en-US" dirty="0" smtClean="0"/>
              <a:t> and a </a:t>
            </a:r>
            <a:r>
              <a:rPr lang="en-US" i="1" dirty="0" smtClean="0"/>
              <a:t>data type</a:t>
            </a:r>
          </a:p>
          <a:p>
            <a:pPr lvl="1"/>
            <a:r>
              <a:rPr lang="en-US" dirty="0" smtClean="0"/>
              <a:t>same deal as with variables.</a:t>
            </a:r>
          </a:p>
          <a:p>
            <a:pPr lvl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8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Defining Constants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11725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ways to define constants</a:t>
            </a:r>
          </a:p>
          <a:p>
            <a:r>
              <a:rPr lang="en-US" dirty="0" smtClean="0"/>
              <a:t>preprocessor constant</a:t>
            </a:r>
          </a:p>
          <a:p>
            <a:pPr lvl="3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#define PI 3.14159</a:t>
            </a:r>
          </a:p>
          <a:p>
            <a:pPr lvl="3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#define SIZE 85</a:t>
            </a:r>
          </a:p>
          <a:p>
            <a:r>
              <a:rPr lang="en-US" dirty="0" smtClean="0"/>
              <a:t>constant variable</a:t>
            </a:r>
          </a:p>
          <a:p>
            <a:pPr lvl="3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const float PI = 3.14159;</a:t>
            </a:r>
          </a:p>
          <a:p>
            <a:pPr lvl="3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 = 85;</a:t>
            </a:r>
          </a:p>
          <a:p>
            <a:r>
              <a:rPr lang="en-US" dirty="0" smtClean="0"/>
              <a:t>Either way, constants in C code are usually all CAPS to aid programmers in recognizing them when in use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t>4-</a:t>
            </a:r>
            <a:fld id="{75332B45-0636-4D00-B583-D67E38E7833C}" type="slidenum">
              <a:rPr lang="en-US" smtClean="0">
                <a:solidFill>
                  <a:srgbClr val="045C75"/>
                </a:solidFill>
                <a:ea typeface="ヒラギノ角ゴ Pro W3" pitchFamily="112" charset="-128"/>
              </a:rPr>
              <a:pPr/>
              <a:t>9</a:t>
            </a:fld>
            <a:endParaRPr lang="en-US" smtClean="0">
              <a:solidFill>
                <a:srgbClr val="045C75"/>
              </a:solidFill>
              <a:ea typeface="ヒラギノ角ゴ Pro W3" pitchFamily="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699</TotalTime>
  <Words>1086</Words>
  <Application>Microsoft Office PowerPoint</Application>
  <PresentationFormat>On-screen Show (4:3)</PresentationFormat>
  <Paragraphs>207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Constantia</vt:lpstr>
      <vt:lpstr>Courier New</vt:lpstr>
      <vt:lpstr>Wingdings 2</vt:lpstr>
      <vt:lpstr>ヒラギノ角ゴ Pro W3</vt:lpstr>
      <vt:lpstr>Flow</vt:lpstr>
      <vt:lpstr>EE140: Introduction to  Programming Concepts for Engineers</vt:lpstr>
      <vt:lpstr>Programming Basics</vt:lpstr>
      <vt:lpstr>Variables</vt:lpstr>
      <vt:lpstr>Defining Variables</vt:lpstr>
      <vt:lpstr>Variable Names</vt:lpstr>
      <vt:lpstr>Variable Data Types</vt:lpstr>
      <vt:lpstr>C Numeric Data Types and Properties</vt:lpstr>
      <vt:lpstr>Constants</vt:lpstr>
      <vt:lpstr>Defining Constants</vt:lpstr>
      <vt:lpstr>Constant Variables: why?</vt:lpstr>
      <vt:lpstr>I/O: the printf() function </vt:lpstr>
      <vt:lpstr>I/O: the scanf() function </vt:lpstr>
      <vt:lpstr>Example 1: Adding two integers</vt:lpstr>
      <vt:lpstr>Example 2: Area of a Circle</vt:lpstr>
      <vt:lpstr>Debugging Two Ways</vt:lpstr>
      <vt:lpstr>Ex 1: Debug using breakpoints</vt:lpstr>
      <vt:lpstr>Ex1b: Debug using Breakpoints in gdb</vt:lpstr>
      <vt:lpstr>Submitting your assignments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EE140: Introduction to Programming Concepts for Engineers </dc:title>
  <dc:creator>kuijts</dc:creator>
  <cp:lastModifiedBy>Kuijt, David</cp:lastModifiedBy>
  <cp:revision>64</cp:revision>
  <dcterms:created xsi:type="dcterms:W3CDTF">2012-01-24T03:07:04Z</dcterms:created>
  <dcterms:modified xsi:type="dcterms:W3CDTF">2015-09-08T20:35:23Z</dcterms:modified>
</cp:coreProperties>
</file>