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7" r:id="rId1"/>
  </p:sldMasterIdLst>
  <p:notesMasterIdLst>
    <p:notesMasterId r:id="rId21"/>
  </p:notesMasterIdLst>
  <p:handoutMasterIdLst>
    <p:handoutMasterId r:id="rId22"/>
  </p:handoutMasterIdLst>
  <p:sldIdLst>
    <p:sldId id="278" r:id="rId2"/>
    <p:sldId id="279" r:id="rId3"/>
    <p:sldId id="280" r:id="rId4"/>
    <p:sldId id="281" r:id="rId5"/>
    <p:sldId id="283" r:id="rId6"/>
    <p:sldId id="284" r:id="rId7"/>
    <p:sldId id="294" r:id="rId8"/>
    <p:sldId id="285" r:id="rId9"/>
    <p:sldId id="289" r:id="rId10"/>
    <p:sldId id="290" r:id="rId11"/>
    <p:sldId id="291" r:id="rId12"/>
    <p:sldId id="292" r:id="rId13"/>
    <p:sldId id="296" r:id="rId14"/>
    <p:sldId id="293" r:id="rId15"/>
    <p:sldId id="297" r:id="rId16"/>
    <p:sldId id="300" r:id="rId17"/>
    <p:sldId id="298" r:id="rId18"/>
    <p:sldId id="299" r:id="rId19"/>
    <p:sldId id="288" r:id="rId20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D60225"/>
    <a:srgbClr val="FEA0B0"/>
    <a:srgbClr val="99FF66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561" autoAdjust="0"/>
  </p:normalViewPr>
  <p:slideViewPr>
    <p:cSldViewPr snapToGrid="0" snapToObjects="1"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6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2" tIns="48316" rIns="96632" bIns="48316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6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2" tIns="48316" rIns="96632" bIns="48316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7505"/>
            <a:ext cx="4160937" cy="366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2" tIns="48316" rIns="96632" bIns="48316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7505"/>
            <a:ext cx="4160937" cy="366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2" tIns="48316" rIns="96632" bIns="48316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251FB2DE-5258-4303-88A5-376807427B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6456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18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CF53D69-00A7-4324-A011-B573ADF69E5E}" type="datetimeFigureOut">
              <a:rPr lang="en-US"/>
              <a:pPr>
                <a:defRPr/>
              </a:pPr>
              <a:t>9/1/2015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538" y="3474963"/>
            <a:ext cx="7680127" cy="3291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3CC7C4A-4812-4A23-94AB-F996603594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194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4DE9F5E-08DC-416C-A3F0-FE0D2C6C93D8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CC7C4A-4812-4A23-94AB-F9966035949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CC7C4A-4812-4A23-94AB-F9966035949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CC7C4A-4812-4A23-94AB-F9966035949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CC7C4A-4812-4A23-94AB-F9966035949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CC7C4A-4812-4A23-94AB-F99660359494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CC7C4A-4812-4A23-94AB-F9966035949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CC7C4A-4812-4A23-94AB-F99660359494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CC7C4A-4812-4A23-94AB-F99660359494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CC7C4A-4812-4A23-94AB-F9966035949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CC7C4A-4812-4A23-94AB-F99660359494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CC7C4A-4812-4A23-94AB-F9966035949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CC7C4A-4812-4A23-94AB-F9966035949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CC7C4A-4812-4A23-94AB-F9966035949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CC7C4A-4812-4A23-94AB-F9966035949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CC7C4A-4812-4A23-94AB-F9966035949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CC7C4A-4812-4A23-94AB-F9966035949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CC7C4A-4812-4A23-94AB-F9966035949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CC7C4A-4812-4A23-94AB-F9966035949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478AD1-2EEF-4A90-9F5D-C57FD0DEA5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56D4F-6119-41AA-B72D-B2D41AA8158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3E191-5D19-4D8B-8CE3-F58CA5367C0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0E2328-6A0E-4BD1-9356-E9CC6031EC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45192F-8388-434B-BB20-C199727302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470B84-E50B-4154-B807-576C1BD272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76866D-081E-47B4-A896-0A13FAD2B6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91469C-489A-445C-94DF-CD164181F3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C3322-DA49-43E0-A9C8-EF086C644A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5D597-7489-4E78-AAB6-37B253D239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D95A8-BA46-4D53-8C34-73FDDE28A3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224DCDC9-6826-4AD0-95B1-3435B68D17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2" r:id="rId1"/>
    <p:sldLayoutId id="2147484064" r:id="rId2"/>
    <p:sldLayoutId id="2147484073" r:id="rId3"/>
    <p:sldLayoutId id="2147484065" r:id="rId4"/>
    <p:sldLayoutId id="2147484066" r:id="rId5"/>
    <p:sldLayoutId id="2147484067" r:id="rId6"/>
    <p:sldLayoutId id="2147484068" r:id="rId7"/>
    <p:sldLayoutId id="2147484069" r:id="rId8"/>
    <p:sldLayoutId id="2147484074" r:id="rId9"/>
    <p:sldLayoutId id="2147484070" r:id="rId10"/>
    <p:sldLayoutId id="21474840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iark.greenend.org.uk/~sgtatham/putty/download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e.surrey.ac.uk/Teaching/Unix/index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taff.washington.edu/rells/R11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hpcc.edu/training/vitecbids/UnixIntro/Editors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598613"/>
            <a:ext cx="8720138" cy="4268787"/>
          </a:xfrm>
        </p:spPr>
        <p:txBody>
          <a:bodyPr/>
          <a:lstStyle/>
          <a:p>
            <a:pPr marR="0" algn="ctr" eaLnBrk="1" hangingPunct="1">
              <a:lnSpc>
                <a:spcPct val="90000"/>
              </a:lnSpc>
            </a:pPr>
            <a:r>
              <a:rPr lang="en-US" sz="3400" dirty="0" smtClean="0">
                <a:solidFill>
                  <a:schemeClr val="tx2"/>
                </a:solidFill>
                <a:latin typeface="Comic Sans MS" pitchFamily="66" charset="0"/>
              </a:rPr>
              <a:t>EE 150</a:t>
            </a:r>
          </a:p>
          <a:p>
            <a:pPr marR="0" algn="ctr" eaLnBrk="1" hangingPunct="1">
              <a:lnSpc>
                <a:spcPct val="90000"/>
              </a:lnSpc>
            </a:pPr>
            <a:r>
              <a:rPr lang="en-US" sz="2800" u="sng" dirty="0" smtClean="0">
                <a:solidFill>
                  <a:schemeClr val="tx2"/>
                </a:solidFill>
                <a:latin typeface="Comic Sans MS" pitchFamily="66" charset="0"/>
              </a:rPr>
              <a:t>Intermediate Programming Concepts for Engineers </a:t>
            </a:r>
          </a:p>
          <a:p>
            <a:pPr marR="0" eaLnBrk="1" hangingPunct="1">
              <a:lnSpc>
                <a:spcPct val="90000"/>
              </a:lnSpc>
            </a:pPr>
            <a:endParaRPr lang="en-US" sz="3400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 marR="0" algn="ctr" eaLnBrk="1" hangingPunct="1">
              <a:lnSpc>
                <a:spcPct val="90000"/>
              </a:lnSpc>
            </a:pPr>
            <a:r>
              <a:rPr lang="en-US" sz="2800" dirty="0" smtClean="0">
                <a:solidFill>
                  <a:schemeClr val="tx2"/>
                </a:solidFill>
                <a:latin typeface="Comic Sans MS" pitchFamily="66" charset="0"/>
              </a:rPr>
              <a:t>Lecture Notes on</a:t>
            </a:r>
          </a:p>
          <a:p>
            <a:pPr marR="0"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800" b="1" dirty="0" smtClean="0">
                <a:solidFill>
                  <a:schemeClr val="tx2"/>
                </a:solidFill>
                <a:latin typeface="Comic Sans MS" pitchFamily="66" charset="0"/>
              </a:rPr>
              <a:t>		</a:t>
            </a:r>
            <a:r>
              <a:rPr lang="en-US" sz="2800" dirty="0" smtClean="0">
                <a:solidFill>
                  <a:schemeClr val="tx2"/>
                </a:solidFill>
                <a:latin typeface="Comic Sans MS" pitchFamily="66" charset="0"/>
              </a:rPr>
              <a:t>Introduction to Unix Concepts</a:t>
            </a:r>
          </a:p>
          <a:p>
            <a:pPr marR="0" algn="ctr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3600" b="1" dirty="0" smtClean="0">
                <a:solidFill>
                  <a:schemeClr val="tx2"/>
                </a:solidFill>
                <a:latin typeface="Comic Sans MS" pitchFamily="66" charset="0"/>
              </a:rPr>
              <a:t>               </a:t>
            </a:r>
            <a:endParaRPr lang="en-US" sz="3400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 marR="0"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3400" dirty="0" smtClean="0">
                <a:solidFill>
                  <a:schemeClr val="tx2"/>
                </a:solidFill>
                <a:latin typeface="Comic Sans MS" pitchFamily="66" charset="0"/>
              </a:rPr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787400"/>
          </a:xfrm>
        </p:spPr>
        <p:txBody>
          <a:bodyPr/>
          <a:lstStyle/>
          <a:p>
            <a:r>
              <a:rPr lang="en-US" dirty="0" smtClean="0"/>
              <a:t>Basic vi/vim Commands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492250"/>
            <a:ext cx="8229600" cy="4786312"/>
          </a:xfrm>
        </p:spPr>
        <p:txBody>
          <a:bodyPr/>
          <a:lstStyle/>
          <a:p>
            <a:r>
              <a:rPr lang="en-US" sz="2400" dirty="0" smtClean="0"/>
              <a:t>All the commands are used in Command mode (remember, you have to press Esc to go back to command mode once you are finished typing your text)</a:t>
            </a:r>
          </a:p>
          <a:p>
            <a:pPr lvl="1">
              <a:buFont typeface="Wingdings 2" pitchFamily="18" charset="2"/>
              <a:buNone/>
            </a:pPr>
            <a:r>
              <a:rPr lang="en-US" dirty="0" smtClean="0"/>
              <a:t>	</a:t>
            </a:r>
            <a:r>
              <a:rPr lang="en-US" sz="2000" dirty="0" smtClean="0"/>
              <a:t>:q – quit (if you haven't made any changes)</a:t>
            </a:r>
            <a:br>
              <a:rPr lang="en-US" sz="2000" dirty="0" smtClean="0"/>
            </a:br>
            <a:r>
              <a:rPr lang="en-US" sz="2000" dirty="0" smtClean="0"/>
              <a:t>:w – write.  save the file</a:t>
            </a:r>
            <a:br>
              <a:rPr lang="en-US" sz="2000" dirty="0" smtClean="0"/>
            </a:br>
            <a:r>
              <a:rPr lang="en-US" sz="2000" dirty="0" smtClean="0"/>
              <a:t>:w filename – save as filename </a:t>
            </a:r>
            <a:br>
              <a:rPr lang="en-US" sz="2000" dirty="0" smtClean="0"/>
            </a:br>
            <a:r>
              <a:rPr lang="en-US" sz="2000" dirty="0" smtClean="0"/>
              <a:t>:</a:t>
            </a:r>
            <a:r>
              <a:rPr lang="en-US" sz="2000" dirty="0" err="1" smtClean="0"/>
              <a:t>wq</a:t>
            </a:r>
            <a:r>
              <a:rPr lang="en-US" sz="2000" dirty="0" smtClean="0"/>
              <a:t> – save and quit </a:t>
            </a:r>
            <a:br>
              <a:rPr lang="en-US" sz="2000" dirty="0" smtClean="0"/>
            </a:br>
            <a:r>
              <a:rPr lang="en-US" sz="2000" dirty="0" smtClean="0"/>
              <a:t>:q! - quit without saving your changes</a:t>
            </a:r>
            <a:br>
              <a:rPr lang="en-US" sz="2000" dirty="0" smtClean="0"/>
            </a:br>
            <a:r>
              <a:rPr lang="en-US" sz="2000" dirty="0" err="1" smtClean="0"/>
              <a:t>dd</a:t>
            </a:r>
            <a:r>
              <a:rPr lang="en-US" sz="2000" dirty="0" smtClean="0"/>
              <a:t> – delete the current line</a:t>
            </a:r>
            <a:br>
              <a:rPr lang="en-US" sz="2000" dirty="0" smtClean="0"/>
            </a:br>
            <a:r>
              <a:rPr lang="en-US" sz="2000" dirty="0" smtClean="0"/>
              <a:t>/text – search forward for text</a:t>
            </a:r>
          </a:p>
          <a:p>
            <a:pPr lvl="1">
              <a:buFont typeface="Wingdings 2" pitchFamily="18" charset="2"/>
              <a:buNone/>
            </a:pPr>
            <a:r>
              <a:rPr lang="en-US" sz="2000" dirty="0" smtClean="0"/>
              <a:t>	?text – search backward for text</a:t>
            </a:r>
          </a:p>
          <a:p>
            <a:r>
              <a:rPr lang="en-US" sz="2000" dirty="0" smtClean="0"/>
              <a:t>You can create your own vim settings. Create a file under your ~/ee150 directory called vimrc-mine.txt and the setting will be activated once DICE is loaded. (We will talk about DICE later on)</a:t>
            </a:r>
            <a:br>
              <a:rPr lang="en-US" sz="2000" dirty="0" smtClean="0"/>
            </a:br>
            <a:endParaRPr lang="en-US" sz="2000" dirty="0" smtClean="0">
              <a:latin typeface="Comic Sans MS" pitchFamily="66" charset="0"/>
            </a:endParaRPr>
          </a:p>
          <a:p>
            <a:pPr>
              <a:buFont typeface="Wingdings 2" pitchFamily="18" charset="2"/>
              <a:buNone/>
            </a:pPr>
            <a:endParaRPr lang="en-US" dirty="0" smtClean="0"/>
          </a:p>
          <a:p>
            <a:pPr>
              <a:buFont typeface="Wingdings 2" pitchFamily="18" charset="2"/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D74361-D863-4FC3-BFAA-1FF70A0E238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88560"/>
          </a:xfrm>
        </p:spPr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display.c</a:t>
            </a:r>
            <a:endParaRPr lang="en-US" dirty="0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720158"/>
            <a:ext cx="8229600" cy="4786312"/>
          </a:xfrm>
        </p:spPr>
        <p:txBody>
          <a:bodyPr/>
          <a:lstStyle/>
          <a:p>
            <a:r>
              <a:rPr lang="en-US" dirty="0" smtClean="0"/>
              <a:t>Let us create a simple C source code using vim under ~/test directory (vim </a:t>
            </a:r>
            <a:r>
              <a:rPr lang="en-US" dirty="0" err="1" smtClean="0"/>
              <a:t>display.c</a:t>
            </a:r>
            <a:r>
              <a:rPr lang="en-US" dirty="0" smtClean="0"/>
              <a:t>)</a:t>
            </a:r>
          </a:p>
          <a:p>
            <a:pPr lvl="1">
              <a:buFont typeface="Wingdings 2" pitchFamily="18" charset="2"/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>
              <a:buFont typeface="Wingdings 2" pitchFamily="18" charset="2"/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 2" pitchFamily="18" charset="2"/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main(void) </a:t>
            </a:r>
          </a:p>
          <a:p>
            <a:pPr lvl="1">
              <a:buFont typeface="Wingdings 2" pitchFamily="18" charset="2"/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Font typeface="Wingdings 2" pitchFamily="18" charset="2"/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value, i, sum = 0;</a:t>
            </a:r>
          </a:p>
          <a:p>
            <a:pPr lvl="1">
              <a:buFont typeface="Wingdings 2" pitchFamily="18" charset="2"/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</a:t>
            </a:r>
          </a:p>
          <a:p>
            <a:pPr lvl="1">
              <a:buFont typeface="Wingdings 2" pitchFamily="18" charset="2"/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for (i=0; i&lt;10; i++) {</a:t>
            </a:r>
          </a:p>
          <a:p>
            <a:pPr lvl="1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("Please enter an integer: ");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 2" pitchFamily="18" charset="2"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("%d", &amp;value);</a:t>
            </a:r>
          </a:p>
          <a:p>
            <a:pPr lvl="1">
              <a:buFont typeface="Wingdings 2" pitchFamily="18" charset="2"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    sum += value;	</a:t>
            </a:r>
          </a:p>
          <a:p>
            <a:pPr lvl="1">
              <a:buFont typeface="Wingdings 2" pitchFamily="18" charset="2"/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lvl="1">
              <a:buFont typeface="Wingdings 2" pitchFamily="18" charset="2"/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The sum is %d. \n", sum);</a:t>
            </a:r>
          </a:p>
          <a:p>
            <a:pPr lvl="1">
              <a:buFont typeface="Wingdings 2" pitchFamily="18" charset="2"/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return 0;</a:t>
            </a:r>
          </a:p>
          <a:p>
            <a:pPr lvl="1">
              <a:buFont typeface="Wingdings 2" pitchFamily="18" charset="2"/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 2" pitchFamily="18" charset="2"/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2B227E-9E71-46CE-BCF6-AAEE28FFDF69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840495"/>
            <a:ext cx="8229600" cy="680330"/>
          </a:xfrm>
        </p:spPr>
        <p:txBody>
          <a:bodyPr/>
          <a:lstStyle/>
          <a:p>
            <a:r>
              <a:rPr lang="en-US" sz="4400" dirty="0" smtClean="0"/>
              <a:t>Compiling and </a:t>
            </a:r>
            <a:r>
              <a:rPr lang="en-US" sz="4400" smtClean="0"/>
              <a:t>Executing </a:t>
            </a:r>
            <a:r>
              <a:rPr lang="en-US" sz="4400" smtClean="0"/>
              <a:t>Programs</a:t>
            </a:r>
            <a:endParaRPr lang="en-US" sz="4400" dirty="0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520825"/>
            <a:ext cx="7853881" cy="4835525"/>
          </a:xfrm>
        </p:spPr>
        <p:txBody>
          <a:bodyPr/>
          <a:lstStyle/>
          <a:p>
            <a:r>
              <a:rPr lang="en-US" sz="2000" dirty="0" smtClean="0"/>
              <a:t>You can compile your program with </a:t>
            </a:r>
            <a:r>
              <a:rPr lang="en-US" sz="2000" dirty="0" err="1" smtClean="0"/>
              <a:t>gcc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700" dirty="0" smtClean="0"/>
              <a:t/>
            </a:r>
            <a:br>
              <a:rPr lang="en-US" sz="700" dirty="0" smtClean="0"/>
            </a:br>
            <a:r>
              <a:rPr lang="en-US" sz="2000" dirty="0" err="1" smtClean="0">
                <a:latin typeface="Comic Sans MS" pitchFamily="66" charset="0"/>
              </a:rPr>
              <a:t>gcc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display.c</a:t>
            </a:r>
            <a:r>
              <a:rPr lang="en-US" sz="2000" dirty="0" smtClean="0">
                <a:latin typeface="Comic Sans MS" pitchFamily="66" charset="0"/>
              </a:rPr>
              <a:t> –o display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700" dirty="0" smtClean="0"/>
          </a:p>
          <a:p>
            <a:r>
              <a:rPr lang="en-US" sz="2000" dirty="0" smtClean="0"/>
              <a:t>This will compile </a:t>
            </a:r>
            <a:r>
              <a:rPr lang="en-US" sz="2000" dirty="0" err="1" smtClean="0"/>
              <a:t>display.c</a:t>
            </a:r>
            <a:r>
              <a:rPr lang="en-US" sz="2000" dirty="0" smtClean="0"/>
              <a:t> and generate an executable called display</a:t>
            </a:r>
          </a:p>
          <a:p>
            <a:r>
              <a:rPr lang="en-US" sz="2000" dirty="0" err="1" smtClean="0"/>
              <a:t>gcc</a:t>
            </a:r>
            <a:r>
              <a:rPr lang="en-US" sz="2000" dirty="0" smtClean="0"/>
              <a:t> comes with many options. For a listing of options, you can type  </a:t>
            </a:r>
            <a:r>
              <a:rPr lang="en-US" sz="2000" dirty="0" err="1" smtClean="0">
                <a:latin typeface="Comic Sans MS" pitchFamily="66" charset="0"/>
              </a:rPr>
              <a:t>gcc</a:t>
            </a:r>
            <a:r>
              <a:rPr lang="en-US" sz="2000" dirty="0" smtClean="0">
                <a:latin typeface="Comic Sans MS" pitchFamily="66" charset="0"/>
              </a:rPr>
              <a:t> -- help</a:t>
            </a:r>
          </a:p>
          <a:p>
            <a:r>
              <a:rPr lang="en-US" sz="2000" dirty="0" smtClean="0"/>
              <a:t>Useful compiler options</a:t>
            </a:r>
            <a:br>
              <a:rPr lang="en-US" sz="2000" dirty="0" smtClean="0"/>
            </a:br>
            <a:r>
              <a:rPr lang="en-US" sz="700" dirty="0" smtClean="0"/>
              <a:t/>
            </a:r>
            <a:br>
              <a:rPr lang="en-US" sz="700" dirty="0" smtClean="0"/>
            </a:br>
            <a:r>
              <a:rPr lang="en-US" sz="2000" dirty="0" err="1" smtClean="0">
                <a:latin typeface="Comic Sans MS" pitchFamily="66" charset="0"/>
              </a:rPr>
              <a:t>gcc</a:t>
            </a:r>
            <a:r>
              <a:rPr lang="en-US" sz="2000" dirty="0" smtClean="0">
                <a:latin typeface="Comic Sans MS" pitchFamily="66" charset="0"/>
              </a:rPr>
              <a:t> –Wall –pedantic </a:t>
            </a:r>
            <a:r>
              <a:rPr lang="en-US" sz="2000" dirty="0" err="1" smtClean="0">
                <a:latin typeface="Comic Sans MS" pitchFamily="66" charset="0"/>
              </a:rPr>
              <a:t>display.c</a:t>
            </a:r>
            <a:r>
              <a:rPr lang="en-US" sz="2000" dirty="0" smtClean="0">
                <a:latin typeface="Comic Sans MS" pitchFamily="66" charset="0"/>
              </a:rPr>
              <a:t> –o display</a:t>
            </a:r>
          </a:p>
          <a:p>
            <a:pPr>
              <a:buFont typeface="Wingdings 2" pitchFamily="18" charset="2"/>
              <a:buNone/>
            </a:pPr>
            <a:r>
              <a:rPr lang="en-US" sz="700" dirty="0" smtClean="0"/>
              <a:t>	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These two options turn on useful warnings that can help to find program errors more quickly.</a:t>
            </a:r>
          </a:p>
          <a:p>
            <a:r>
              <a:rPr lang="en-US" sz="2000" dirty="0" smtClean="0"/>
              <a:t>To execute the program, type</a:t>
            </a:r>
            <a:br>
              <a:rPr lang="en-US" sz="2000" dirty="0" smtClean="0"/>
            </a:br>
            <a:r>
              <a:rPr lang="en-US" sz="2000" dirty="0" smtClean="0">
                <a:latin typeface="Comic Sans MS" pitchFamily="66" charset="0"/>
              </a:rPr>
              <a:t>./display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B951AB-A6E1-4EC1-A0BE-1AB94E5A2F32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86828" y="3096285"/>
            <a:ext cx="5432079" cy="80575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13B0FD-801C-4BF3-9DF5-AD263D6F728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31813" y="733331"/>
            <a:ext cx="7772400" cy="84613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Compiling program using </a:t>
            </a:r>
            <a:r>
              <a:rPr lang="en-US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 script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5800" y="1466850"/>
            <a:ext cx="7772400" cy="4629150"/>
          </a:xfrm>
          <a:prstGeom prst="rect">
            <a:avLst/>
          </a:prstGeom>
        </p:spPr>
        <p:txBody>
          <a:bodyPr/>
          <a:lstStyle/>
          <a:p>
            <a: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/>
            </a:pPr>
            <a:r>
              <a:rPr lang="en-US" sz="2000" dirty="0">
                <a:latin typeface="+mn-lt"/>
              </a:rPr>
              <a:t>To compile your program, we can put the command(s) in a (bash) script called </a:t>
            </a:r>
            <a:r>
              <a:rPr lang="en-US" sz="2000" dirty="0" err="1"/>
              <a:t>makeme</a:t>
            </a:r>
            <a:r>
              <a:rPr lang="en-US" sz="2000" dirty="0">
                <a:latin typeface="+mn-lt"/>
              </a:rPr>
              <a:t>.</a:t>
            </a:r>
          </a:p>
          <a:p>
            <a: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/>
            </a:pPr>
            <a:r>
              <a:rPr lang="en-US" sz="2000" dirty="0">
                <a:latin typeface="+mn-lt"/>
              </a:rPr>
              <a:t>For example, for a project that consists of a single file </a:t>
            </a:r>
            <a:r>
              <a:rPr lang="en-US" sz="2000" dirty="0" err="1">
                <a:latin typeface="+mn-lt"/>
              </a:rPr>
              <a:t>display.c</a:t>
            </a:r>
            <a:r>
              <a:rPr lang="en-US" sz="2000" dirty="0">
                <a:latin typeface="+mn-lt"/>
              </a:rPr>
              <a:t>, we can create a file called </a:t>
            </a:r>
            <a:r>
              <a:rPr lang="en-US" sz="2000" dirty="0"/>
              <a:t>m</a:t>
            </a:r>
            <a:r>
              <a:rPr lang="en-US" sz="2000" dirty="0" err="1"/>
              <a:t>akeme</a:t>
            </a:r>
            <a:r>
              <a:rPr lang="en-US" sz="2000" dirty="0">
                <a:latin typeface="+mn-lt"/>
              </a:rPr>
              <a:t> using vim to compile the code:</a:t>
            </a:r>
            <a:br>
              <a:rPr lang="en-US" sz="2000" dirty="0">
                <a:latin typeface="+mn-lt"/>
              </a:rPr>
            </a:br>
            <a:endParaRPr lang="en-US" sz="2000" dirty="0">
              <a:latin typeface="+mn-lt"/>
            </a:endParaRPr>
          </a:p>
          <a:p>
            <a:pPr marL="273050" indent="-273050">
              <a:spcBef>
                <a:spcPct val="20000"/>
              </a:spcBef>
              <a:buClr>
                <a:srgbClr val="0BD0D9"/>
              </a:buClr>
              <a:buSzPct val="95000"/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>
                <a:cs typeface="Courier New" pitchFamily="49" charset="0"/>
              </a:rPr>
              <a:t>#!/bin/bash</a:t>
            </a:r>
          </a:p>
          <a:p>
            <a:pPr marL="273050" indent="-273050">
              <a:spcBef>
                <a:spcPct val="20000"/>
              </a:spcBef>
              <a:buClr>
                <a:srgbClr val="0BD0D9"/>
              </a:buClr>
              <a:buSzPct val="95000"/>
              <a:defRPr/>
            </a:pPr>
            <a:r>
              <a:rPr lang="en-US" sz="2000" dirty="0">
                <a:cs typeface="Courier New" pitchFamily="49" charset="0"/>
              </a:rPr>
              <a:t>	</a:t>
            </a:r>
            <a:r>
              <a:rPr lang="en-US" sz="2000" dirty="0" err="1">
                <a:cs typeface="Courier New" pitchFamily="49" charset="0"/>
              </a:rPr>
              <a:t>gcc</a:t>
            </a:r>
            <a:r>
              <a:rPr lang="en-US" sz="2000" dirty="0">
                <a:cs typeface="Courier New" pitchFamily="49" charset="0"/>
              </a:rPr>
              <a:t> –Wall –pedantic </a:t>
            </a:r>
            <a:r>
              <a:rPr lang="en-US" sz="2000" dirty="0" err="1">
                <a:cs typeface="Courier New" pitchFamily="49" charset="0"/>
              </a:rPr>
              <a:t>display.c</a:t>
            </a:r>
            <a:r>
              <a:rPr lang="en-US" sz="2000" dirty="0">
                <a:cs typeface="Courier New" pitchFamily="49" charset="0"/>
              </a:rPr>
              <a:t> –o </a:t>
            </a:r>
            <a:r>
              <a:rPr lang="en-US" sz="2000" dirty="0" smtClean="0">
                <a:cs typeface="Courier New" pitchFamily="49" charset="0"/>
              </a:rPr>
              <a:t>display</a:t>
            </a:r>
            <a:r>
              <a:rPr lang="en-US" sz="2000" dirty="0">
                <a:cs typeface="Courier New" pitchFamily="49" charset="0"/>
              </a:rPr>
              <a:t/>
            </a:r>
            <a:br>
              <a:rPr lang="en-US" sz="2000" dirty="0">
                <a:cs typeface="Courier New" pitchFamily="49" charset="0"/>
              </a:rPr>
            </a:br>
            <a:endParaRPr lang="en-US" sz="2000" dirty="0">
              <a:cs typeface="Courier New" pitchFamily="49" charset="0"/>
            </a:endParaRPr>
          </a:p>
          <a:p>
            <a: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/>
            </a:pPr>
            <a:r>
              <a:rPr lang="en-US" sz="2000" dirty="0">
                <a:latin typeface="+mj-lt"/>
                <a:cs typeface="Courier New" pitchFamily="49" charset="0"/>
              </a:rPr>
              <a:t>Once this </a:t>
            </a:r>
            <a:r>
              <a:rPr lang="en-US" sz="2000" dirty="0" err="1">
                <a:cs typeface="Courier New" pitchFamily="49" charset="0"/>
              </a:rPr>
              <a:t>makeme</a:t>
            </a:r>
            <a:r>
              <a:rPr lang="en-US" sz="2000" dirty="0">
                <a:cs typeface="Courier New" pitchFamily="49" charset="0"/>
              </a:rPr>
              <a:t> </a:t>
            </a:r>
            <a:r>
              <a:rPr lang="en-US" sz="2000" dirty="0">
                <a:latin typeface="+mn-lt"/>
                <a:cs typeface="Courier New" pitchFamily="49" charset="0"/>
              </a:rPr>
              <a:t>script is created, you have to make sure it is executable by using </a:t>
            </a:r>
            <a:r>
              <a:rPr lang="en-US" sz="2000" dirty="0" err="1">
                <a:latin typeface="+mn-lt"/>
                <a:cs typeface="Courier New" pitchFamily="49" charset="0"/>
              </a:rPr>
              <a:t>chmod</a:t>
            </a:r>
            <a:r>
              <a:rPr lang="en-US" sz="2000" dirty="0">
                <a:latin typeface="+mn-lt"/>
                <a:cs typeface="Courier New" pitchFamily="49" charset="0"/>
              </a:rPr>
              <a:t> command (only once):</a:t>
            </a:r>
            <a:br>
              <a:rPr lang="en-US" sz="2000" dirty="0">
                <a:latin typeface="+mn-lt"/>
                <a:cs typeface="Courier New" pitchFamily="49" charset="0"/>
              </a:rPr>
            </a:br>
            <a:r>
              <a:rPr lang="en-US" sz="2000" dirty="0" err="1">
                <a:cs typeface="Courier New" pitchFamily="49" charset="0"/>
              </a:rPr>
              <a:t>chmod</a:t>
            </a:r>
            <a:r>
              <a:rPr lang="en-US" sz="2000" dirty="0">
                <a:cs typeface="Courier New" pitchFamily="49" charset="0"/>
              </a:rPr>
              <a:t> +x </a:t>
            </a:r>
            <a:r>
              <a:rPr lang="en-US" sz="2000" dirty="0" err="1">
                <a:cs typeface="Courier New" pitchFamily="49" charset="0"/>
              </a:rPr>
              <a:t>makeme</a:t>
            </a:r>
            <a:endParaRPr lang="en-US" sz="2000" dirty="0">
              <a:cs typeface="Courier New" pitchFamily="49" charset="0"/>
            </a:endParaRPr>
          </a:p>
          <a:p>
            <a: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Now, you can simply run the following command at the command prompt:</a:t>
            </a:r>
          </a:p>
          <a:p>
            <a:pPr marL="273050" indent="-273050">
              <a:spcBef>
                <a:spcPct val="20000"/>
              </a:spcBef>
              <a:buClr>
                <a:srgbClr val="0BD0D9"/>
              </a:buClr>
              <a:buSzPct val="95000"/>
              <a:defRPr/>
            </a:pPr>
            <a:r>
              <a:rPr lang="en-US" sz="2000" dirty="0">
                <a:latin typeface="+mj-lt"/>
                <a:cs typeface="Courier New" pitchFamily="49" charset="0"/>
              </a:rPr>
              <a:t>	</a:t>
            </a:r>
            <a:r>
              <a:rPr lang="en-US" sz="2000" dirty="0">
                <a:cs typeface="Courier New" pitchFamily="49" charset="0"/>
              </a:rPr>
              <a:t>./</a:t>
            </a:r>
            <a:r>
              <a:rPr lang="en-US" sz="2000" dirty="0" err="1">
                <a:cs typeface="Courier New" pitchFamily="49" charset="0"/>
              </a:rPr>
              <a:t>makeme</a:t>
            </a:r>
            <a:endParaRPr lang="en-US" sz="2000" dirty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602055" y="1004935"/>
            <a:ext cx="8229600" cy="689384"/>
          </a:xfrm>
        </p:spPr>
        <p:txBody>
          <a:bodyPr/>
          <a:lstStyle/>
          <a:p>
            <a:r>
              <a:rPr lang="en-US" sz="4400" dirty="0" smtClean="0"/>
              <a:t>Redirection of Standard Input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810693"/>
            <a:ext cx="8229600" cy="407405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Standard input normally means the keyboard. A file may be substituted for input from the keyboard by using the “&lt;“ convention for input redirection.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The general command format for this is:</a:t>
            </a:r>
          </a:p>
          <a:p>
            <a:pPr lvl="1">
              <a:lnSpc>
                <a:spcPct val="80000"/>
              </a:lnSpc>
            </a:pPr>
            <a:r>
              <a:rPr lang="en-US" sz="2000" dirty="0" err="1" smtClean="0">
                <a:latin typeface="Comic Sans MS" pitchFamily="66" charset="0"/>
              </a:rPr>
              <a:t>program_name</a:t>
            </a:r>
            <a:r>
              <a:rPr lang="en-US" sz="2000" dirty="0" smtClean="0">
                <a:latin typeface="Comic Sans MS" pitchFamily="66" charset="0"/>
              </a:rPr>
              <a:t> &lt; </a:t>
            </a:r>
            <a:r>
              <a:rPr lang="en-US" sz="2000" dirty="0" err="1" smtClean="0">
                <a:latin typeface="Comic Sans MS" pitchFamily="66" charset="0"/>
              </a:rPr>
              <a:t>input_file_name</a:t>
            </a:r>
            <a:endParaRPr lang="en-US" sz="2000" dirty="0" smtClean="0">
              <a:latin typeface="Comic Sans MS" pitchFamily="66" charset="0"/>
            </a:endParaRP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For example:   </a:t>
            </a:r>
            <a:r>
              <a:rPr lang="en-US" sz="2000" dirty="0" smtClean="0">
                <a:latin typeface="Comic Sans MS" pitchFamily="66" charset="0"/>
              </a:rPr>
              <a:t>./display &lt; input.txt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When you repeatedly test your program, it is useful to redirect standard input from a file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don’t need to keep retyping the input every time.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can test with absolutely identical input</a:t>
            </a:r>
          </a:p>
          <a:p>
            <a:pPr>
              <a:lnSpc>
                <a:spcPct val="80000"/>
              </a:lnSpc>
              <a:buNone/>
            </a:pPr>
            <a:endParaRPr lang="en-US" sz="2400" dirty="0" smtClean="0"/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0A312D-1262-445E-BB44-1F7FF2AD409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256"/>
            <a:ext cx="8229600" cy="474917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Standard output can be redirected in a similar way, for example: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 smtClean="0"/>
              <a:t>		</a:t>
            </a:r>
            <a:r>
              <a:rPr lang="en-US" sz="2400" dirty="0" smtClean="0">
                <a:latin typeface="Comic Sans MS" pitchFamily="66" charset="0"/>
              </a:rPr>
              <a:t>./display   &gt;  output.txt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This sends the program output to a file called </a:t>
            </a:r>
            <a:r>
              <a:rPr lang="en-US" sz="2400" dirty="0" smtClean="0">
                <a:latin typeface="Comic Sans MS" pitchFamily="66" charset="0"/>
              </a:rPr>
              <a:t>output.txt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dirty="0" smtClean="0"/>
              <a:t>instead of on your screen. 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If output.txt already exists, it will be overwritten.  No warning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You can </a:t>
            </a:r>
            <a:r>
              <a:rPr lang="en-US" sz="2400" b="1" i="1" dirty="0" smtClean="0"/>
              <a:t>append</a:t>
            </a:r>
            <a:r>
              <a:rPr lang="en-US" sz="2400" dirty="0" smtClean="0"/>
              <a:t> standard output to a file (not wiping it if it exists already)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latin typeface="Comic Sans MS" pitchFamily="66" charset="0"/>
              </a:rPr>
              <a:t> 	./display   &gt;&gt;  output.txt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E2328-6A0E-4BD1-9356-E9CC6031ECE9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62803"/>
            <a:ext cx="8229600" cy="870453"/>
          </a:xfrm>
        </p:spPr>
        <p:txBody>
          <a:bodyPr/>
          <a:lstStyle/>
          <a:p>
            <a:r>
              <a:rPr lang="en-US" sz="4400" dirty="0" smtClean="0"/>
              <a:t>Redirection of Standard 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256"/>
            <a:ext cx="8229600" cy="474917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You can redirect both standard input and standard output, as in: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</a:t>
            </a:r>
            <a:r>
              <a:rPr lang="en-US" sz="2400" dirty="0" smtClean="0">
                <a:latin typeface="Comic Sans MS" pitchFamily="66" charset="0"/>
              </a:rPr>
              <a:t>./display  &lt;  input.txt   &gt;  output.txt</a:t>
            </a:r>
          </a:p>
          <a:p>
            <a:endParaRPr lang="en-US" sz="2400" dirty="0" smtClean="0"/>
          </a:p>
          <a:p>
            <a:r>
              <a:rPr lang="en-US" sz="2400" dirty="0" smtClean="0"/>
              <a:t>Does what you would expect it to.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E2328-6A0E-4BD1-9356-E9CC6031ECE9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62803"/>
            <a:ext cx="8229600" cy="870453"/>
          </a:xfrm>
        </p:spPr>
        <p:txBody>
          <a:bodyPr/>
          <a:lstStyle/>
          <a:p>
            <a:r>
              <a:rPr lang="en-US" sz="4400" dirty="0" smtClean="0"/>
              <a:t>Redirecting Input and Output Both!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C3322-DA49-43E0-A9C8-EF086C644AE4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2BC792-DFEE-4299-9388-A27B284DB1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87141" y="685800"/>
            <a:ext cx="8099659" cy="7858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How to Submit </a:t>
            </a:r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Your </a:t>
            </a:r>
            <a:r>
              <a:rPr lang="en-US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Assignment (I)</a:t>
            </a:r>
            <a:endParaRPr lang="en-US" sz="44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382000" cy="4876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" pitchFamily="2" charset="2"/>
              <a:buChar char="§"/>
              <a:defRPr/>
            </a:pPr>
            <a:r>
              <a:rPr lang="en-US" sz="2000" dirty="0">
                <a:latin typeface="+mn-lt"/>
              </a:rPr>
              <a:t>To submit </a:t>
            </a:r>
            <a:r>
              <a:rPr lang="en-US" sz="2000" dirty="0" smtClean="0">
                <a:latin typeface="+mn-lt"/>
              </a:rPr>
              <a:t>your project: </a:t>
            </a:r>
          </a:p>
          <a:p>
            <a:pPr marL="730250" lvl="1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/>
            </a:pPr>
            <a:r>
              <a:rPr lang="en-US" sz="2000" dirty="0" smtClean="0"/>
              <a:t>First make a tar </a:t>
            </a:r>
            <a:r>
              <a:rPr lang="en-US" sz="2000" dirty="0" err="1" smtClean="0"/>
              <a:t>gunzip</a:t>
            </a:r>
            <a:r>
              <a:rPr lang="en-US" sz="2000" dirty="0" smtClean="0"/>
              <a:t> file of your entire directory (you have to go to parent directory)</a:t>
            </a:r>
          </a:p>
          <a:p>
            <a:pPr marL="914400" lvl="1" indent="-457200">
              <a:spcBef>
                <a:spcPct val="20000"/>
              </a:spcBef>
              <a:buClr>
                <a:srgbClr val="0BD0D9"/>
              </a:buClr>
              <a:buSzPct val="95000"/>
              <a:defRPr/>
            </a:pPr>
            <a:r>
              <a:rPr lang="en-US" sz="2000" dirty="0" smtClean="0"/>
              <a:t>				</a:t>
            </a:r>
          </a:p>
          <a:p>
            <a:pPr marL="914400" lvl="1" indent="-457200">
              <a:spcBef>
                <a:spcPct val="20000"/>
              </a:spcBef>
              <a:buClr>
                <a:srgbClr val="0BD0D9"/>
              </a:buClr>
              <a:buSzPct val="95000"/>
              <a:defRPr/>
            </a:pPr>
            <a:r>
              <a:rPr lang="en-US" sz="2000" dirty="0" smtClean="0"/>
              <a:t>tar –</a:t>
            </a:r>
            <a:r>
              <a:rPr lang="en-US" sz="2000" dirty="0" err="1" smtClean="0"/>
              <a:t>czvf</a:t>
            </a:r>
            <a:r>
              <a:rPr lang="en-US" sz="2000" dirty="0" smtClean="0"/>
              <a:t>  David_proj1.tar.gz  proj1</a:t>
            </a:r>
          </a:p>
          <a:p>
            <a:pPr marL="914400" lvl="1" indent="-457200">
              <a:spcBef>
                <a:spcPct val="20000"/>
              </a:spcBef>
              <a:buClr>
                <a:srgbClr val="0BD0D9"/>
              </a:buClr>
              <a:buSzPct val="95000"/>
              <a:defRPr/>
            </a:pPr>
            <a:r>
              <a:rPr lang="en-US" sz="2000" dirty="0" smtClean="0"/>
              <a:t>					</a:t>
            </a:r>
          </a:p>
          <a:p>
            <a:pPr marL="730250" lvl="1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/>
            </a:pPr>
            <a:r>
              <a:rPr lang="en-US" sz="2000" dirty="0" smtClean="0"/>
              <a:t>Then copy your zip file to my </a:t>
            </a:r>
            <a:r>
              <a:rPr lang="en-US" sz="2000" dirty="0" err="1" smtClean="0"/>
              <a:t>dropbox</a:t>
            </a:r>
            <a:r>
              <a:rPr lang="en-US" sz="2000" dirty="0" smtClean="0"/>
              <a:t>. </a:t>
            </a:r>
          </a:p>
          <a:p>
            <a:pPr marL="273050" indent="-273050">
              <a:spcBef>
                <a:spcPct val="20000"/>
              </a:spcBef>
              <a:buClr>
                <a:srgbClr val="0BD0D9"/>
              </a:buClr>
              <a:buSzPct val="95000"/>
              <a:defRPr/>
            </a:pPr>
            <a:r>
              <a:rPr lang="en-US" sz="2000" dirty="0" smtClean="0"/>
              <a:t>	</a:t>
            </a:r>
          </a:p>
          <a:p>
            <a:pPr marL="273050" indent="-273050">
              <a:spcBef>
                <a:spcPct val="20000"/>
              </a:spcBef>
              <a:buClr>
                <a:srgbClr val="0BD0D9"/>
              </a:buClr>
              <a:buSzPct val="95000"/>
              <a:defRPr/>
            </a:pPr>
            <a:r>
              <a:rPr lang="en-US" sz="2000" dirty="0" smtClean="0"/>
              <a:t>   cp   David_proj1.tar.gz    /home/faculty/</a:t>
            </a:r>
            <a:r>
              <a:rPr lang="en-US" sz="2000" dirty="0" err="1" smtClean="0"/>
              <a:t>dkuijt</a:t>
            </a:r>
            <a:r>
              <a:rPr lang="en-US" sz="2000" dirty="0" smtClean="0"/>
              <a:t>/</a:t>
            </a:r>
            <a:r>
              <a:rPr lang="en-US" sz="2000" dirty="0" err="1" smtClean="0"/>
              <a:t>dropbox</a:t>
            </a:r>
            <a:r>
              <a:rPr lang="en-US" sz="2000" dirty="0" smtClean="0"/>
              <a:t>/ee150/</a:t>
            </a:r>
            <a:br>
              <a:rPr lang="en-US" sz="2000" dirty="0" smtClean="0"/>
            </a:br>
            <a:endParaRPr lang="en-US" sz="2000" dirty="0" smtClean="0">
              <a:latin typeface="+mn-lt"/>
            </a:endParaRPr>
          </a:p>
          <a:p>
            <a: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n-lt"/>
              </a:rPr>
              <a:t>Make </a:t>
            </a:r>
            <a:r>
              <a:rPr lang="en-US" sz="2000" dirty="0">
                <a:latin typeface="+mn-lt"/>
              </a:rPr>
              <a:t>sure that </a:t>
            </a:r>
            <a:r>
              <a:rPr lang="en-US" sz="2000" dirty="0" smtClean="0">
                <a:latin typeface="+mn-lt"/>
              </a:rPr>
              <a:t>your first name and something describing the program are </a:t>
            </a:r>
            <a:r>
              <a:rPr lang="en-US" sz="2000" dirty="0">
                <a:latin typeface="+mn-lt"/>
              </a:rPr>
              <a:t>included in your </a:t>
            </a:r>
            <a:r>
              <a:rPr lang="en-US" sz="2000" dirty="0" err="1" smtClean="0">
                <a:latin typeface="+mn-lt"/>
              </a:rPr>
              <a:t>gunzip</a:t>
            </a:r>
            <a:r>
              <a:rPr lang="en-US" sz="2000" dirty="0" smtClean="0">
                <a:latin typeface="+mn-lt"/>
              </a:rPr>
              <a:t> file name.</a:t>
            </a:r>
            <a:endParaRPr lang="en-US" sz="2000" dirty="0">
              <a:latin typeface="+mn-lt"/>
            </a:endParaRP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2209800" y="2895600"/>
            <a:ext cx="1981200" cy="6096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anchor="b"/>
          <a:lstStyle/>
          <a:p>
            <a:endParaRPr lang="en-US"/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2171700" y="2908453"/>
            <a:ext cx="2301148" cy="6096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b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C3322-DA49-43E0-A9C8-EF086C644AE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7BC3322-DA49-43E0-A9C8-EF086C644AE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2BC792-DFEE-4299-9388-A27B284DB1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87141" y="685800"/>
            <a:ext cx="8252059" cy="7858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How to Submit </a:t>
            </a:r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Your </a:t>
            </a:r>
            <a:r>
              <a:rPr lang="en-US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Assignment (2)</a:t>
            </a:r>
            <a:endParaRPr lang="en-US" sz="44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382000" cy="4876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n-lt"/>
              </a:rPr>
              <a:t>Another way to </a:t>
            </a:r>
            <a:r>
              <a:rPr lang="en-US" sz="2000" dirty="0">
                <a:latin typeface="+mn-lt"/>
              </a:rPr>
              <a:t>submit </a:t>
            </a:r>
            <a:r>
              <a:rPr lang="en-US" sz="2000" dirty="0" smtClean="0">
                <a:latin typeface="+mn-lt"/>
              </a:rPr>
              <a:t>your project is to create your own script </a:t>
            </a:r>
            <a:r>
              <a:rPr lang="en-US" sz="2000" dirty="0" smtClean="0"/>
              <a:t>submit</a:t>
            </a:r>
            <a:r>
              <a:rPr lang="en-US" sz="2000" dirty="0" smtClean="0">
                <a:latin typeface="+mn-lt"/>
              </a:rPr>
              <a:t>.</a:t>
            </a:r>
          </a:p>
          <a:p>
            <a:pPr marL="730250" lvl="1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/>
            </a:pPr>
            <a:r>
              <a:rPr lang="en-US" sz="2000" dirty="0" smtClean="0">
                <a:latin typeface="+mn-lt"/>
              </a:rPr>
              <a:t>First make a tar </a:t>
            </a:r>
            <a:r>
              <a:rPr lang="en-US" sz="2000" dirty="0" err="1" smtClean="0">
                <a:latin typeface="+mn-lt"/>
              </a:rPr>
              <a:t>gunzip</a:t>
            </a:r>
            <a:r>
              <a:rPr lang="en-US" sz="2000" dirty="0" smtClean="0">
                <a:latin typeface="+mn-lt"/>
              </a:rPr>
              <a:t> file of your entire directory. No need to add your name here in your zip file. You will specify your name when using submit.</a:t>
            </a:r>
          </a:p>
          <a:p>
            <a:pPr marL="914400" lvl="1" indent="-457200">
              <a:spcBef>
                <a:spcPct val="20000"/>
              </a:spcBef>
              <a:buClr>
                <a:srgbClr val="0BD0D9"/>
              </a:buClr>
              <a:buSzPct val="95000"/>
              <a:defRPr/>
            </a:pPr>
            <a:r>
              <a:rPr lang="en-US" sz="2000" dirty="0" smtClean="0">
                <a:latin typeface="+mn-lt"/>
              </a:rPr>
              <a:t>				</a:t>
            </a:r>
          </a:p>
          <a:p>
            <a:pPr marL="914400" lvl="1" indent="-457200">
              <a:spcBef>
                <a:spcPct val="20000"/>
              </a:spcBef>
              <a:buClr>
                <a:srgbClr val="0BD0D9"/>
              </a:buClr>
              <a:buSzPct val="95000"/>
              <a:defRPr/>
            </a:pPr>
            <a:r>
              <a:rPr lang="en-US" sz="2000" dirty="0" smtClean="0">
                <a:latin typeface="+mn-lt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tar –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czvf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proj1.tar.gz  proj1 </a:t>
            </a:r>
            <a:r>
              <a:rPr lang="en-US" sz="2000" dirty="0" smtClean="0">
                <a:latin typeface="+mn-lt"/>
              </a:rPr>
              <a:t>(or </a:t>
            </a:r>
            <a:r>
              <a:rPr lang="en-US" sz="2000" dirty="0" err="1" smtClean="0">
                <a:latin typeface="+mn-lt"/>
              </a:rPr>
              <a:t>dxpack</a:t>
            </a:r>
            <a:r>
              <a:rPr lang="en-US" sz="2000" dirty="0" smtClean="0">
                <a:latin typeface="+mn-lt"/>
              </a:rPr>
              <a:t> proj1)</a:t>
            </a:r>
          </a:p>
          <a:p>
            <a:pPr marL="914400" lvl="1" indent="-457200">
              <a:spcBef>
                <a:spcPct val="20000"/>
              </a:spcBef>
              <a:buClr>
                <a:srgbClr val="0BD0D9"/>
              </a:buClr>
              <a:buSzPct val="95000"/>
              <a:defRPr/>
            </a:pPr>
            <a:r>
              <a:rPr lang="en-US" sz="2000" dirty="0" smtClean="0">
                <a:latin typeface="+mn-lt"/>
              </a:rPr>
              <a:t>					</a:t>
            </a:r>
          </a:p>
          <a:p>
            <a:pPr marL="730250" lvl="1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/>
            </a:pPr>
            <a:r>
              <a:rPr lang="en-US" sz="2000" dirty="0" smtClean="0">
                <a:latin typeface="+mn-lt"/>
              </a:rPr>
              <a:t>Then use submit bash script to copy your zip file to my </a:t>
            </a:r>
            <a:r>
              <a:rPr lang="en-US" sz="2000" dirty="0" err="1" smtClean="0">
                <a:latin typeface="+mn-lt"/>
              </a:rPr>
              <a:t>dropbox</a:t>
            </a:r>
            <a:r>
              <a:rPr lang="en-US" sz="2000" dirty="0" smtClean="0">
                <a:latin typeface="+mn-lt"/>
              </a:rPr>
              <a:t>. Assume that submit is under your home directory.</a:t>
            </a:r>
          </a:p>
          <a:p>
            <a:pPr marL="273050" indent="-273050">
              <a:spcBef>
                <a:spcPct val="20000"/>
              </a:spcBef>
              <a:buClr>
                <a:srgbClr val="0BD0D9"/>
              </a:buClr>
              <a:buSzPct val="95000"/>
              <a:defRPr/>
            </a:pPr>
            <a:r>
              <a:rPr lang="en-US" sz="2000" dirty="0" smtClean="0">
                <a:latin typeface="+mn-lt"/>
              </a:rPr>
              <a:t>	</a:t>
            </a:r>
          </a:p>
          <a:p>
            <a:pPr marL="273050" indent="-273050">
              <a:spcBef>
                <a:spcPct val="20000"/>
              </a:spcBef>
              <a:buClr>
                <a:srgbClr val="0BD0D9"/>
              </a:buClr>
              <a:buSzPct val="95000"/>
              <a:defRPr/>
            </a:pPr>
            <a:r>
              <a:rPr lang="en-US" sz="2000" dirty="0" smtClean="0">
                <a:latin typeface="+mn-lt"/>
              </a:rPr>
              <a:t>	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~/submit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yourname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proj1.tar.gz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>
              <a:latin typeface="+mn-lt"/>
            </a:endParaRPr>
          </a:p>
          <a:p>
            <a:pPr marL="273050" indent="-273050">
              <a:spcBef>
                <a:spcPct val="20000"/>
              </a:spcBef>
              <a:buClr>
                <a:srgbClr val="0BD0D9"/>
              </a:buClr>
              <a:buSzPct val="95000"/>
              <a:defRPr/>
            </a:pPr>
            <a:endParaRPr lang="en-US" sz="2000" dirty="0">
              <a:latin typeface="+mn-lt"/>
            </a:endParaRP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2209800" y="2895600"/>
            <a:ext cx="1981200" cy="6096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anchor="b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769938"/>
          </a:xfrm>
        </p:spPr>
        <p:txBody>
          <a:bodyPr/>
          <a:lstStyle/>
          <a:p>
            <a:r>
              <a:rPr lang="en-US" sz="4400" smtClean="0"/>
              <a:t>Transferring Files using psftp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614488"/>
            <a:ext cx="8229600" cy="4741862"/>
          </a:xfrm>
        </p:spPr>
        <p:txBody>
          <a:bodyPr/>
          <a:lstStyle/>
          <a:p>
            <a:r>
              <a:rPr lang="en-US" sz="1800" dirty="0" smtClean="0"/>
              <a:t>You can use </a:t>
            </a:r>
            <a:r>
              <a:rPr lang="en-US" sz="1800" dirty="0" err="1" smtClean="0"/>
              <a:t>psftp</a:t>
            </a:r>
            <a:r>
              <a:rPr lang="en-US" sz="1800" dirty="0" smtClean="0"/>
              <a:t> to transfer files between your UNIX account and your local machine.  Open </a:t>
            </a:r>
            <a:r>
              <a:rPr lang="en-US" sz="1800" dirty="0" err="1" smtClean="0"/>
              <a:t>psftp</a:t>
            </a:r>
            <a:r>
              <a:rPr lang="en-US" sz="1800" dirty="0" smtClean="0"/>
              <a:t> and click Run: </a:t>
            </a:r>
          </a:p>
          <a:p>
            <a:pPr lvl="1">
              <a:buFont typeface="Wingdings 2" pitchFamily="18" charset="2"/>
              <a:buNone/>
            </a:pPr>
            <a:r>
              <a:rPr lang="en-US" sz="1800" dirty="0" err="1" smtClean="0">
                <a:latin typeface="Comic Sans MS" pitchFamily="66" charset="0"/>
              </a:rPr>
              <a:t>psftp</a:t>
            </a:r>
            <a:r>
              <a:rPr lang="en-US" sz="1800" dirty="0" smtClean="0">
                <a:latin typeface="Comic Sans MS" pitchFamily="66" charset="0"/>
              </a:rPr>
              <a:t>&gt; open aclinux.montgomerycollege.edu</a:t>
            </a:r>
          </a:p>
          <a:p>
            <a:pPr lvl="1">
              <a:buFont typeface="Wingdings 2" pitchFamily="18" charset="2"/>
              <a:buNone/>
            </a:pPr>
            <a:r>
              <a:rPr lang="en-US" sz="1800" dirty="0" smtClean="0">
                <a:latin typeface="Comic Sans MS" pitchFamily="66" charset="0"/>
              </a:rPr>
              <a:t>login as: </a:t>
            </a:r>
            <a:r>
              <a:rPr lang="en-US" sz="1800" dirty="0" err="1" smtClean="0">
                <a:latin typeface="Comic Sans MS" pitchFamily="66" charset="0"/>
              </a:rPr>
              <a:t>your_username</a:t>
            </a:r>
            <a:endParaRPr lang="en-US" sz="1800" dirty="0" smtClean="0">
              <a:latin typeface="Comic Sans MS" pitchFamily="66" charset="0"/>
            </a:endParaRPr>
          </a:p>
          <a:p>
            <a:pPr lvl="1">
              <a:buFont typeface="Wingdings 2" pitchFamily="18" charset="2"/>
              <a:buNone/>
            </a:pPr>
            <a:r>
              <a:rPr lang="en-US" sz="1800" dirty="0" smtClean="0">
                <a:latin typeface="Comic Sans MS" pitchFamily="66" charset="0"/>
              </a:rPr>
              <a:t>password: </a:t>
            </a:r>
            <a:r>
              <a:rPr lang="en-US" sz="1800" dirty="0" err="1" smtClean="0">
                <a:latin typeface="Comic Sans MS" pitchFamily="66" charset="0"/>
              </a:rPr>
              <a:t>your_password</a:t>
            </a:r>
            <a:endParaRPr lang="en-US" sz="1800" dirty="0" smtClean="0">
              <a:latin typeface="Comic Sans MS" pitchFamily="66" charset="0"/>
            </a:endParaRPr>
          </a:p>
          <a:p>
            <a:pPr lvl="1"/>
            <a:r>
              <a:rPr lang="en-US" sz="1600" dirty="0" smtClean="0"/>
              <a:t>get file1	get file1 from current remote directory to the local machine</a:t>
            </a:r>
          </a:p>
          <a:p>
            <a:pPr lvl="1"/>
            <a:r>
              <a:rPr lang="en-US" sz="1600" dirty="0" smtClean="0"/>
              <a:t>put file1	put file1 to the current remote directory</a:t>
            </a:r>
          </a:p>
          <a:p>
            <a:pPr lvl="1"/>
            <a:r>
              <a:rPr lang="en-US" sz="1600" dirty="0" err="1" smtClean="0"/>
              <a:t>mget</a:t>
            </a:r>
            <a:r>
              <a:rPr lang="en-US" sz="1600" dirty="0" smtClean="0"/>
              <a:t> *	get multiple files </a:t>
            </a:r>
          </a:p>
          <a:p>
            <a:pPr lvl="1"/>
            <a:r>
              <a:rPr lang="en-US" sz="1600" dirty="0" err="1" smtClean="0"/>
              <a:t>mput</a:t>
            </a:r>
            <a:r>
              <a:rPr lang="en-US" sz="1600" dirty="0" smtClean="0"/>
              <a:t> *	put multiple files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To transfer an entire directory, first generate a </a:t>
            </a:r>
            <a:r>
              <a:rPr lang="en-US" sz="1800" dirty="0" err="1" smtClean="0"/>
              <a:t>gzipped</a:t>
            </a:r>
            <a:r>
              <a:rPr lang="en-US" sz="1800" dirty="0" smtClean="0"/>
              <a:t> tar file using the tar command and then transfer the .</a:t>
            </a:r>
            <a:r>
              <a:rPr lang="en-US" sz="1800" dirty="0" err="1" smtClean="0"/>
              <a:t>tar.gz</a:t>
            </a:r>
            <a:r>
              <a:rPr lang="en-US" sz="1800" dirty="0" smtClean="0"/>
              <a:t> file. You can easily extract all the files at the destination.</a:t>
            </a:r>
            <a:br>
              <a:rPr lang="en-US" sz="1800" dirty="0" smtClean="0"/>
            </a:br>
            <a:r>
              <a:rPr lang="en-US" sz="800" dirty="0" smtClean="0">
                <a:latin typeface="Comic Sans MS" pitchFamily="66" charset="0"/>
              </a:rPr>
              <a:t> </a:t>
            </a:r>
            <a:r>
              <a:rPr lang="en-US" sz="1800" dirty="0" smtClean="0">
                <a:latin typeface="Comic Sans MS" pitchFamily="66" charset="0"/>
              </a:rPr>
              <a:t/>
            </a:r>
            <a:br>
              <a:rPr lang="en-US" sz="1800" dirty="0" smtClean="0">
                <a:latin typeface="Comic Sans MS" pitchFamily="66" charset="0"/>
              </a:rPr>
            </a:br>
            <a:r>
              <a:rPr lang="en-US" sz="1800" dirty="0" smtClean="0">
                <a:latin typeface="Comic Sans MS" pitchFamily="66" charset="0"/>
              </a:rPr>
              <a:t>tar  -</a:t>
            </a:r>
            <a:r>
              <a:rPr lang="en-US" sz="1800" dirty="0" err="1" smtClean="0">
                <a:latin typeface="Comic Sans MS" pitchFamily="66" charset="0"/>
              </a:rPr>
              <a:t>xzvf</a:t>
            </a:r>
            <a:r>
              <a:rPr lang="en-US" sz="1800" dirty="0" smtClean="0">
                <a:latin typeface="Comic Sans MS" pitchFamily="66" charset="0"/>
              </a:rPr>
              <a:t>   name.tar.gz</a:t>
            </a:r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909086-5E4D-4623-9401-7B6BAB48020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UNIX?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UNIX is an operating system, like windows. It is very popular in universities and colleges.</a:t>
            </a:r>
          </a:p>
          <a:p>
            <a:r>
              <a:rPr lang="en-US" sz="2400" smtClean="0"/>
              <a:t>It was designed and developed in the late 60's and 70's in Bell Labs to help scientists write papers, store/share/manipulate data, exchange ideas, and work with others. </a:t>
            </a:r>
          </a:p>
          <a:p>
            <a:r>
              <a:rPr lang="en-US" sz="2400" smtClean="0"/>
              <a:t>UNIX system can run multiple applications at the same time (multitasking); it allows multiple users to use the same system at the same time (multiuser); it has programming shells to enable the communication between user and UNIX kernel.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748FE1-ABA2-4B13-AE0E-5D9EF2AACFA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UNIX Account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Everyone will be assigned a UNIX account with a username and a default password. </a:t>
            </a:r>
          </a:p>
          <a:p>
            <a:r>
              <a:rPr lang="en-US" sz="2400" dirty="0" smtClean="0"/>
              <a:t>How to login into your UNIX account?</a:t>
            </a:r>
          </a:p>
          <a:p>
            <a:pPr lvl="1"/>
            <a:r>
              <a:rPr lang="en-US" sz="2000" dirty="0" smtClean="0"/>
              <a:t>At lab: use SSH secure shell and putty (already installed) </a:t>
            </a:r>
            <a:br>
              <a:rPr lang="en-US" sz="2000" dirty="0" smtClean="0"/>
            </a:br>
            <a:r>
              <a:rPr lang="en-US" sz="2000" dirty="0" smtClean="0"/>
              <a:t>Remember to log out every time when you are done.</a:t>
            </a:r>
          </a:p>
          <a:p>
            <a:pPr lvl="1"/>
            <a:r>
              <a:rPr lang="en-US" sz="2000" dirty="0" smtClean="0"/>
              <a:t>At home: use putty to access your UNIX account; use </a:t>
            </a:r>
            <a:r>
              <a:rPr lang="en-US" sz="2000" dirty="0" err="1" smtClean="0"/>
              <a:t>psftp</a:t>
            </a:r>
            <a:r>
              <a:rPr lang="en-US" sz="2000" dirty="0" smtClean="0"/>
              <a:t> to transfer files between your UNIX account and your local machine.</a:t>
            </a:r>
          </a:p>
          <a:p>
            <a:pPr lvl="1"/>
            <a:r>
              <a:rPr lang="en-US" sz="2000" dirty="0" smtClean="0"/>
              <a:t>putty and </a:t>
            </a:r>
            <a:r>
              <a:rPr lang="en-US" sz="2000" dirty="0" err="1" smtClean="0"/>
              <a:t>psftp</a:t>
            </a:r>
            <a:r>
              <a:rPr lang="en-US" sz="2000" dirty="0" smtClean="0"/>
              <a:t> can be downloaded at </a:t>
            </a:r>
            <a:r>
              <a:rPr lang="en-US" sz="1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http://www.chiark.greenend.org.uk/~sgtatham/putty/download.html</a:t>
            </a:r>
            <a:endParaRPr lang="en-US" sz="180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1800" dirty="0" smtClean="0"/>
              <a:t>Instructions on how to setup your SSH shell (at lab) and putty (at home) will be handed out in class.</a:t>
            </a:r>
          </a:p>
          <a:p>
            <a:pPr lvl="1">
              <a:buFont typeface="Wingdings 2" pitchFamily="18" charset="2"/>
              <a:buNone/>
            </a:pPr>
            <a:endParaRPr lang="en-US" sz="1800" dirty="0" smtClean="0"/>
          </a:p>
          <a:p>
            <a:pPr lvl="1">
              <a:buFont typeface="Wingdings 2" pitchFamily="18" charset="2"/>
              <a:buNone/>
            </a:pP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637824-9046-46D8-921F-5FC99DA9375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571500"/>
          </a:xfrm>
        </p:spPr>
        <p:txBody>
          <a:bodyPr/>
          <a:lstStyle/>
          <a:p>
            <a:r>
              <a:rPr lang="en-US" smtClean="0"/>
              <a:t>UNIX File System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276350"/>
            <a:ext cx="8229600" cy="5080000"/>
          </a:xfrm>
        </p:spPr>
        <p:txBody>
          <a:bodyPr/>
          <a:lstStyle/>
          <a:p>
            <a:r>
              <a:rPr lang="en-US" sz="2000" dirty="0" smtClean="0"/>
              <a:t>Unix file system consists of files and directories.</a:t>
            </a:r>
          </a:p>
          <a:p>
            <a:r>
              <a:rPr lang="en-US" sz="2000" dirty="0" smtClean="0"/>
              <a:t>When you first login, your current working directory is your home directory. Your home directory has the same name as your user-name, for example, </a:t>
            </a:r>
            <a:r>
              <a:rPr lang="en-US" sz="2000" b="1" dirty="0" smtClean="0"/>
              <a:t>ee150101</a:t>
            </a:r>
            <a:r>
              <a:rPr lang="en-US" sz="2000" dirty="0" smtClean="0"/>
              <a:t>, and it is where your personal files and subdirectories are saved.</a:t>
            </a:r>
          </a:p>
          <a:p>
            <a:pPr lvl="1"/>
            <a:r>
              <a:rPr lang="en-US" sz="1800" dirty="0" err="1" smtClean="0"/>
              <a:t>ls</a:t>
            </a:r>
            <a:r>
              <a:rPr lang="en-US" sz="1800" dirty="0" smtClean="0"/>
              <a:t> 			list files and directories </a:t>
            </a:r>
          </a:p>
          <a:p>
            <a:pPr lvl="1"/>
            <a:r>
              <a:rPr lang="en-US" sz="1800" dirty="0" err="1" smtClean="0"/>
              <a:t>ls</a:t>
            </a:r>
            <a:r>
              <a:rPr lang="en-US" sz="1800" dirty="0" smtClean="0"/>
              <a:t> -a 		list all files and directories (including hidden files)</a:t>
            </a:r>
          </a:p>
          <a:p>
            <a:pPr lvl="1"/>
            <a:r>
              <a:rPr lang="en-US" sz="1800" dirty="0" err="1" smtClean="0"/>
              <a:t>ls</a:t>
            </a:r>
            <a:r>
              <a:rPr lang="en-US" sz="1800" dirty="0" smtClean="0"/>
              <a:t> –l 		list all files and detailed information</a:t>
            </a:r>
          </a:p>
          <a:p>
            <a:pPr lvl="1"/>
            <a:r>
              <a:rPr lang="en-US" sz="1800" dirty="0" err="1" smtClean="0"/>
              <a:t>mkdir</a:t>
            </a:r>
            <a:r>
              <a:rPr lang="en-US" sz="1800" dirty="0" smtClean="0"/>
              <a:t> </a:t>
            </a:r>
            <a:r>
              <a:rPr lang="en-US" sz="1800" i="1" dirty="0" smtClean="0"/>
              <a:t>directory </a:t>
            </a:r>
            <a:r>
              <a:rPr lang="en-US" sz="1800" dirty="0" smtClean="0"/>
              <a:t>	make a directory </a:t>
            </a:r>
          </a:p>
          <a:p>
            <a:pPr lvl="1"/>
            <a:r>
              <a:rPr lang="en-US" sz="1800" dirty="0" err="1" smtClean="0"/>
              <a:t>cd</a:t>
            </a:r>
            <a:r>
              <a:rPr lang="en-US" sz="1800" dirty="0" smtClean="0"/>
              <a:t> </a:t>
            </a:r>
            <a:r>
              <a:rPr lang="en-US" sz="1800" i="1" dirty="0" smtClean="0"/>
              <a:t>directory</a:t>
            </a:r>
            <a:r>
              <a:rPr lang="en-US" sz="1800" dirty="0" smtClean="0"/>
              <a:t> 	go to named directory </a:t>
            </a:r>
          </a:p>
          <a:p>
            <a:pPr lvl="1"/>
            <a:r>
              <a:rPr lang="en-US" sz="1800" dirty="0" err="1" smtClean="0"/>
              <a:t>cd</a:t>
            </a:r>
            <a:r>
              <a:rPr lang="en-US" sz="1800" dirty="0" smtClean="0"/>
              <a:t> ~ 		go to home directory (root for individual user)</a:t>
            </a:r>
          </a:p>
          <a:p>
            <a:pPr lvl="1"/>
            <a:r>
              <a:rPr lang="en-US" sz="1800" dirty="0" err="1" smtClean="0"/>
              <a:t>cd</a:t>
            </a:r>
            <a:r>
              <a:rPr lang="en-US" sz="1800" dirty="0" smtClean="0"/>
              <a:t> .. 		go to parent directory  (go one level up)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6B4B2D-1601-4681-8C93-D0AE8B48713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0D00D2-6EC8-4CD1-8E7E-EBEBC102BDC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704850"/>
            <a:ext cx="8229600" cy="6127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Directory Hierarchies (UNIX)</a:t>
            </a:r>
          </a:p>
        </p:txBody>
      </p:sp>
      <p:sp>
        <p:nvSpPr>
          <p:cNvPr id="4" name="Slide Number Placeholder 6"/>
          <p:cNvSpPr txBox="1">
            <a:spLocks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lIns="0" tIns="0" rIns="0" bIns="0" anchor="b"/>
          <a:lstStyle/>
          <a:p>
            <a:pPr algn="r" eaLnBrk="1" hangingPunct="1">
              <a:defRPr/>
            </a:pPr>
            <a:fld id="{654A32FF-3D69-4777-9416-5CB90C3846CC}" type="slidenum">
              <a:rPr lang="en-US" sz="1200">
                <a:solidFill>
                  <a:schemeClr val="tx2">
                    <a:shade val="90000"/>
                  </a:schemeClr>
                </a:solidFill>
              </a:rPr>
              <a:pPr algn="r" eaLnBrk="1" hangingPunct="1">
                <a:defRPr/>
              </a:pPr>
              <a:t>5</a:t>
            </a:fld>
            <a:endParaRPr lang="en-US" sz="1200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34" name="Flowchart: Alternate Process 33"/>
          <p:cNvSpPr/>
          <p:nvPr/>
        </p:nvSpPr>
        <p:spPr>
          <a:xfrm>
            <a:off x="4327525" y="1466850"/>
            <a:ext cx="592138" cy="3206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/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3700463" y="2038350"/>
            <a:ext cx="782637" cy="33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home</a:t>
            </a:r>
          </a:p>
        </p:txBody>
      </p:sp>
      <p:cxnSp>
        <p:nvCxnSpPr>
          <p:cNvPr id="36" name="Straight Connector 35"/>
          <p:cNvCxnSpPr>
            <a:stCxn id="34" idx="2"/>
            <a:endCxn id="35" idx="0"/>
          </p:cNvCxnSpPr>
          <p:nvPr/>
        </p:nvCxnSpPr>
        <p:spPr>
          <a:xfrm rot="5400000">
            <a:off x="4232275" y="1647825"/>
            <a:ext cx="250825" cy="530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4795838" y="2038350"/>
            <a:ext cx="725487" cy="330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bin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5792788" y="2038350"/>
            <a:ext cx="650875" cy="330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usr</a:t>
            </a:r>
            <a:endParaRPr lang="en-US" dirty="0"/>
          </a:p>
        </p:txBody>
      </p:sp>
      <p:cxnSp>
        <p:nvCxnSpPr>
          <p:cNvPr id="39" name="Straight Connector 38"/>
          <p:cNvCxnSpPr>
            <a:stCxn id="34" idx="2"/>
            <a:endCxn id="37" idx="0"/>
          </p:cNvCxnSpPr>
          <p:nvPr/>
        </p:nvCxnSpPr>
        <p:spPr>
          <a:xfrm rot="16200000" flipH="1">
            <a:off x="4765675" y="1644650"/>
            <a:ext cx="250825" cy="536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4" idx="2"/>
            <a:endCxn id="38" idx="0"/>
          </p:cNvCxnSpPr>
          <p:nvPr/>
        </p:nvCxnSpPr>
        <p:spPr>
          <a:xfrm rot="16200000" flipH="1">
            <a:off x="5245100" y="1165225"/>
            <a:ext cx="250825" cy="1495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3236913" y="2644775"/>
            <a:ext cx="1055687" cy="419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faculty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4795838" y="2644775"/>
            <a:ext cx="1433512" cy="4191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ee1501</a:t>
            </a:r>
          </a:p>
        </p:txBody>
      </p:sp>
      <p:sp>
        <p:nvSpPr>
          <p:cNvPr id="43" name="Flowchart: Alternate Process 42"/>
          <p:cNvSpPr/>
          <p:nvPr/>
        </p:nvSpPr>
        <p:spPr>
          <a:xfrm>
            <a:off x="3336925" y="3282950"/>
            <a:ext cx="855663" cy="36195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 smtClean="0"/>
              <a:t>dkuijt</a:t>
            </a:r>
            <a:endParaRPr lang="en-US" dirty="0"/>
          </a:p>
        </p:txBody>
      </p:sp>
      <p:sp>
        <p:nvSpPr>
          <p:cNvPr id="44" name="Flowchart: Alternate Process 43"/>
          <p:cNvSpPr/>
          <p:nvPr/>
        </p:nvSpPr>
        <p:spPr>
          <a:xfrm>
            <a:off x="3352800" y="3817938"/>
            <a:ext cx="839788" cy="36353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ee150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4948238" y="3282950"/>
            <a:ext cx="1128712" cy="3619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ee150101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3109913" y="4486275"/>
            <a:ext cx="1182687" cy="268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examples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4805363" y="4486275"/>
            <a:ext cx="1144587" cy="2682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projects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6456363" y="3282950"/>
            <a:ext cx="1162050" cy="3619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ee150102</a:t>
            </a:r>
          </a:p>
        </p:txBody>
      </p:sp>
      <p:cxnSp>
        <p:nvCxnSpPr>
          <p:cNvPr id="49" name="Straight Connector 48"/>
          <p:cNvCxnSpPr>
            <a:stCxn id="35" idx="2"/>
            <a:endCxn id="41" idx="0"/>
          </p:cNvCxnSpPr>
          <p:nvPr/>
        </p:nvCxnSpPr>
        <p:spPr>
          <a:xfrm rot="5400000">
            <a:off x="3790156" y="2342357"/>
            <a:ext cx="276225" cy="328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5" idx="2"/>
            <a:endCxn id="42" idx="0"/>
          </p:cNvCxnSpPr>
          <p:nvPr/>
        </p:nvCxnSpPr>
        <p:spPr>
          <a:xfrm rot="16200000" flipH="1">
            <a:off x="4664869" y="1796256"/>
            <a:ext cx="276225" cy="1420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1" idx="2"/>
            <a:endCxn id="43" idx="0"/>
          </p:cNvCxnSpPr>
          <p:nvPr/>
        </p:nvCxnSpPr>
        <p:spPr>
          <a:xfrm rot="16200000" flipH="1">
            <a:off x="3654425" y="3173413"/>
            <a:ext cx="21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2" idx="2"/>
            <a:endCxn id="45" idx="0"/>
          </p:cNvCxnSpPr>
          <p:nvPr/>
        </p:nvCxnSpPr>
        <p:spPr>
          <a:xfrm rot="5400000">
            <a:off x="5403850" y="3173413"/>
            <a:ext cx="21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48" idx="0"/>
          </p:cNvCxnSpPr>
          <p:nvPr/>
        </p:nvCxnSpPr>
        <p:spPr>
          <a:xfrm>
            <a:off x="5792788" y="3063875"/>
            <a:ext cx="1244600" cy="219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3" idx="2"/>
            <a:endCxn id="44" idx="0"/>
          </p:cNvCxnSpPr>
          <p:nvPr/>
        </p:nvCxnSpPr>
        <p:spPr>
          <a:xfrm rot="16200000" flipH="1">
            <a:off x="3682207" y="3726656"/>
            <a:ext cx="173038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46" idx="0"/>
          </p:cNvCxnSpPr>
          <p:nvPr/>
        </p:nvCxnSpPr>
        <p:spPr>
          <a:xfrm rot="5400000">
            <a:off x="3548063" y="4333875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7" idx="0"/>
          </p:cNvCxnSpPr>
          <p:nvPr/>
        </p:nvCxnSpPr>
        <p:spPr>
          <a:xfrm rot="16200000" flipV="1">
            <a:off x="4510882" y="3620293"/>
            <a:ext cx="304800" cy="1427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5400000">
            <a:off x="3200401" y="4759325"/>
            <a:ext cx="233362" cy="223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949700" y="4754563"/>
            <a:ext cx="712788" cy="233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0" name="TextBox 60"/>
          <p:cNvSpPr txBox="1">
            <a:spLocks noChangeArrowheads="1"/>
          </p:cNvSpPr>
          <p:nvPr/>
        </p:nvSpPr>
        <p:spPr bwMode="auto">
          <a:xfrm>
            <a:off x="1363663" y="5802313"/>
            <a:ext cx="54104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/</a:t>
            </a:r>
            <a:r>
              <a:rPr lang="en-US" dirty="0" smtClean="0"/>
              <a:t>home/faculty/</a:t>
            </a:r>
            <a:r>
              <a:rPr lang="en-US" dirty="0" err="1" smtClean="0"/>
              <a:t>dkuijt</a:t>
            </a:r>
            <a:r>
              <a:rPr lang="en-US" dirty="0" smtClean="0"/>
              <a:t>/ee150/examples/</a:t>
            </a:r>
            <a:r>
              <a:rPr lang="en-US" dirty="0" err="1" smtClean="0"/>
              <a:t>display.c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rot="5400000" flipH="1" flipV="1">
            <a:off x="2940844" y="5633244"/>
            <a:ext cx="33655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2" name="TextBox 62"/>
          <p:cNvSpPr txBox="1">
            <a:spLocks noChangeArrowheads="1"/>
          </p:cNvSpPr>
          <p:nvPr/>
        </p:nvSpPr>
        <p:spPr bwMode="auto">
          <a:xfrm>
            <a:off x="265113" y="3306763"/>
            <a:ext cx="22573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/</a:t>
            </a:r>
            <a:r>
              <a:rPr lang="en-US" sz="1600" dirty="0" smtClean="0"/>
              <a:t>home/faculty/</a:t>
            </a:r>
            <a:r>
              <a:rPr lang="en-US" sz="1600" dirty="0" err="1" smtClean="0"/>
              <a:t>dkuijt</a:t>
            </a:r>
            <a:endParaRPr lang="en-US" sz="1600" dirty="0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2708275" y="3476625"/>
            <a:ext cx="401638" cy="7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4" name="TextBox 64"/>
          <p:cNvSpPr txBox="1">
            <a:spLocks noChangeArrowheads="1"/>
          </p:cNvSpPr>
          <p:nvPr/>
        </p:nvSpPr>
        <p:spPr bwMode="auto">
          <a:xfrm>
            <a:off x="976313" y="1466850"/>
            <a:ext cx="31162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root directory for all users</a:t>
            </a:r>
          </a:p>
        </p:txBody>
      </p:sp>
      <p:sp>
        <p:nvSpPr>
          <p:cNvPr id="10275" name="TextBox 65"/>
          <p:cNvSpPr txBox="1">
            <a:spLocks noChangeArrowheads="1"/>
          </p:cNvSpPr>
          <p:nvPr/>
        </p:nvSpPr>
        <p:spPr bwMode="auto">
          <a:xfrm>
            <a:off x="457200" y="3644900"/>
            <a:ext cx="17986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(home directory)</a:t>
            </a:r>
          </a:p>
        </p:txBody>
      </p:sp>
      <p:sp>
        <p:nvSpPr>
          <p:cNvPr id="67" name="Oval 66"/>
          <p:cNvSpPr/>
          <p:nvPr/>
        </p:nvSpPr>
        <p:spPr>
          <a:xfrm>
            <a:off x="2463800" y="4987925"/>
            <a:ext cx="1485900" cy="477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display.c</a:t>
            </a:r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175125" y="4987925"/>
            <a:ext cx="1490663" cy="47783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input.txt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952500"/>
            <a:ext cx="8229600" cy="612775"/>
          </a:xfrm>
        </p:spPr>
        <p:txBody>
          <a:bodyPr/>
          <a:lstStyle/>
          <a:p>
            <a:r>
              <a:rPr lang="en-US" sz="4800" smtClean="0"/>
              <a:t>More useful UNIX Commands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684338"/>
            <a:ext cx="8229600" cy="4060825"/>
          </a:xfrm>
        </p:spPr>
        <p:txBody>
          <a:bodyPr/>
          <a:lstStyle/>
          <a:p>
            <a:r>
              <a:rPr lang="en-US" sz="1800" dirty="0" err="1" smtClean="0"/>
              <a:t>rm</a:t>
            </a:r>
            <a:r>
              <a:rPr lang="en-US" sz="1800" dirty="0" smtClean="0"/>
              <a:t>		remove a file </a:t>
            </a:r>
          </a:p>
          <a:p>
            <a:r>
              <a:rPr lang="en-US" sz="1800" dirty="0" err="1" smtClean="0"/>
              <a:t>rm</a:t>
            </a:r>
            <a:r>
              <a:rPr lang="en-US" sz="1800" dirty="0" smtClean="0"/>
              <a:t> -r 		remove a directory</a:t>
            </a:r>
          </a:p>
          <a:p>
            <a:r>
              <a:rPr lang="en-US" sz="1800" dirty="0" err="1" smtClean="0"/>
              <a:t>rmdir</a:t>
            </a:r>
            <a:r>
              <a:rPr lang="en-US" sz="1800" dirty="0" smtClean="0"/>
              <a:t>		remove an empty directory</a:t>
            </a:r>
          </a:p>
          <a:p>
            <a:r>
              <a:rPr lang="en-US" sz="1800" dirty="0" err="1" smtClean="0"/>
              <a:t>mv</a:t>
            </a:r>
            <a:r>
              <a:rPr lang="en-US" sz="1800" dirty="0" smtClean="0"/>
              <a:t> </a:t>
            </a:r>
            <a:r>
              <a:rPr lang="en-US" sz="1800" i="1" dirty="0" smtClean="0"/>
              <a:t>file1 file2</a:t>
            </a:r>
            <a:r>
              <a:rPr lang="en-US" sz="1800" dirty="0" smtClean="0"/>
              <a:t> 	move (or rename) file1 to file2</a:t>
            </a:r>
          </a:p>
          <a:p>
            <a:r>
              <a:rPr lang="en-US" sz="1800" dirty="0" smtClean="0"/>
              <a:t>cp </a:t>
            </a:r>
            <a:r>
              <a:rPr lang="en-US" sz="1800" i="1" dirty="0" smtClean="0"/>
              <a:t>file1 file2</a:t>
            </a:r>
            <a:r>
              <a:rPr lang="en-US" sz="1800" dirty="0" smtClean="0"/>
              <a:t> 	copy file1 to file2</a:t>
            </a:r>
          </a:p>
          <a:p>
            <a:r>
              <a:rPr lang="en-US" sz="1800" dirty="0" smtClean="0"/>
              <a:t>cp -r </a:t>
            </a:r>
            <a:r>
              <a:rPr lang="en-US" sz="1800" i="1" dirty="0" smtClean="0"/>
              <a:t>dir1 dir2</a:t>
            </a:r>
            <a:r>
              <a:rPr lang="en-US" sz="1800" dirty="0" smtClean="0"/>
              <a:t> 	copy directory1 to directory2</a:t>
            </a:r>
          </a:p>
          <a:p>
            <a:r>
              <a:rPr lang="en-US" sz="1800" dirty="0" smtClean="0"/>
              <a:t>more		view a file</a:t>
            </a:r>
          </a:p>
          <a:p>
            <a:r>
              <a:rPr lang="en-US" sz="1800" dirty="0" err="1" smtClean="0"/>
              <a:t>chmod</a:t>
            </a:r>
            <a:r>
              <a:rPr lang="en-US" sz="1800" dirty="0" smtClean="0"/>
              <a:t>	change the read, write, and execute permission of a file</a:t>
            </a:r>
          </a:p>
          <a:p>
            <a:r>
              <a:rPr lang="en-US" sz="1800" dirty="0" smtClean="0"/>
              <a:t>echo		print out what you type in</a:t>
            </a:r>
          </a:p>
          <a:p>
            <a:r>
              <a:rPr lang="en-US" sz="1800" dirty="0" smtClean="0"/>
              <a:t>exit		</a:t>
            </a:r>
            <a:r>
              <a:rPr lang="en-US" sz="1800" dirty="0" err="1" smtClean="0"/>
              <a:t>exit</a:t>
            </a:r>
            <a:r>
              <a:rPr lang="en-US" sz="1800" dirty="0" smtClean="0"/>
              <a:t> from a login session</a:t>
            </a:r>
            <a:endParaRPr lang="en-US" sz="2000" dirty="0" smtClean="0"/>
          </a:p>
          <a:p>
            <a:pPr marL="273050" lvl="1" indent="-273050">
              <a:buClr>
                <a:srgbClr val="0BD0D9"/>
              </a:buClr>
              <a:buSzPct val="95000"/>
            </a:pPr>
            <a:r>
              <a:rPr lang="en-US" sz="1800" dirty="0" err="1" smtClean="0"/>
              <a:t>pwd</a:t>
            </a:r>
            <a:r>
              <a:rPr lang="en-US" sz="1800" dirty="0" smtClean="0"/>
              <a:t> 		display the path of the current directory</a:t>
            </a:r>
          </a:p>
          <a:p>
            <a:pPr marL="273050" lvl="1" indent="-273050">
              <a:buClr>
                <a:srgbClr val="0BD0D9"/>
              </a:buClr>
              <a:buSzPct val="95000"/>
            </a:pPr>
            <a:r>
              <a:rPr lang="en-US" sz="1800" dirty="0" smtClean="0"/>
              <a:t>man 		display UNIX reference manual (man </a:t>
            </a:r>
            <a:r>
              <a:rPr lang="en-US" sz="1800" dirty="0" err="1" smtClean="0"/>
              <a:t>commandname</a:t>
            </a:r>
            <a:r>
              <a:rPr lang="en-US" sz="1800" dirty="0" smtClean="0"/>
              <a:t>)</a:t>
            </a:r>
          </a:p>
          <a:p>
            <a:pPr marL="273050" lvl="1" indent="-273050"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en-US" sz="1800" dirty="0" smtClean="0"/>
          </a:p>
          <a:p>
            <a:pPr marL="273050" lvl="1" indent="-273050"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en-US" sz="18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F6BE2-5C83-41AA-A7D5-C6791FB8525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Information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050" lvl="1" indent="-273050">
              <a:buClr>
                <a:srgbClr val="0BD0D9"/>
              </a:buClr>
              <a:buSzPct val="95000"/>
            </a:pPr>
            <a:r>
              <a:rPr lang="en-US" sz="2000" dirty="0" smtClean="0"/>
              <a:t>UNIX tutorial for beginners: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http://www.ee.surrey.ac.uk/Teaching/Unix/index.html</a:t>
            </a:r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73050" lvl="1" indent="-273050">
              <a:buClr>
                <a:srgbClr val="0BD0D9"/>
              </a:buClr>
              <a:buSzPct val="95000"/>
            </a:pPr>
            <a:r>
              <a:rPr lang="en-US" sz="2000" dirty="0" smtClean="0"/>
              <a:t>You can use the up- and down- arrow keys to scroll through previous commands that you have executed in a bash session</a:t>
            </a:r>
          </a:p>
          <a:p>
            <a:r>
              <a:rPr lang="en-US" sz="2000" dirty="0" smtClean="0"/>
              <a:t>Automatic filename completion is a useful and frequently-used utility that is available with bash. To use it, just type a few letters of the desired file name, and then press </a:t>
            </a:r>
            <a:r>
              <a:rPr lang="en-US" sz="2000" i="1" dirty="0" smtClean="0"/>
              <a:t>tab</a:t>
            </a:r>
            <a:r>
              <a:rPr lang="en-US" sz="2000" dirty="0" smtClean="0"/>
              <a:t> key, shell will fill in the rest of the name for you (provided the completion is unique).</a:t>
            </a:r>
          </a:p>
          <a:p>
            <a:r>
              <a:rPr lang="en-US" sz="2000" dirty="0" smtClean="0"/>
              <a:t>Use * as a wildcard</a:t>
            </a:r>
            <a:br>
              <a:rPr lang="en-US" sz="2000" dirty="0" smtClean="0"/>
            </a:br>
            <a:r>
              <a:rPr lang="en-US" sz="2000" dirty="0" smtClean="0"/>
              <a:t>for example: </a:t>
            </a:r>
            <a:r>
              <a:rPr lang="en-US" sz="2000" dirty="0" err="1" smtClean="0">
                <a:latin typeface="Comic Sans MS" pitchFamily="66" charset="0"/>
              </a:rPr>
              <a:t>rm</a:t>
            </a:r>
            <a:r>
              <a:rPr lang="en-US" sz="2000" dirty="0" smtClean="0">
                <a:latin typeface="Comic Sans MS" pitchFamily="66" charset="0"/>
              </a:rPr>
              <a:t> test*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will remove all the files whose names start with the four characters ‘test’</a:t>
            </a:r>
            <a:br>
              <a:rPr lang="en-US" sz="2000" dirty="0" smtClean="0"/>
            </a:br>
            <a:endParaRPr lang="en-US" sz="2000" dirty="0" smtClean="0"/>
          </a:p>
          <a:p>
            <a:pPr marL="273050" lvl="1" indent="-273050">
              <a:buClr>
                <a:srgbClr val="0BD0D9"/>
              </a:buClr>
              <a:buSzPct val="95000"/>
            </a:pPr>
            <a:endParaRPr lang="en-US" sz="1800" dirty="0" smtClean="0"/>
          </a:p>
          <a:p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A64563-0EEC-43DC-BED0-F032645C0AC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909766"/>
          </a:xfrm>
        </p:spPr>
        <p:txBody>
          <a:bodyPr/>
          <a:lstStyle/>
          <a:p>
            <a:r>
              <a:rPr lang="en-US" dirty="0" smtClean="0"/>
              <a:t>UNIX Text Editor: vi/vim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758908"/>
            <a:ext cx="8398476" cy="4597442"/>
          </a:xfrm>
        </p:spPr>
        <p:txBody>
          <a:bodyPr/>
          <a:lstStyle/>
          <a:p>
            <a:r>
              <a:rPr lang="en-US" sz="2400" dirty="0" smtClean="0"/>
              <a:t>vi/vim is a powerful UNIX-oriented editor; vi is the original editor and vim stands for "vi improved".</a:t>
            </a:r>
          </a:p>
          <a:p>
            <a:r>
              <a:rPr lang="en-US" sz="2400" dirty="0" smtClean="0"/>
              <a:t>many online resources can be found by simply searching them out on the web. A good tutorial about using UNIX text editors is available at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http://staff.washington.edu/rells/R110/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 more detailed tutorial of using the vi editor is available at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http://www.mhpcc.edu/training/vitecbids/UnixIntro/Editors.html</a:t>
            </a: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dirty="0" smtClean="0"/>
              <a:t>You can select text with the mouse to copy  and right-click your mouse to paste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40EB1B-1E49-46F5-9F0F-C9A781E1737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1143000"/>
          </a:xfrm>
        </p:spPr>
        <p:txBody>
          <a:bodyPr/>
          <a:lstStyle/>
          <a:p>
            <a:r>
              <a:rPr lang="en-US" dirty="0" smtClean="0"/>
              <a:t>vi/vim Modes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276351"/>
            <a:ext cx="8229600" cy="5048250"/>
          </a:xfrm>
        </p:spPr>
        <p:txBody>
          <a:bodyPr/>
          <a:lstStyle/>
          <a:p>
            <a:r>
              <a:rPr lang="en-US" sz="2400" dirty="0" smtClean="0"/>
              <a:t>vi operates in two different "modes": </a:t>
            </a:r>
          </a:p>
          <a:p>
            <a:pPr lvl="1"/>
            <a:r>
              <a:rPr lang="en-US" sz="2000" dirty="0" smtClean="0"/>
              <a:t>Command mode </a:t>
            </a:r>
          </a:p>
          <a:p>
            <a:pPr lvl="2"/>
            <a:r>
              <a:rPr lang="en-US" sz="2000" dirty="0" smtClean="0"/>
              <a:t>vi starts up in this mode </a:t>
            </a:r>
          </a:p>
          <a:p>
            <a:pPr lvl="2"/>
            <a:r>
              <a:rPr lang="en-US" sz="2000" dirty="0" smtClean="0"/>
              <a:t>Whatever you type is interpreted as a command - not text to be inserted into the file. </a:t>
            </a:r>
          </a:p>
          <a:p>
            <a:pPr lvl="1"/>
            <a:r>
              <a:rPr lang="en-US" sz="2000" dirty="0" smtClean="0"/>
              <a:t>Insert mode </a:t>
            </a:r>
          </a:p>
          <a:p>
            <a:pPr lvl="2"/>
            <a:r>
              <a:rPr lang="en-US" sz="2000" dirty="0" smtClean="0"/>
              <a:t>This is the mode you use to type (insert) text. </a:t>
            </a:r>
          </a:p>
          <a:p>
            <a:pPr lvl="2"/>
            <a:r>
              <a:rPr lang="en-US" sz="2000" dirty="0" smtClean="0"/>
              <a:t>You can press '</a:t>
            </a:r>
            <a:r>
              <a:rPr lang="en-US" sz="2000" dirty="0" err="1" smtClean="0"/>
              <a:t>i</a:t>
            </a:r>
            <a:r>
              <a:rPr lang="en-US" sz="2000" dirty="0" smtClean="0"/>
              <a:t>' or ‘a’ to enter the insert mode. </a:t>
            </a:r>
          </a:p>
          <a:p>
            <a:pPr lvl="2"/>
            <a:r>
              <a:rPr lang="en-US" sz="2000" dirty="0" smtClean="0"/>
              <a:t>Once in this mode, whatever you type is interpreted as text to be included in the file. </a:t>
            </a:r>
          </a:p>
          <a:p>
            <a:pPr lvl="2"/>
            <a:r>
              <a:rPr lang="en-US" sz="2000" dirty="0" smtClean="0"/>
              <a:t>Must press the ESC (escape) key to exit this mode and return to command mode. </a:t>
            </a:r>
          </a:p>
          <a:p>
            <a:pPr lvl="1"/>
            <a:r>
              <a:rPr lang="en-US" sz="2000" dirty="0" smtClean="0"/>
              <a:t>If the editor seems to hate you and isn’t doing what you want, almost certainly you’re not in the mode you want to be!</a:t>
            </a:r>
          </a:p>
          <a:p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04A302-12B2-49F8-8B81-84121FBC408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11125</TotalTime>
  <Words>922</Words>
  <Application>Microsoft Office PowerPoint</Application>
  <PresentationFormat>On-screen Show (4:3)</PresentationFormat>
  <Paragraphs>213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Flow</vt:lpstr>
      <vt:lpstr>PowerPoint Presentation</vt:lpstr>
      <vt:lpstr>What is UNIX?</vt:lpstr>
      <vt:lpstr>Your UNIX Account</vt:lpstr>
      <vt:lpstr>UNIX File System</vt:lpstr>
      <vt:lpstr>PowerPoint Presentation</vt:lpstr>
      <vt:lpstr>More useful UNIX Commands</vt:lpstr>
      <vt:lpstr>Useful Information</vt:lpstr>
      <vt:lpstr>UNIX Text Editor: vi/vim</vt:lpstr>
      <vt:lpstr>vi/vim Modes</vt:lpstr>
      <vt:lpstr>Basic vi/vim Commands</vt:lpstr>
      <vt:lpstr>Example: display.c</vt:lpstr>
      <vt:lpstr>Compiling and Executing Programs</vt:lpstr>
      <vt:lpstr>PowerPoint Presentation</vt:lpstr>
      <vt:lpstr>Redirection of Standard Input</vt:lpstr>
      <vt:lpstr>Redirection of Standard Output</vt:lpstr>
      <vt:lpstr>Redirecting Input and Output Both!</vt:lpstr>
      <vt:lpstr>PowerPoint Presentation</vt:lpstr>
      <vt:lpstr>PowerPoint Presentation</vt:lpstr>
      <vt:lpstr>Transferring Files using psftp</vt:lpstr>
    </vt:vector>
  </TitlesOfParts>
  <Company>University of Maryland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EE150</dc:title>
  <dc:creator>David Kuijt</dc:creator>
  <cp:lastModifiedBy>Windows User</cp:lastModifiedBy>
  <cp:revision>449</cp:revision>
  <dcterms:created xsi:type="dcterms:W3CDTF">2004-08-31T13:15:22Z</dcterms:created>
  <dcterms:modified xsi:type="dcterms:W3CDTF">2015-09-01T15:31:37Z</dcterms:modified>
</cp:coreProperties>
</file>