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20"/>
  </p:notesMasterIdLst>
  <p:handoutMasterIdLst>
    <p:handoutMasterId r:id="rId21"/>
  </p:handoutMasterIdLst>
  <p:sldIdLst>
    <p:sldId id="278" r:id="rId2"/>
    <p:sldId id="429" r:id="rId3"/>
    <p:sldId id="432" r:id="rId4"/>
    <p:sldId id="445" r:id="rId5"/>
    <p:sldId id="444" r:id="rId6"/>
    <p:sldId id="430" r:id="rId7"/>
    <p:sldId id="431" r:id="rId8"/>
    <p:sldId id="433" r:id="rId9"/>
    <p:sldId id="434" r:id="rId10"/>
    <p:sldId id="435" r:id="rId11"/>
    <p:sldId id="442" r:id="rId12"/>
    <p:sldId id="443" r:id="rId13"/>
    <p:sldId id="436" r:id="rId14"/>
    <p:sldId id="437" r:id="rId15"/>
    <p:sldId id="441" r:id="rId16"/>
    <p:sldId id="438" r:id="rId17"/>
    <p:sldId id="439" r:id="rId18"/>
    <p:sldId id="440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0225"/>
    <a:srgbClr val="FEA0B0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8" autoAdjust="0"/>
    <p:restoredTop sz="94584" autoAdjust="0"/>
  </p:normalViewPr>
  <p:slideViewPr>
    <p:cSldViewPr snapToGrid="0" snapToObjects="1">
      <p:cViewPr varScale="1">
        <p:scale>
          <a:sx n="92" d="100"/>
          <a:sy n="92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BA17936-5D6F-4FB4-8140-67B1D6A106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4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994E4F-FA67-4C58-94D1-CB4B6346FECD}" type="datetimeFigureOut">
              <a:rPr lang="en-US"/>
              <a:pPr>
                <a:defRPr/>
              </a:pPr>
              <a:t>9/1/2015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D45BB0-2423-4834-9149-3F68942A61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57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CC1E57-DA31-48A3-BE2C-7FB49F52A3DD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5817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1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62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1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9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48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3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3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DF3406-04C4-4B1A-84B2-BCCFB33C7DF1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227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4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45BB0-2423-4834-9149-3F68942A613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4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07576-B63C-4940-A578-4F9A2953B4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9D5BC-F522-42E6-B7FE-B3B481AEA3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09B35-7160-44A3-9979-E7F8D9A52C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9D888-A252-4DCD-A1E9-90A54AC18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262FF-75AF-4CE9-B5C1-2C83A99CB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A706B-08FB-4A10-86A5-CA7A20A96B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688BD-0085-4AEA-AC9F-EBB906A5B0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7D0F1-E6D5-4808-B4A8-CB15AFB03A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729D-7948-469D-A0FE-948360506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27956-DE7E-490E-8221-A674DE4EF9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5BE27-2C94-4666-BC34-65A60C1E1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C3F1D54-AAF3-484F-AE68-E3A7B013DC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08" r:id="rId2"/>
    <p:sldLayoutId id="2147484017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8" r:id="rId9"/>
    <p:sldLayoutId id="2147484014" r:id="rId10"/>
    <p:sldLayoutId id="21474840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latin typeface="Comic Sans MS" pitchFamily="66" charset="0"/>
              </a:rPr>
              <a:t>Review on C Basics I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587375"/>
            <a:ext cx="8229600" cy="817563"/>
          </a:xfrm>
        </p:spPr>
        <p:txBody>
          <a:bodyPr/>
          <a:lstStyle/>
          <a:p>
            <a:pPr eaLnBrk="1" hangingPunct="1"/>
            <a:r>
              <a:rPr lang="en-US" smtClean="0"/>
              <a:t>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20CC3-1500-4982-A2FC-A3C1FE25C3D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457200" y="1404938"/>
            <a:ext cx="8085138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char s[10];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int rv1, rv2, rv3, x, y, z;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while (!feof(stdin))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  rv1 = scanf("%d", &amp;x);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  rv2 = scanf("%d%d", &amp;y, &amp;z);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  rv3 = scanf("%s", s);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  printf("rv1 = %d, rv2 = %d, rv3 = %d, ", rv1, rv2, rv3);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  printf("x = %d, y = %d, z = %d, s = %s\n", x, y, z, s);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40113" y="4344988"/>
            <a:ext cx="5102225" cy="1816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/>
                </a:solidFill>
              </a:rPr>
              <a:t>rv1 = 1, rv2 = 2, rv3 = 1, x = 3, y = 4, z = 5, s = 5</a:t>
            </a:r>
          </a:p>
          <a:p>
            <a:pPr>
              <a:defRPr/>
            </a:pPr>
            <a:r>
              <a:rPr lang="en-US" sz="1600" dirty="0">
                <a:solidFill>
                  <a:schemeClr val="bg2"/>
                </a:solidFill>
              </a:rPr>
              <a:t>rv1 = 0, rv2 = 0, rv3 = 1, x = 3, y = 4, z = 5, s = </a:t>
            </a:r>
            <a:r>
              <a:rPr lang="en-US" sz="1600" dirty="0" err="1">
                <a:solidFill>
                  <a:schemeClr val="bg2"/>
                </a:solidFill>
              </a:rPr>
              <a:t>aa</a:t>
            </a:r>
            <a:endParaRPr lang="en-US" sz="1600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bg2"/>
                </a:solidFill>
              </a:rPr>
              <a:t>rv1 = 0, rv2 = 0, rv3 = 1, x = 3, y = 4, z = 5, s = b</a:t>
            </a:r>
          </a:p>
          <a:p>
            <a:pPr>
              <a:defRPr/>
            </a:pPr>
            <a:r>
              <a:rPr lang="en-US" sz="1600" dirty="0">
                <a:solidFill>
                  <a:schemeClr val="bg2"/>
                </a:solidFill>
              </a:rPr>
              <a:t>rv1 = 1, rv2 = 0, rv3 = 1, x = 7, y = 4, z = 5, s = a</a:t>
            </a:r>
          </a:p>
          <a:p>
            <a:pPr>
              <a:defRPr/>
            </a:pPr>
            <a:r>
              <a:rPr lang="en-US" sz="1600" dirty="0">
                <a:solidFill>
                  <a:schemeClr val="bg2"/>
                </a:solidFill>
              </a:rPr>
              <a:t>rv1 = 1, rv2 = 2, rv3 = 1, x = 7, y = 0, z = 1, s = 3</a:t>
            </a:r>
          </a:p>
          <a:p>
            <a:pPr>
              <a:defRPr/>
            </a:pPr>
            <a:r>
              <a:rPr lang="en-US" sz="1600" dirty="0">
                <a:solidFill>
                  <a:schemeClr val="bg2"/>
                </a:solidFill>
              </a:rPr>
              <a:t>rv1 = 0, rv2 = 0, rv3 = 1, x = 7, y = 0, z = 1, s = </a:t>
            </a:r>
            <a:r>
              <a:rPr lang="en-US" sz="1600" dirty="0" err="1">
                <a:solidFill>
                  <a:schemeClr val="bg2"/>
                </a:solidFill>
              </a:rPr>
              <a:t>aa</a:t>
            </a:r>
            <a:endParaRPr lang="en-US" sz="1600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bg2"/>
                </a:solidFill>
              </a:rPr>
              <a:t>rv1 = 0, rv2 = 0, rv3 = 1, x = 7, y = 0, z = 1, s = a</a:t>
            </a:r>
          </a:p>
        </p:txBody>
      </p:sp>
      <p:sp>
        <p:nvSpPr>
          <p:cNvPr id="12294" name="TextBox 8"/>
          <p:cNvSpPr txBox="1">
            <a:spLocks noChangeArrowheads="1"/>
          </p:cNvSpPr>
          <p:nvPr/>
        </p:nvSpPr>
        <p:spPr bwMode="auto">
          <a:xfrm>
            <a:off x="627063" y="4344988"/>
            <a:ext cx="1236662" cy="17541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3 4 5</a:t>
            </a:r>
          </a:p>
          <a:p>
            <a:r>
              <a:rPr lang="pt-BR"/>
              <a:t>5 aa b</a:t>
            </a:r>
          </a:p>
          <a:p>
            <a:r>
              <a:rPr lang="pt-BR"/>
              <a:t>7 a 7</a:t>
            </a:r>
          </a:p>
          <a:p>
            <a:r>
              <a:rPr lang="pt-BR"/>
              <a:t>0 1 3</a:t>
            </a:r>
          </a:p>
          <a:p>
            <a:r>
              <a:rPr lang="pt-BR"/>
              <a:t>aa a 1</a:t>
            </a:r>
          </a:p>
          <a:p>
            <a:r>
              <a:rPr lang="pt-BR"/>
              <a:t>Ctrl-c</a:t>
            </a:r>
            <a:endParaRPr lang="en-US"/>
          </a:p>
        </p:txBody>
      </p:sp>
      <p:cxnSp>
        <p:nvCxnSpPr>
          <p:cNvPr id="12295" name="Straight Arrow Connector 10"/>
          <p:cNvCxnSpPr>
            <a:cxnSpLocks noChangeShapeType="1"/>
          </p:cNvCxnSpPr>
          <p:nvPr/>
        </p:nvCxnSpPr>
        <p:spPr bwMode="auto">
          <a:xfrm flipV="1">
            <a:off x="2159000" y="4954588"/>
            <a:ext cx="941388" cy="9525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12296" name="TextBox 11"/>
          <p:cNvSpPr txBox="1">
            <a:spLocks noChangeArrowheads="1"/>
          </p:cNvSpPr>
          <p:nvPr/>
        </p:nvSpPr>
        <p:spPr bwMode="auto">
          <a:xfrm>
            <a:off x="627063" y="3910013"/>
            <a:ext cx="1531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Input:</a:t>
            </a:r>
          </a:p>
        </p:txBody>
      </p:sp>
      <p:sp>
        <p:nvSpPr>
          <p:cNvPr id="12297" name="TextBox 12"/>
          <p:cNvSpPr txBox="1">
            <a:spLocks noChangeArrowheads="1"/>
          </p:cNvSpPr>
          <p:nvPr/>
        </p:nvSpPr>
        <p:spPr bwMode="auto">
          <a:xfrm>
            <a:off x="3440113" y="3910013"/>
            <a:ext cx="31353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D729D-7948-469D-A0FE-948360506B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551935"/>
            <a:ext cx="8229600" cy="65515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scanf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buffer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9" y="3706064"/>
            <a:ext cx="7760043" cy="26502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above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 will skip asking you to enter a character. What happened? How to fix it?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scanf does not take in the newline when the enter key is pressed, it remains in the buffer which is taken by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getchar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(). So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getchar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 does not wait for user input anymore.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add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fflush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clear the buffer after scanf function. However, it is not recommended since it is typically undefined and therefore not portable.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000" dirty="0" smtClean="0"/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C8B882-F808-4992-ACFF-83C71529CDC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6210" y="1524000"/>
            <a:ext cx="6172200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printf("Enter a number: 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scanf("%d", &amp;num);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printf("Enter a character: 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D729D-7948-469D-A0FE-948360506B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2011" y="1051558"/>
            <a:ext cx="4320413" cy="15881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73050" lvl="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printf("Enter a number: ");</a:t>
            </a:r>
          </a:p>
          <a:p>
            <a:pPr marL="273050" lvl="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gets(buff);</a:t>
            </a:r>
          </a:p>
          <a:p>
            <a:pPr marL="273050" lvl="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(buff, "%d", &amp;num);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printf("Enter a character: 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2011" y="2965622"/>
            <a:ext cx="621956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printf("Enter a number: 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scanf("%d", &amp;num);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!= '\n' &amp;&amp; c != EOF);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printf("Enter a character: 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2011" y="4929315"/>
            <a:ext cx="46602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printf("Enter a number: 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scanf("%d", &amp;num);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printf("Enter a character: 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scanf("\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n%c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&amp;c);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075" y="1383957"/>
            <a:ext cx="1525097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Solution 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6075" y="3393989"/>
            <a:ext cx="1525097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Solution 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6075" y="5206314"/>
            <a:ext cx="1525097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Solution 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Selection Structures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if</a:t>
            </a:r>
            <a:r>
              <a:rPr lang="en-US" sz="2000" dirty="0" smtClean="0"/>
              <a:t> statement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(value1 &gt; value 2)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%d is greater than %d\n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value1, value2);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dirty="0" smtClean="0">
                <a:latin typeface="Comic Sans MS" pitchFamily="66" charset="0"/>
              </a:rPr>
              <a:t>if-else</a:t>
            </a:r>
            <a:r>
              <a:rPr lang="en-US" sz="2000" dirty="0" smtClean="0"/>
              <a:t>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if (value1 &gt; value 2)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%d is greater than %d\n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value1, value2);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printf("%d is less than or equal to %d\n", value1, value2);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A59B6-38C3-4E06-9378-A2BE423CA25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0425"/>
          </a:xfrm>
        </p:spPr>
        <p:txBody>
          <a:bodyPr/>
          <a:lstStyle/>
          <a:p>
            <a:pPr eaLnBrk="1" hangingPunct="1"/>
            <a:r>
              <a:rPr lang="en-US" dirty="0" smtClean="0"/>
              <a:t>More </a:t>
            </a:r>
            <a:r>
              <a:rPr lang="en-US" smtClean="0"/>
              <a:t>Selection Structures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646613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switch</a:t>
            </a:r>
            <a:r>
              <a:rPr lang="en-US" sz="2000" dirty="0" smtClean="0"/>
              <a:t> statement</a:t>
            </a:r>
            <a:endParaRPr lang="en-US" sz="1400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switch (variable or expression) 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case value1: statements;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     break;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case value2: statements;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     break;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case value3: statements;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     break;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default: statements: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050" dirty="0" smtClean="0"/>
          </a:p>
          <a:p>
            <a:pPr eaLnBrk="1" hangingPunct="1">
              <a:defRPr/>
            </a:pPr>
            <a:r>
              <a:rPr lang="en-US" sz="2000" dirty="0" smtClean="0"/>
              <a:t>value of variable or expression can only be integer or character</a:t>
            </a:r>
          </a:p>
          <a:p>
            <a:pPr eaLnBrk="1" hangingPunct="1">
              <a:defRPr/>
            </a:pPr>
            <a:r>
              <a:rPr lang="en-US" sz="2000" dirty="0" smtClean="0"/>
              <a:t>Each case if checking equality, i.e. if (variable == value1)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</a:t>
            </a:r>
            <a:r>
              <a:rPr lang="en-US" sz="2000" b="1" dirty="0" smtClean="0">
                <a:latin typeface="Comic Sans MS" pitchFamily="66" charset="0"/>
              </a:rPr>
              <a:t>break</a:t>
            </a:r>
            <a:r>
              <a:rPr lang="en-US" sz="2000" dirty="0" smtClean="0"/>
              <a:t> tells C when that case is done. Without the </a:t>
            </a:r>
            <a:r>
              <a:rPr lang="en-US" sz="2000" b="1" dirty="0" smtClean="0">
                <a:latin typeface="Courier New" pitchFamily="49" charset="0"/>
              </a:rPr>
              <a:t>break</a:t>
            </a:r>
            <a:r>
              <a:rPr lang="en-US" sz="2000" dirty="0" smtClean="0"/>
              <a:t>, the computer will follow through and execute the code of the next case.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4A291-9C95-4F57-9657-D945941360B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implement a simple calculator. The calculate implements addition, subtraction, multiplication, and division of two integer numbers.</a:t>
            </a:r>
          </a:p>
          <a:p>
            <a:pPr lvl="1"/>
            <a:r>
              <a:rPr lang="en-US" dirty="0" smtClean="0"/>
              <a:t>What are the inputs of your program? Name and data types?</a:t>
            </a:r>
          </a:p>
          <a:p>
            <a:pPr lvl="1"/>
            <a:r>
              <a:rPr lang="en-US" dirty="0" smtClean="0"/>
              <a:t>How to implement the selection of the operation?</a:t>
            </a:r>
          </a:p>
          <a:p>
            <a:pPr lvl="1"/>
            <a:r>
              <a:rPr lang="en-US" dirty="0" smtClean="0"/>
              <a:t>Write a pseudocode (procedure) of your program and see if it is feasible or not.</a:t>
            </a:r>
          </a:p>
          <a:p>
            <a:pPr lvl="1"/>
            <a:r>
              <a:rPr lang="en-US" dirty="0" smtClean="0"/>
              <a:t>Follow the code conventions (documentations and indentations) when you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07720-64C8-4C1A-AB01-E56B007AC0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D232-63F8-48A2-8B52-C99964E4364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65125" y="808038"/>
            <a:ext cx="8458200" cy="50165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: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  <a:ea typeface="+mj-ea"/>
                <a:cs typeface="+mj-cs"/>
              </a:rPr>
              <a:t>switch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Statement and Coding Conventions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560513"/>
            <a:ext cx="7551738" cy="49396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/* This is a program that provides a simple calculator. The calculator implements addition, subtraction, multiplication, and division.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*/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endParaRPr lang="en-US" sz="1400" dirty="0">
              <a:solidFill>
                <a:schemeClr val="tx2"/>
              </a:solidFill>
              <a:latin typeface="Courier New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main(void)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double operand1, operand2, result;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char </a:t>
            </a:r>
            <a:r>
              <a:rPr lang="en-US" sz="1400" dirty="0" smtClean="0">
                <a:latin typeface="Courier New" pitchFamily="49" charset="0"/>
              </a:rPr>
              <a:t>operator[2]; </a:t>
            </a:r>
            <a:endParaRPr lang="en-US" sz="1400" dirty="0">
              <a:latin typeface="Courier New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endParaRPr lang="en-US" sz="1400" dirty="0">
              <a:latin typeface="Courier New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   /* Read the operands.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The code is on page 16 */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endParaRPr lang="en-US" sz="1400" dirty="0">
              <a:solidFill>
                <a:schemeClr val="tx2"/>
              </a:solidFill>
              <a:latin typeface="Courier New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   /* Read the operator.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The code is on page 16 */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endParaRPr lang="en-US" sz="1400" dirty="0">
              <a:solidFill>
                <a:schemeClr val="tx2"/>
              </a:solidFill>
              <a:latin typeface="Courier New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   /* Compute the result.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The code is on page 17 */</a:t>
            </a:r>
            <a:endParaRPr lang="en-US" sz="1400" dirty="0">
              <a:solidFill>
                <a:schemeClr val="tx2"/>
              </a:solidFill>
              <a:latin typeface="Courier New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      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+mn-lt"/>
              </a:rPr>
              <a:t>      </a:t>
            </a:r>
            <a:r>
              <a:rPr lang="en-US" sz="1400" dirty="0" smtClean="0">
                <a:latin typeface="+mn-lt"/>
              </a:rPr>
              <a:t>  </a:t>
            </a:r>
            <a:r>
              <a:rPr lang="en-US" sz="1400" dirty="0">
                <a:latin typeface="Courier New" pitchFamily="49" charset="0"/>
              </a:rPr>
              <a:t>printf("The result is: %f.\n", result);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return 0;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5D2E7-9D92-4D5E-A6AD-82A8FAF5928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28638" y="947738"/>
            <a:ext cx="7772400" cy="48895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Reading the Operands and the Operator</a:t>
            </a: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652463" y="1557339"/>
            <a:ext cx="7024687" cy="136476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/* Read the operands. */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printf("Enter two operands: ");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if (scanf("%</a:t>
            </a:r>
            <a:r>
              <a:rPr lang="en-US" sz="1400" dirty="0" err="1">
                <a:latin typeface="Courier New" pitchFamily="49" charset="0"/>
              </a:rPr>
              <a:t>lf%lf</a:t>
            </a:r>
            <a:r>
              <a:rPr lang="en-US" sz="1400" dirty="0">
                <a:latin typeface="Courier New" pitchFamily="49" charset="0"/>
              </a:rPr>
              <a:t>", &amp;operand1, &amp;operand2) != 2) {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    printf("Invalid operand specification.\n");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    exit(1);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1400" dirty="0">
              <a:latin typeface="Courier New" pitchFamily="49" charset="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2463" y="4832350"/>
            <a:ext cx="7527925" cy="83026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When %c is used in scanf, white space is </a:t>
            </a:r>
            <a:r>
              <a:rPr lang="en-US" sz="1600" i="1" dirty="0">
                <a:latin typeface="+mn-lt"/>
              </a:rPr>
              <a:t>not</a:t>
            </a:r>
            <a:r>
              <a:rPr lang="en-US" sz="1600" dirty="0">
                <a:latin typeface="+mn-lt"/>
              </a:rPr>
              <a:t> ignored. To read the next character that is not white space, 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%1s </a:t>
            </a:r>
            <a:r>
              <a:rPr lang="en-US" sz="1600" dirty="0">
                <a:latin typeface="+mn-lt"/>
              </a:rPr>
              <a:t>can be used with a character array argument that has at least two elements (one for 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‘\0’</a:t>
            </a:r>
            <a:r>
              <a:rPr lang="en-US" sz="1600" dirty="0">
                <a:latin typeface="+mn-lt"/>
              </a:rPr>
              <a:t>).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2463" y="3329608"/>
            <a:ext cx="7024687" cy="132190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Read the operator. */ 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printf("Enter an operator ('+', '-', '*', or '/'): ");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if (scanf("%1s", operator) != 1) {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    printf("Operator not found.\n");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    exit(1);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EBBFF-B328-40B9-AB43-B6727E7FD7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4838" y="1192213"/>
            <a:ext cx="7696200" cy="49339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+mn-lt"/>
              </a:rPr>
              <a:t>       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/* Compute the result. */ 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switch(operator[0]) {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	case '+': 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			result = operand1 + operand2;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break;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	case </a:t>
            </a:r>
            <a:r>
              <a:rPr lang="en-US" sz="1400" dirty="0" smtClean="0">
                <a:latin typeface="Courier New" pitchFamily="49" charset="0"/>
              </a:rPr>
              <a:t>'-': </a:t>
            </a:r>
            <a:endParaRPr lang="en-US" sz="1400" dirty="0">
              <a:latin typeface="Courier New" pitchFamily="49" charset="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			result = operand1 - operand2;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break;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	case '*':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result = operand1 * operand2;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break;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	case '/':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if (operand2 == 0) {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    		printf("Error: dividing by zero.\n");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    		exit(1);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}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result = operand1 / operand2;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break;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	default: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printf("Error: unsupported operator.\n"); 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    		exit(1);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marL="273050" indent="-273050"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8638" y="703263"/>
            <a:ext cx="7772400" cy="48895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Critical </a:t>
            </a:r>
            <a:r>
              <a:rPr lang="en-US" smtClean="0"/>
              <a:t>Topics from </a:t>
            </a:r>
            <a:r>
              <a:rPr lang="en-US" dirty="0" smtClean="0"/>
              <a:t>EE140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4963"/>
            <a:ext cx="7772400" cy="47513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Documentation &amp; Indentation (Important!)</a:t>
            </a:r>
          </a:p>
          <a:p>
            <a:pPr eaLnBrk="1" hangingPunct="1"/>
            <a:r>
              <a:rPr lang="en-US" sz="2800" dirty="0" smtClean="0"/>
              <a:t>Variables and data types</a:t>
            </a:r>
          </a:p>
          <a:p>
            <a:pPr eaLnBrk="1" hangingPunct="1"/>
            <a:r>
              <a:rPr lang="en-US" sz="2800" dirty="0" err="1" smtClean="0"/>
              <a:t>Input/Output</a:t>
            </a:r>
            <a:r>
              <a:rPr lang="en-US" sz="2800" dirty="0" smtClean="0"/>
              <a:t> functions (</a:t>
            </a:r>
            <a:r>
              <a:rPr lang="en-US" sz="2800" dirty="0" err="1" smtClean="0"/>
              <a:t>printf</a:t>
            </a:r>
            <a:r>
              <a:rPr lang="en-US" sz="2800" dirty="0" smtClean="0"/>
              <a:t>/</a:t>
            </a:r>
            <a:r>
              <a:rPr lang="en-US" sz="2800" dirty="0" err="1" smtClean="0"/>
              <a:t>scanf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smtClean="0"/>
              <a:t>Arithmetic operators</a:t>
            </a:r>
          </a:p>
          <a:p>
            <a:pPr eaLnBrk="1" hangingPunct="1"/>
            <a:r>
              <a:rPr lang="en-US" sz="2800" dirty="0" smtClean="0"/>
              <a:t>Conditionals/Selection(if/if-else/switch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smtClean="0"/>
              <a:t>Loops (while/do-while/for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smtClean="0"/>
              <a:t>Arrays and Strings</a:t>
            </a:r>
          </a:p>
          <a:p>
            <a:pPr eaLnBrk="1" hangingPunct="1"/>
            <a:r>
              <a:rPr lang="en-US" sz="2800" dirty="0" smtClean="0"/>
              <a:t>Functions</a:t>
            </a:r>
          </a:p>
          <a:p>
            <a:pPr eaLnBrk="1" hangingPunct="1"/>
            <a:r>
              <a:rPr lang="en-US" sz="2800" dirty="0" smtClean="0"/>
              <a:t>File manipulations (</a:t>
            </a:r>
            <a:r>
              <a:rPr lang="en-US" sz="2800" dirty="0" err="1" smtClean="0"/>
              <a:t>fprintf</a:t>
            </a:r>
            <a:r>
              <a:rPr lang="en-US" sz="2800" dirty="0" smtClean="0"/>
              <a:t>/</a:t>
            </a:r>
            <a:r>
              <a:rPr lang="en-US" sz="2800" dirty="0" err="1" smtClean="0"/>
              <a:t>fscanf</a:t>
            </a:r>
            <a:r>
              <a:rPr lang="en-US" sz="2800" dirty="0" smtClean="0"/>
              <a:t>)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96370-6BCB-4A8F-A4CC-2C75F521D02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715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Coding Conventions 1: Comments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806950"/>
          </a:xfrm>
        </p:spPr>
        <p:txBody>
          <a:bodyPr/>
          <a:lstStyle/>
          <a:p>
            <a:pPr eaLnBrk="1" hangingPunct="1"/>
            <a:r>
              <a:rPr lang="en-US" sz="1800" dirty="0"/>
              <a:t>Comment syntax in C</a:t>
            </a:r>
          </a:p>
          <a:p>
            <a:pPr lvl="1" eaLnBrk="1" hangingPunct="1"/>
            <a:r>
              <a:rPr lang="en-US" sz="1600" dirty="0"/>
              <a:t>/* …  */ marks a comment block</a:t>
            </a:r>
          </a:p>
          <a:p>
            <a:pPr lvl="1" eaLnBrk="1" hangingPunct="1"/>
            <a:r>
              <a:rPr lang="en-US" sz="1600" dirty="0"/>
              <a:t>// for a single line </a:t>
            </a:r>
            <a:r>
              <a:rPr lang="en-US" sz="1600" dirty="0" smtClean="0"/>
              <a:t>comment</a:t>
            </a:r>
          </a:p>
          <a:p>
            <a:pPr lvl="1" eaLnBrk="1" hangingPunct="1"/>
            <a:endParaRPr lang="en-US" sz="1600" dirty="0"/>
          </a:p>
          <a:p>
            <a:pPr marL="393700" lvl="1" indent="0" eaLnBrk="1" hangingPunct="1">
              <a:buNone/>
            </a:pPr>
            <a:endParaRPr lang="en-US" sz="1600" dirty="0"/>
          </a:p>
          <a:p>
            <a:pPr eaLnBrk="1" hangingPunct="1"/>
            <a:r>
              <a:rPr lang="en-US" sz="2000" dirty="0" smtClean="0"/>
              <a:t>Documentation and indentation are critical tools for you and others to better understand your code. </a:t>
            </a:r>
          </a:p>
          <a:p>
            <a:pPr lvl="1" eaLnBrk="1" hangingPunct="1"/>
            <a:r>
              <a:rPr lang="en-US" sz="1800" dirty="0" smtClean="0"/>
              <a:t>Keep intellectual control (remind yourself what you are doing and why); helps in initial coding</a:t>
            </a:r>
          </a:p>
          <a:p>
            <a:pPr lvl="1" eaLnBrk="1" hangingPunct="1"/>
            <a:r>
              <a:rPr lang="en-US" sz="1800" dirty="0" smtClean="0"/>
              <a:t>Reduce difficulty in updating, making changes, or fixing bugs down the road (six months or more after initial coding)</a:t>
            </a:r>
          </a:p>
          <a:p>
            <a:pPr lvl="1" eaLnBrk="1" hangingPunct="1"/>
            <a:r>
              <a:rPr lang="en-US" sz="1800" dirty="0" smtClean="0"/>
              <a:t>Reduces the agony for other people working on your code</a:t>
            </a:r>
          </a:p>
          <a:p>
            <a:pPr lvl="2" eaLnBrk="1" hangingPunct="1"/>
            <a:r>
              <a:rPr lang="en-US" sz="1500" dirty="0" smtClean="0"/>
              <a:t>Shared projects with multiple programmers</a:t>
            </a:r>
          </a:p>
          <a:p>
            <a:pPr lvl="2" eaLnBrk="1" hangingPunct="1"/>
            <a:r>
              <a:rPr lang="en-US" sz="1500" dirty="0" smtClean="0"/>
              <a:t>Other programmers working on your code after you</a:t>
            </a:r>
          </a:p>
          <a:p>
            <a:pPr lvl="2" eaLnBrk="1" hangingPunct="1"/>
            <a:endParaRPr lang="en-US" sz="1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ACC4F-9C2F-4AD9-9A05-F5CB96CB87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040606"/>
            <a:ext cx="8229600" cy="6715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Coding Conventions 2: </a:t>
            </a:r>
            <a:br>
              <a:rPr lang="en-US" sz="4000" dirty="0" smtClean="0"/>
            </a:br>
            <a:r>
              <a:rPr lang="en-US" sz="4000" dirty="0" smtClean="0"/>
              <a:t>Where to use Comments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891144"/>
            <a:ext cx="8229600" cy="446520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A title block is required at the very beginning of your program showing complete information about the program  (a description of your program, your name, course number, assignment/problem number,  date when it is created or modified, etc.)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Description of variables and constants when they are defined (not necessary if the meaning is obvious from the name)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At Function declaration and implementation (before  the function header)</a:t>
            </a:r>
          </a:p>
          <a:p>
            <a:pPr eaLnBrk="1" hangingPunct="1"/>
            <a:r>
              <a:rPr lang="en-US" sz="1800" dirty="0" smtClean="0"/>
              <a:t>Any Non-trivial block of statements (anything that is tricky or hard to understand)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Code segments added for testing/debugging purpose (coder notes to self!)</a:t>
            </a:r>
          </a:p>
          <a:p>
            <a:pPr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ACC4F-9C2F-4AD9-9A05-F5CB96CB87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715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Coding Conventions 3: Style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8069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Legibility!</a:t>
            </a:r>
          </a:p>
          <a:p>
            <a:pPr lvl="1" eaLnBrk="1" hangingPunct="1"/>
            <a:r>
              <a:rPr lang="en-US" sz="2000" dirty="0" smtClean="0"/>
              <a:t>People comprehend code more quickly if it is more legible.</a:t>
            </a:r>
          </a:p>
          <a:p>
            <a:pPr lvl="1" eaLnBrk="1" hangingPunct="1"/>
            <a:r>
              <a:rPr lang="en-US" sz="2000" dirty="0" smtClean="0"/>
              <a:t>That means (among other things) white space and indentation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Indentation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Indent your program properly while you code (not after!)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see examples in your book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Indentation is a visual reminder of the structure of your code.  (example)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White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Divide the code into segments that perform the major tasks and separate segments with blank lines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Every block that can be conceptually separated should be physically separated with white space.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ACC4F-9C2F-4AD9-9A05-F5CB96CB87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548987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Variables and Data Types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 need to be declared in the beginning (of main)</a:t>
            </a:r>
          </a:p>
          <a:p>
            <a:pPr lvl="1" eaLnBrk="1" hangingPunct="1"/>
            <a:r>
              <a:rPr lang="en-US" dirty="0" smtClean="0"/>
              <a:t>Name – use meaningful names.</a:t>
            </a:r>
          </a:p>
          <a:p>
            <a:pPr lvl="1" eaLnBrk="1" hangingPunct="1"/>
            <a:r>
              <a:rPr lang="en-US" dirty="0" smtClean="0"/>
              <a:t>Data types – specify the right data type for your variable</a:t>
            </a:r>
          </a:p>
          <a:p>
            <a:pPr lvl="2" eaLnBrk="1" hangingPunct="1"/>
            <a:r>
              <a:rPr lang="en-US" dirty="0" smtClean="0"/>
              <a:t>char			1 byte</a:t>
            </a:r>
          </a:p>
          <a:p>
            <a:pPr lvl="2" eaLnBrk="1" hangingPunct="1"/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 (short) 	2 bytes</a:t>
            </a:r>
          </a:p>
          <a:p>
            <a:pPr lvl="2" eaLnBrk="1" hangingPunct="1"/>
            <a:r>
              <a:rPr lang="en-US" dirty="0" err="1" smtClean="0"/>
              <a:t>int</a:t>
            </a:r>
            <a:r>
              <a:rPr lang="en-US" dirty="0" smtClean="0"/>
              <a:t>			4 bytes (typically)</a:t>
            </a:r>
          </a:p>
          <a:p>
            <a:pPr lvl="2" eaLnBrk="1" hangingPunct="1"/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(long)		4 bytes</a:t>
            </a:r>
          </a:p>
          <a:p>
            <a:pPr lvl="2" eaLnBrk="1" hangingPunct="1"/>
            <a:r>
              <a:rPr lang="en-US" dirty="0" smtClean="0"/>
              <a:t>float			4 bytes</a:t>
            </a:r>
          </a:p>
          <a:p>
            <a:pPr lvl="2" eaLnBrk="1" hangingPunct="1"/>
            <a:r>
              <a:rPr lang="en-US" dirty="0" smtClean="0"/>
              <a:t>double			8 bytes</a:t>
            </a:r>
          </a:p>
          <a:p>
            <a:pPr lvl="2" eaLnBrk="1" hangingPunct="1"/>
            <a:r>
              <a:rPr lang="en-US" dirty="0" smtClean="0"/>
              <a:t>long double		8 to 10 bytes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35502-2C58-4419-88D3-587CEACAD5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03275"/>
          </a:xfrm>
        </p:spPr>
        <p:txBody>
          <a:bodyPr/>
          <a:lstStyle/>
          <a:p>
            <a:pPr eaLnBrk="1" hangingPunct="1"/>
            <a:r>
              <a:rPr lang="en-US" smtClean="0"/>
              <a:t>Input/Output Functions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14488"/>
            <a:ext cx="8229600" cy="4605337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printf</a:t>
            </a:r>
            <a:r>
              <a:rPr lang="en-US" sz="2400" dirty="0" smtClean="0"/>
              <a:t> function – display results on the screen</a:t>
            </a:r>
          </a:p>
          <a:p>
            <a:pPr lvl="1" eaLnBrk="1" hangingPunct="1"/>
            <a:r>
              <a:rPr lang="en-US" sz="2000" dirty="0" err="1" smtClean="0"/>
              <a:t>printf</a:t>
            </a:r>
            <a:r>
              <a:rPr lang="en-US" sz="2000" dirty="0" smtClean="0"/>
              <a:t>(“Hello”);</a:t>
            </a:r>
          </a:p>
          <a:p>
            <a:pPr lvl="1" eaLnBrk="1" hangingPunct="1"/>
            <a:r>
              <a:rPr lang="en-US" sz="2000" dirty="0" err="1" smtClean="0"/>
              <a:t>printf</a:t>
            </a:r>
            <a:r>
              <a:rPr lang="en-US" sz="2000" dirty="0" smtClean="0"/>
              <a:t>(“The result is %d. \n”, result);</a:t>
            </a:r>
          </a:p>
          <a:p>
            <a:pPr lvl="1" eaLnBrk="1" hangingPunct="1"/>
            <a:r>
              <a:rPr lang="en-US" sz="2000" dirty="0" smtClean="0"/>
              <a:t>format indicators (%d, %c, %s, %f, %g, and more!)</a:t>
            </a:r>
          </a:p>
          <a:p>
            <a:pPr lvl="1" eaLnBrk="1" hangingPunct="1"/>
            <a:r>
              <a:rPr lang="en-US" sz="2000" dirty="0" smtClean="0"/>
              <a:t>advanced controls (flag, width, precision)</a:t>
            </a:r>
          </a:p>
          <a:p>
            <a:pPr eaLnBrk="1" hangingPunct="1"/>
            <a:r>
              <a:rPr lang="en-US" sz="2400" dirty="0" err="1" smtClean="0"/>
              <a:t>scanf</a:t>
            </a:r>
            <a:r>
              <a:rPr lang="en-US" sz="2400" dirty="0" smtClean="0"/>
              <a:t> function – read in values from the keyboard</a:t>
            </a:r>
          </a:p>
          <a:p>
            <a:pPr lvl="1" eaLnBrk="1" hangingPunct="1"/>
            <a:r>
              <a:rPr lang="en-US" sz="2000" dirty="0" err="1" smtClean="0"/>
              <a:t>scanf</a:t>
            </a:r>
            <a:r>
              <a:rPr lang="en-US" sz="2000" dirty="0" smtClean="0"/>
              <a:t>(“%d”, &amp;integer); </a:t>
            </a:r>
          </a:p>
          <a:p>
            <a:pPr lvl="1" eaLnBrk="1" hangingPunct="1"/>
            <a:r>
              <a:rPr lang="en-US" sz="2000" dirty="0" smtClean="0"/>
              <a:t>format indicators (note the difference from </a:t>
            </a:r>
            <a:r>
              <a:rPr lang="en-US" sz="2000" dirty="0" err="1" smtClean="0"/>
              <a:t>printf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sz="2000" dirty="0" smtClean="0"/>
              <a:t>function returns a value – number of successfully matched and assigned input items </a:t>
            </a:r>
            <a:r>
              <a:rPr lang="en-US" sz="2000" dirty="0" smtClean="0">
                <a:solidFill>
                  <a:srgbClr val="7030A0"/>
                </a:solidFill>
              </a:rPr>
              <a:t>(new!  Not mentioned in EE140!!!)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sz="1700" dirty="0" err="1" smtClean="0"/>
              <a:t>rv</a:t>
            </a:r>
            <a:r>
              <a:rPr lang="en-US" sz="1700" dirty="0" smtClean="0"/>
              <a:t> = </a:t>
            </a:r>
            <a:r>
              <a:rPr lang="en-US" sz="1700" dirty="0" err="1" smtClean="0"/>
              <a:t>scanf</a:t>
            </a:r>
            <a:r>
              <a:rPr lang="en-US" sz="1700" dirty="0" smtClean="0"/>
              <a:t>(“%d”, &amp;integer);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sz="1700" dirty="0" smtClean="0"/>
              <a:t>if you enter an integer 8 from keyboard, 8 will be assigned to variable integer;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sz="1700" dirty="0" smtClean="0"/>
              <a:t>value of </a:t>
            </a:r>
            <a:r>
              <a:rPr lang="en-US" sz="1700" dirty="0" err="1" smtClean="0"/>
              <a:t>rv</a:t>
            </a:r>
            <a:r>
              <a:rPr lang="en-US" sz="1700" dirty="0" smtClean="0"/>
              <a:t> will be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E8F67-933C-4CC2-9D75-4076BD622E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937"/>
            <a:ext cx="8229600" cy="4651664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to read in two integers: value1 and value2. Find the result as result = value1/value2.</a:t>
            </a:r>
          </a:p>
          <a:p>
            <a:pPr eaLnBrk="1" hangingPunct="1"/>
            <a:r>
              <a:rPr lang="en-US" dirty="0" smtClean="0"/>
              <a:t>Is your program robust? What if you entered only 1 value? What if you entered 0 for value2?</a:t>
            </a:r>
          </a:p>
          <a:p>
            <a:pPr eaLnBrk="1" hangingPunct="1"/>
            <a:r>
              <a:rPr lang="en-US" dirty="0" smtClean="0"/>
              <a:t>Input Validation: could add additional lines in your code to check</a:t>
            </a:r>
          </a:p>
          <a:p>
            <a:pPr lvl="1" eaLnBrk="1" hangingPunct="1"/>
            <a:r>
              <a:rPr lang="en-US" dirty="0" smtClean="0"/>
              <a:t>If two integers are not entered and assigned to value1 and value2 properly, terminate your program using exit (1) with proper error message</a:t>
            </a:r>
          </a:p>
          <a:p>
            <a:pPr lvl="1" eaLnBrk="1" hangingPunct="1"/>
            <a:r>
              <a:rPr lang="en-US" dirty="0" smtClean="0"/>
              <a:t>If value of value2 is 0, terminate your program using exit(1) with proper error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71CFB-0757-48D6-9033-84AEC48FB2D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83803-F67E-4B7A-995C-4A5EB7B765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2275" y="227807"/>
            <a:ext cx="7772400" cy="696912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complete program</a:t>
            </a: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423236" y="1079500"/>
            <a:ext cx="7691438" cy="549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value1, value2;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double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printf("Enter two integers: \n");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(scanf("%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&amp;value1, &amp;value2) != 2) {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printf("Missing operands.\n");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exit(1); /*terminate program if there is a fatal error*/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(value2 == 0) {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printf("Cannot be divided by zero.\n");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(double ) value1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 value2;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printf("result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%g\n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result);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6477</TotalTime>
  <Words>1594</Words>
  <Application>Microsoft Office PowerPoint</Application>
  <PresentationFormat>On-screen Show (4:3)</PresentationFormat>
  <Paragraphs>288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PowerPoint Presentation</vt:lpstr>
      <vt:lpstr>Critical Topics from EE140</vt:lpstr>
      <vt:lpstr>Coding Conventions 1: Comments</vt:lpstr>
      <vt:lpstr>Coding Conventions 2:  Where to use Comments</vt:lpstr>
      <vt:lpstr>Coding Conventions 3: Style</vt:lpstr>
      <vt:lpstr>Variables and Data Types </vt:lpstr>
      <vt:lpstr>Input/Output Functions</vt:lpstr>
      <vt:lpstr>Example </vt:lpstr>
      <vt:lpstr>PowerPoint Presentation</vt:lpstr>
      <vt:lpstr>Example </vt:lpstr>
      <vt:lpstr>PowerPoint Presentation</vt:lpstr>
      <vt:lpstr>PowerPoint Presentation</vt:lpstr>
      <vt:lpstr>Selection Structures</vt:lpstr>
      <vt:lpstr>More Selection Structures</vt:lpstr>
      <vt:lpstr>Example</vt:lpstr>
      <vt:lpstr>PowerPoint Presentation</vt:lpstr>
      <vt:lpstr>PowerPoint Presentation</vt:lpstr>
      <vt:lpstr>PowerPoint Presentation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</dc:title>
  <dc:creator>Lan Xiang</dc:creator>
  <cp:lastModifiedBy>Windows User</cp:lastModifiedBy>
  <cp:revision>312</cp:revision>
  <dcterms:created xsi:type="dcterms:W3CDTF">2004-08-31T13:15:22Z</dcterms:created>
  <dcterms:modified xsi:type="dcterms:W3CDTF">2015-09-01T15:45:26Z</dcterms:modified>
</cp:coreProperties>
</file>