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17"/>
  </p:notesMasterIdLst>
  <p:handoutMasterIdLst>
    <p:handoutMasterId r:id="rId18"/>
  </p:handoutMasterIdLst>
  <p:sldIdLst>
    <p:sldId id="303" r:id="rId2"/>
    <p:sldId id="304" r:id="rId3"/>
    <p:sldId id="315" r:id="rId4"/>
    <p:sldId id="316" r:id="rId5"/>
    <p:sldId id="317" r:id="rId6"/>
    <p:sldId id="305" r:id="rId7"/>
    <p:sldId id="306" r:id="rId8"/>
    <p:sldId id="307" r:id="rId9"/>
    <p:sldId id="308" r:id="rId10"/>
    <p:sldId id="310" r:id="rId11"/>
    <p:sldId id="309" r:id="rId12"/>
    <p:sldId id="311" r:id="rId13"/>
    <p:sldId id="312" r:id="rId14"/>
    <p:sldId id="313" r:id="rId15"/>
    <p:sldId id="314" r:id="rId16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49" autoAdjust="0"/>
    <p:restoredTop sz="83133" autoAdjust="0"/>
  </p:normalViewPr>
  <p:slideViewPr>
    <p:cSldViewPr>
      <p:cViewPr varScale="1">
        <p:scale>
          <a:sx n="92" d="100"/>
          <a:sy n="92" d="100"/>
        </p:scale>
        <p:origin x="-13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75" d="100"/>
          <a:sy n="75" d="100"/>
        </p:scale>
        <p:origin x="-1320" y="108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458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01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01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458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fld id="{DA9114F8-6838-42E2-BBAE-1B386101E0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78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Tahoma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68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ahoma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67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7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160" y="3474720"/>
            <a:ext cx="704088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67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44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Tahoma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67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680" y="694944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ahoma" pitchFamily="34" charset="0"/>
              </a:defRPr>
            </a:lvl1pPr>
          </a:lstStyle>
          <a:p>
            <a:fld id="{59382C71-D0BB-43CF-B7F9-31E16613099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458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A3771B-9A27-4AF7-B573-10D59B2FE7A0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82C71-D0BB-43CF-B7F9-31E16613099A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82C71-D0BB-43CF-B7F9-31E16613099A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82C71-D0BB-43CF-B7F9-31E16613099A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82C71-D0BB-43CF-B7F9-31E16613099A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82C71-D0BB-43CF-B7F9-31E16613099A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82C71-D0BB-43CF-B7F9-31E16613099A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82C71-D0BB-43CF-B7F9-31E16613099A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82C71-D0BB-43CF-B7F9-31E16613099A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82C71-D0BB-43CF-B7F9-31E16613099A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82C71-D0BB-43CF-B7F9-31E16613099A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82C71-D0BB-43CF-B7F9-31E16613099A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82C71-D0BB-43CF-B7F9-31E16613099A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82C71-D0BB-43CF-B7F9-31E16613099A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82C71-D0BB-43CF-B7F9-31E16613099A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EEF1-C91F-4AD6-AC8E-D06E2428F619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81E8-5CFB-47D2-9671-339237ACE407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4FE68-6C6A-4B8A-A4C1-561E0C64CDA8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B882-F808-4992-ACFF-83C71529CDCC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AA577-AD73-4C2D-A193-354E23C4299B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24DE-1D02-4EBB-9054-058DD0FC9C6A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34CF-7D13-4396-9CCE-E321E274EA21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36B8-AE38-4CDF-96F4-FE6454FAC7FF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BB6B0-09CA-431A-A270-DD340498C0A9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6BFDE-8707-4568-8066-56EDCA9799BB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EE46FA5-1021-4EDD-A5A0-894248F0D151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4B9EBEE-AC5A-4796-8C66-0D49C75040B0}" type="slidenum">
              <a:rPr lang="zh-CN" altLang="en-US" smtClean="0"/>
              <a:pPr/>
              <a:t>‹#›</a:t>
            </a:fld>
            <a:endParaRPr lang="en-US" altLang="zh-C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CE489E69-EBEF-4FBA-8E57-7CE3450BF649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598613"/>
            <a:ext cx="8720138" cy="4268787"/>
          </a:xfrm>
        </p:spPr>
        <p:txBody>
          <a:bodyPr/>
          <a:lstStyle/>
          <a:p>
            <a:pPr marR="0" algn="ctr" eaLnBrk="1" hangingPunct="1">
              <a:lnSpc>
                <a:spcPct val="90000"/>
              </a:lnSpc>
            </a:pPr>
            <a:r>
              <a:rPr lang="en-US" sz="3400" dirty="0" smtClean="0">
                <a:solidFill>
                  <a:schemeClr val="tx2"/>
                </a:solidFill>
                <a:latin typeface="Comic Sans MS" pitchFamily="66" charset="0"/>
              </a:rPr>
              <a:t>EE 150</a:t>
            </a:r>
          </a:p>
          <a:p>
            <a:pPr marR="0" algn="ctr" eaLnBrk="1" hangingPunct="1">
              <a:lnSpc>
                <a:spcPct val="90000"/>
              </a:lnSpc>
            </a:pPr>
            <a:r>
              <a:rPr lang="en-US" sz="2800" u="sng" dirty="0" smtClean="0">
                <a:solidFill>
                  <a:schemeClr val="tx2"/>
                </a:solidFill>
                <a:latin typeface="Comic Sans MS" pitchFamily="66" charset="0"/>
              </a:rPr>
              <a:t>Intermediate Programming Concepts for Engineers </a:t>
            </a:r>
          </a:p>
          <a:p>
            <a:pPr marR="0" eaLnBrk="1" hangingPunct="1">
              <a:lnSpc>
                <a:spcPct val="90000"/>
              </a:lnSpc>
            </a:pPr>
            <a:endParaRPr lang="en-US" sz="3400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 marR="0" algn="ctr" eaLnBrk="1" hangingPunct="1">
              <a:lnSpc>
                <a:spcPct val="90000"/>
              </a:lnSpc>
            </a:pPr>
            <a:r>
              <a:rPr lang="en-US" sz="2800" dirty="0" smtClean="0">
                <a:solidFill>
                  <a:schemeClr val="tx2"/>
                </a:solidFill>
                <a:latin typeface="Comic Sans MS" pitchFamily="66" charset="0"/>
              </a:rPr>
              <a:t>Lecture Notes on</a:t>
            </a:r>
          </a:p>
          <a:p>
            <a:pPr marR="0" algn="ctr" eaLnBrk="1" hangingPunct="1">
              <a:lnSpc>
                <a:spcPct val="90000"/>
              </a:lnSpc>
            </a:pPr>
            <a:r>
              <a:rPr lang="en-US" sz="3200" dirty="0" smtClean="0">
                <a:solidFill>
                  <a:schemeClr val="tx2"/>
                </a:solidFill>
                <a:latin typeface="Comic Sans MS" pitchFamily="66" charset="0"/>
              </a:rPr>
              <a:t>Separate Compilation</a:t>
            </a:r>
          </a:p>
          <a:p>
            <a:pPr marR="0" algn="l" eaLnBrk="1" hangingPunct="1">
              <a:lnSpc>
                <a:spcPct val="90000"/>
              </a:lnSpc>
              <a:spcBef>
                <a:spcPct val="0"/>
              </a:spcBef>
            </a:pPr>
            <a:endParaRPr lang="en-US" sz="2800" b="1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 marR="0" algn="ctr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3600" b="1" dirty="0" smtClean="0">
                <a:solidFill>
                  <a:schemeClr val="tx2"/>
                </a:solidFill>
                <a:latin typeface="Comic Sans MS" pitchFamily="66" charset="0"/>
              </a:rPr>
              <a:t>               </a:t>
            </a:r>
            <a:endParaRPr lang="en-US" sz="3400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 marR="0"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3400" dirty="0" smtClean="0">
                <a:solidFill>
                  <a:schemeClr val="tx2"/>
                </a:solidFill>
                <a:latin typeface="Comic Sans MS" pitchFamily="66" charset="0"/>
              </a:rPr>
              <a:t>		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part 2: </a:t>
            </a:r>
            <a:r>
              <a:rPr lang="en-US" dirty="0" err="1" smtClean="0"/>
              <a:t>medianArray.c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36B8-AE38-4CDF-96F4-FE6454FAC7FF}" type="slidenum">
              <a:rPr lang="zh-CN" altLang="en-US" smtClean="0"/>
              <a:pPr/>
              <a:t>10</a:t>
            </a:fld>
            <a:endParaRPr lang="en-US" altLang="zh-CN"/>
          </a:p>
        </p:txBody>
      </p:sp>
      <p:sp>
        <p:nvSpPr>
          <p:cNvPr id="4" name="Rectangle 3"/>
          <p:cNvSpPr/>
          <p:nvPr/>
        </p:nvSpPr>
        <p:spPr>
          <a:xfrm>
            <a:off x="609600" y="1981200"/>
            <a:ext cx="8153400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defTabSz="455613"/>
            <a:r>
              <a:rPr lang="en-US" altLang="zh-CN" sz="1800" dirty="0" smtClean="0"/>
              <a:t>/*Calculate the median of the array*/</a:t>
            </a:r>
          </a:p>
          <a:p>
            <a:pPr defTabSz="455613"/>
            <a:r>
              <a:rPr lang="en-US" sz="1800" dirty="0" smtClean="0"/>
              <a:t>#include "</a:t>
            </a:r>
            <a:r>
              <a:rPr lang="en-US" sz="1800" dirty="0" err="1" smtClean="0"/>
              <a:t>arrayFunctions.h</a:t>
            </a:r>
            <a:r>
              <a:rPr lang="en-US" sz="1800" dirty="0" smtClean="0"/>
              <a:t>"</a:t>
            </a:r>
          </a:p>
          <a:p>
            <a:pPr defTabSz="455613"/>
            <a:endParaRPr lang="en-US" altLang="zh-CN" sz="1800" dirty="0" smtClean="0"/>
          </a:p>
          <a:p>
            <a:pPr defTabSz="455613"/>
            <a:r>
              <a:rPr lang="en-US" altLang="zh-CN" sz="1800" dirty="0" smtClean="0"/>
              <a:t>double </a:t>
            </a:r>
            <a:r>
              <a:rPr lang="en-US" altLang="zh-CN" sz="1800" dirty="0" err="1" smtClean="0"/>
              <a:t>median_array</a:t>
            </a:r>
            <a:r>
              <a:rPr lang="en-US" altLang="zh-CN" sz="1800" dirty="0" smtClean="0"/>
              <a:t> (double x[ ],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n)</a:t>
            </a:r>
          </a:p>
          <a:p>
            <a:pPr defTabSz="455613"/>
            <a:r>
              <a:rPr lang="en-US" altLang="zh-CN" sz="1800" dirty="0" smtClean="0"/>
              <a:t>{</a:t>
            </a:r>
          </a:p>
          <a:p>
            <a:pPr defTabSz="455613"/>
            <a:r>
              <a:rPr lang="en-US" altLang="zh-CN" sz="1800" dirty="0" smtClean="0"/>
              <a:t>	</a:t>
            </a:r>
            <a:r>
              <a:rPr lang="en-US" altLang="zh-CN" sz="1800" dirty="0" err="1" smtClean="0"/>
              <a:t>bubble_sort</a:t>
            </a:r>
            <a:r>
              <a:rPr lang="en-US" altLang="zh-CN" sz="1800" dirty="0" smtClean="0"/>
              <a:t>(x, n); /*sort the array */</a:t>
            </a:r>
          </a:p>
          <a:p>
            <a:pPr defTabSz="455613"/>
            <a:endParaRPr lang="en-US" altLang="zh-CN" sz="1800" dirty="0" smtClean="0"/>
          </a:p>
          <a:p>
            <a:pPr defTabSz="455613"/>
            <a:r>
              <a:rPr lang="en-US" altLang="zh-CN" sz="1800" dirty="0" smtClean="0"/>
              <a:t>	/* If n is even, return average of two middle elements. 	If n is odd, simply return the middle element */</a:t>
            </a:r>
          </a:p>
          <a:p>
            <a:pPr defTabSz="455613"/>
            <a:r>
              <a:rPr lang="en-US" altLang="zh-CN" sz="1800" dirty="0" smtClean="0"/>
              <a:t>	if (n%2 == 0) {</a:t>
            </a:r>
          </a:p>
          <a:p>
            <a:pPr defTabSz="455613"/>
            <a:r>
              <a:rPr lang="en-US" altLang="zh-CN" sz="1800" dirty="0" smtClean="0"/>
              <a:t>		return ((x[n/2-1]+x[n/2])/2); </a:t>
            </a:r>
          </a:p>
          <a:p>
            <a:pPr defTabSz="455613"/>
            <a:r>
              <a:rPr lang="en-US" altLang="zh-CN" sz="1800" dirty="0" smtClean="0"/>
              <a:t>	}</a:t>
            </a:r>
          </a:p>
          <a:p>
            <a:pPr defTabSz="455613"/>
            <a:r>
              <a:rPr lang="en-US" altLang="zh-CN" sz="1800" dirty="0" smtClean="0"/>
              <a:t>	else {</a:t>
            </a:r>
          </a:p>
          <a:p>
            <a:pPr defTabSz="455613"/>
            <a:r>
              <a:rPr lang="en-US" altLang="zh-CN" sz="1800" dirty="0" smtClean="0"/>
              <a:t>		return (x[n/2]);</a:t>
            </a:r>
          </a:p>
          <a:p>
            <a:pPr defTabSz="455613"/>
            <a:r>
              <a:rPr lang="en-US" altLang="zh-CN" sz="1800" dirty="0" smtClean="0"/>
              <a:t>	}</a:t>
            </a:r>
          </a:p>
          <a:p>
            <a:pPr defTabSz="455613"/>
            <a:r>
              <a:rPr lang="en-US" altLang="zh-CN" sz="1800" dirty="0" smtClean="0"/>
              <a:t>}</a:t>
            </a:r>
            <a:endParaRPr lang="en-US" altLang="zh-CN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BB6B0-09CA-431A-A270-DD340498C0A9}" type="slidenum">
              <a:rPr lang="zh-CN" altLang="en-US" smtClean="0"/>
              <a:pPr/>
              <a:t>11</a:t>
            </a:fld>
            <a:endParaRPr lang="en-US" altLang="zh-CN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85800" y="1998821"/>
            <a:ext cx="7470635" cy="403187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defTabSz="455613"/>
            <a:r>
              <a:rPr lang="en-US" altLang="zh-CN" sz="1600" dirty="0"/>
              <a:t>/*</a:t>
            </a:r>
            <a:r>
              <a:rPr lang="en-US" altLang="zh-CN" sz="1600" dirty="0" err="1"/>
              <a:t>Bubblesort</a:t>
            </a:r>
            <a:r>
              <a:rPr lang="en-US" altLang="zh-CN" sz="1600" dirty="0"/>
              <a:t> function to sort the array */</a:t>
            </a:r>
          </a:p>
          <a:p>
            <a:pPr defTabSz="455613"/>
            <a:r>
              <a:rPr lang="en-US" altLang="zh-CN" sz="1600" dirty="0"/>
              <a:t>void  </a:t>
            </a:r>
            <a:r>
              <a:rPr lang="en-US" altLang="zh-CN" sz="1600" dirty="0" err="1"/>
              <a:t>bubble_sort</a:t>
            </a:r>
            <a:r>
              <a:rPr lang="en-US" altLang="zh-CN" sz="1600" dirty="0"/>
              <a:t>( double x[ ],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n)</a:t>
            </a:r>
          </a:p>
          <a:p>
            <a:pPr defTabSz="455613"/>
            <a:r>
              <a:rPr lang="en-US" altLang="zh-CN" sz="1600" dirty="0"/>
              <a:t>{</a:t>
            </a:r>
          </a:p>
          <a:p>
            <a:pPr defTabSz="455613"/>
            <a:r>
              <a:rPr lang="en-US" altLang="zh-CN" sz="1600" dirty="0"/>
              <a:t>	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, j;</a:t>
            </a:r>
          </a:p>
          <a:p>
            <a:pPr defTabSz="455613"/>
            <a:r>
              <a:rPr lang="en-US" altLang="zh-CN" sz="1600" dirty="0"/>
              <a:t>	double temp;</a:t>
            </a:r>
          </a:p>
          <a:p>
            <a:pPr defTabSz="455613"/>
            <a:endParaRPr lang="en-US" altLang="zh-CN" sz="1600" dirty="0"/>
          </a:p>
          <a:p>
            <a:pPr defTabSz="455613"/>
            <a:r>
              <a:rPr lang="en-US" altLang="zh-CN" sz="1600" dirty="0"/>
              <a:t>	for(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= 0;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&lt; n-1 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++ )	{		</a:t>
            </a:r>
            <a:r>
              <a:rPr lang="en-US" altLang="zh-CN" sz="1600" dirty="0" smtClean="0"/>
              <a:t>// </a:t>
            </a:r>
            <a:r>
              <a:rPr lang="en-US" altLang="zh-CN" sz="1600" dirty="0"/>
              <a:t>outer for </a:t>
            </a:r>
            <a:r>
              <a:rPr lang="en-US" altLang="zh-CN" sz="1600" dirty="0" smtClean="0"/>
              <a:t>loop</a:t>
            </a:r>
            <a:endParaRPr lang="en-US" altLang="zh-CN" sz="1600" dirty="0"/>
          </a:p>
          <a:p>
            <a:pPr defTabSz="455613"/>
            <a:r>
              <a:rPr lang="en-US" altLang="zh-CN" sz="1600" dirty="0"/>
              <a:t>		for( j =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+ 1; j &lt; n ; j ++ ) {	</a:t>
            </a:r>
            <a:r>
              <a:rPr lang="en-US" altLang="zh-CN" sz="1600" dirty="0" smtClean="0"/>
              <a:t>// </a:t>
            </a:r>
            <a:r>
              <a:rPr lang="en-US" altLang="zh-CN" sz="1600" dirty="0"/>
              <a:t>inner for </a:t>
            </a:r>
            <a:r>
              <a:rPr lang="en-US" altLang="zh-CN" sz="1600" dirty="0" smtClean="0"/>
              <a:t>loop</a:t>
            </a:r>
            <a:endParaRPr lang="en-US" altLang="zh-CN" sz="1600" dirty="0"/>
          </a:p>
          <a:p>
            <a:pPr defTabSz="455613"/>
            <a:r>
              <a:rPr lang="en-US" altLang="zh-CN" sz="1600" dirty="0"/>
              <a:t>			if( x[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 &gt; x[j] )	{	</a:t>
            </a:r>
            <a:r>
              <a:rPr lang="en-US" altLang="zh-CN" sz="1600" dirty="0" smtClean="0"/>
              <a:t>		// swap values</a:t>
            </a:r>
            <a:endParaRPr lang="en-US" altLang="zh-CN" sz="1600" dirty="0"/>
          </a:p>
          <a:p>
            <a:pPr defTabSz="455613"/>
            <a:r>
              <a:rPr lang="en-US" altLang="zh-CN" sz="1600" dirty="0"/>
              <a:t>				temp = x[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 ;</a:t>
            </a:r>
          </a:p>
          <a:p>
            <a:pPr defTabSz="455613"/>
            <a:r>
              <a:rPr lang="en-US" altLang="zh-CN" sz="1600" dirty="0"/>
              <a:t>				x[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 = x[j] ;		</a:t>
            </a:r>
          </a:p>
          <a:p>
            <a:pPr defTabSz="455613"/>
            <a:r>
              <a:rPr lang="en-US" altLang="zh-CN" sz="1600" dirty="0"/>
              <a:t>				x[j] = temp ;</a:t>
            </a:r>
          </a:p>
          <a:p>
            <a:pPr defTabSz="455613"/>
            <a:r>
              <a:rPr lang="en-US" altLang="zh-CN" sz="1600" dirty="0"/>
              <a:t>			}</a:t>
            </a:r>
          </a:p>
          <a:p>
            <a:pPr defTabSz="455613"/>
            <a:r>
              <a:rPr lang="en-US" altLang="zh-CN" sz="1600" dirty="0"/>
              <a:t>		}</a:t>
            </a:r>
          </a:p>
          <a:p>
            <a:pPr defTabSz="455613"/>
            <a:r>
              <a:rPr lang="en-US" altLang="zh-CN" sz="1600" dirty="0"/>
              <a:t>	}</a:t>
            </a:r>
          </a:p>
          <a:p>
            <a:pPr defTabSz="455613"/>
            <a:r>
              <a:rPr lang="en-US" altLang="zh-CN" sz="1600" dirty="0" smtClean="0"/>
              <a:t>}</a:t>
            </a:r>
            <a:endParaRPr lang="en-US" altLang="zh-CN" sz="1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838200"/>
            <a:ext cx="83058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Code part 3: </a:t>
            </a:r>
            <a:r>
              <a:rPr kumimoji="0" lang="en-US" sz="5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bubbleSort.c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8305800" cy="667512"/>
          </a:xfrm>
        </p:spPr>
        <p:txBody>
          <a:bodyPr>
            <a:noAutofit/>
          </a:bodyPr>
          <a:lstStyle/>
          <a:p>
            <a:r>
              <a:rPr lang="en-US" sz="4800" dirty="0" smtClean="0"/>
              <a:t>Code part 4: </a:t>
            </a:r>
            <a:r>
              <a:rPr lang="en-US" sz="4800" dirty="0" err="1" smtClean="0"/>
              <a:t>main.c</a:t>
            </a:r>
            <a:endParaRPr lang="en-US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36B8-AE38-4CDF-96F4-FE6454FAC7FF}" type="slidenum">
              <a:rPr lang="zh-CN" altLang="en-US" smtClean="0"/>
              <a:pPr/>
              <a:t>12</a:t>
            </a:fld>
            <a:endParaRPr lang="en-US" altLang="zh-CN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90600" y="1676400"/>
            <a:ext cx="5294078" cy="473975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defTabSz="455613"/>
            <a:r>
              <a:rPr lang="zh-CN" altLang="en-US" sz="1400" dirty="0"/>
              <a:t>#</a:t>
            </a:r>
            <a:r>
              <a:rPr lang="en-US" altLang="zh-CN" sz="1400" dirty="0" smtClean="0"/>
              <a:t>include &lt;</a:t>
            </a:r>
            <a:r>
              <a:rPr lang="en-US" altLang="zh-CN" sz="1400" dirty="0" err="1" smtClean="0"/>
              <a:t>stdio.h</a:t>
            </a:r>
            <a:r>
              <a:rPr lang="en-US" altLang="zh-CN" sz="1400" dirty="0" smtClean="0"/>
              <a:t>&gt;</a:t>
            </a:r>
          </a:p>
          <a:p>
            <a:pPr defTabSz="455613"/>
            <a:r>
              <a:rPr lang="en-US" sz="1400" dirty="0" smtClean="0"/>
              <a:t>#include "</a:t>
            </a:r>
            <a:r>
              <a:rPr lang="en-US" sz="1400" dirty="0" err="1" smtClean="0"/>
              <a:t>arrayFunctions.h</a:t>
            </a:r>
            <a:r>
              <a:rPr lang="en-US" sz="1400" dirty="0" smtClean="0"/>
              <a:t>"</a:t>
            </a:r>
            <a:endParaRPr lang="en-US" altLang="zh-CN" sz="1400" dirty="0"/>
          </a:p>
          <a:p>
            <a:pPr defTabSz="455613"/>
            <a:endParaRPr lang="en-US" altLang="zh-CN" sz="700" dirty="0"/>
          </a:p>
          <a:p>
            <a:pPr defTabSz="455613"/>
            <a:r>
              <a:rPr lang="en-US" altLang="zh-CN" sz="1400" dirty="0" err="1"/>
              <a:t>int</a:t>
            </a:r>
            <a:r>
              <a:rPr lang="en-US" altLang="zh-CN" sz="1400" dirty="0"/>
              <a:t> main( void )</a:t>
            </a:r>
          </a:p>
          <a:p>
            <a:pPr defTabSz="455613"/>
            <a:r>
              <a:rPr lang="en-US" altLang="zh-CN" sz="1400" dirty="0"/>
              <a:t>{</a:t>
            </a:r>
          </a:p>
          <a:p>
            <a:pPr defTabSz="455613"/>
            <a:r>
              <a:rPr lang="en-US" altLang="zh-CN" sz="1400" dirty="0"/>
              <a:t>	double x[100], </a:t>
            </a:r>
            <a:r>
              <a:rPr lang="en-US" altLang="zh-CN" sz="1400" dirty="0" err="1"/>
              <a:t>xmean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xmedian</a:t>
            </a:r>
            <a:r>
              <a:rPr lang="en-US" altLang="zh-CN" sz="1400" dirty="0"/>
              <a:t>;</a:t>
            </a:r>
          </a:p>
          <a:p>
            <a:pPr defTabSz="455613"/>
            <a:r>
              <a:rPr lang="en-US" altLang="zh-CN" sz="1400" dirty="0"/>
              <a:t>	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, n;</a:t>
            </a:r>
          </a:p>
          <a:p>
            <a:pPr defTabSz="455613"/>
            <a:r>
              <a:rPr lang="en-US" altLang="zh-CN" sz="1400" dirty="0"/>
              <a:t>	</a:t>
            </a:r>
            <a:endParaRPr lang="en-US" altLang="zh-CN" sz="700" dirty="0"/>
          </a:p>
          <a:p>
            <a:pPr defTabSz="455613"/>
            <a:r>
              <a:rPr lang="en-US" altLang="zh-CN" sz="1400" dirty="0"/>
              <a:t>	printf("Number of elements: ");</a:t>
            </a:r>
          </a:p>
          <a:p>
            <a:pPr defTabSz="455613"/>
            <a:r>
              <a:rPr lang="en-US" altLang="zh-CN" sz="1400" dirty="0"/>
              <a:t>	scanf("%d", &amp;n);</a:t>
            </a:r>
          </a:p>
          <a:p>
            <a:pPr defTabSz="455613"/>
            <a:endParaRPr lang="en-US" altLang="zh-CN" sz="700" dirty="0"/>
          </a:p>
          <a:p>
            <a:pPr defTabSz="455613"/>
            <a:r>
              <a:rPr lang="en-US" altLang="zh-CN" sz="1400" dirty="0"/>
              <a:t>	for (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 = 0</a:t>
            </a:r>
            <a:r>
              <a:rPr lang="en-US" altLang="zh-CN" sz="1400" dirty="0"/>
              <a:t>; 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 &lt; n</a:t>
            </a:r>
            <a:r>
              <a:rPr lang="en-US" altLang="zh-CN" sz="1400" dirty="0"/>
              <a:t>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++) {</a:t>
            </a:r>
          </a:p>
          <a:p>
            <a:pPr defTabSz="455613"/>
            <a:r>
              <a:rPr lang="en-US" altLang="zh-CN" sz="1400" dirty="0"/>
              <a:t>		printf( "Enter value of x[%d]: </a:t>
            </a:r>
            <a:r>
              <a:rPr lang="en-US" altLang="zh-CN" sz="1400" dirty="0" smtClean="0"/>
              <a:t>\n",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);</a:t>
            </a:r>
          </a:p>
          <a:p>
            <a:pPr defTabSz="455613"/>
            <a:r>
              <a:rPr lang="en-US" altLang="zh-CN" sz="1400" dirty="0"/>
              <a:t>		scanf( "%lf", &amp;x[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]);</a:t>
            </a:r>
          </a:p>
          <a:p>
            <a:pPr defTabSz="455613"/>
            <a:r>
              <a:rPr lang="en-US" altLang="zh-CN" sz="1400" dirty="0"/>
              <a:t>	}</a:t>
            </a:r>
          </a:p>
          <a:p>
            <a:pPr defTabSz="455613"/>
            <a:endParaRPr lang="en-US" altLang="zh-CN" sz="1100" dirty="0"/>
          </a:p>
          <a:p>
            <a:pPr defTabSz="455613"/>
            <a:r>
              <a:rPr lang="en-US" altLang="zh-CN" sz="1400" dirty="0"/>
              <a:t>	</a:t>
            </a:r>
            <a:r>
              <a:rPr lang="en-US" altLang="zh-CN" sz="1400" dirty="0" err="1"/>
              <a:t>xmean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mean_array</a:t>
            </a:r>
            <a:r>
              <a:rPr lang="en-US" altLang="zh-CN" sz="1400" dirty="0"/>
              <a:t>(x, n);</a:t>
            </a:r>
          </a:p>
          <a:p>
            <a:pPr defTabSz="455613"/>
            <a:r>
              <a:rPr lang="en-US" altLang="zh-CN" sz="1400" dirty="0"/>
              <a:t>	</a:t>
            </a:r>
            <a:r>
              <a:rPr lang="en-US" altLang="zh-CN" sz="1400" dirty="0" err="1"/>
              <a:t>xmedian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median_array</a:t>
            </a:r>
            <a:r>
              <a:rPr lang="en-US" altLang="zh-CN" sz="1400" dirty="0"/>
              <a:t>(x, n);</a:t>
            </a:r>
          </a:p>
          <a:p>
            <a:pPr defTabSz="455613"/>
            <a:endParaRPr lang="en-US" altLang="zh-CN" sz="1100" dirty="0"/>
          </a:p>
          <a:p>
            <a:pPr defTabSz="455613"/>
            <a:r>
              <a:rPr lang="en-US" altLang="zh-CN" sz="1400" dirty="0"/>
              <a:t>	printf("\</a:t>
            </a:r>
            <a:r>
              <a:rPr lang="en-US" altLang="zh-CN" sz="1400" dirty="0" err="1"/>
              <a:t>nMean</a:t>
            </a:r>
            <a:r>
              <a:rPr lang="en-US" altLang="zh-CN" sz="1400" dirty="0"/>
              <a:t> Value = %g\n", </a:t>
            </a:r>
            <a:r>
              <a:rPr lang="en-US" altLang="zh-CN" sz="1400" dirty="0" err="1"/>
              <a:t>xmean</a:t>
            </a:r>
            <a:r>
              <a:rPr lang="en-US" altLang="zh-CN" sz="1400" dirty="0"/>
              <a:t>);</a:t>
            </a:r>
          </a:p>
          <a:p>
            <a:pPr defTabSz="455613"/>
            <a:r>
              <a:rPr lang="en-US" altLang="zh-CN" sz="1400" dirty="0"/>
              <a:t>	printf("Median Value = %g\n", </a:t>
            </a:r>
            <a:r>
              <a:rPr lang="en-US" altLang="zh-CN" sz="1400" dirty="0" err="1"/>
              <a:t>xmedian</a:t>
            </a:r>
            <a:r>
              <a:rPr lang="en-US" altLang="zh-CN" sz="1400" dirty="0"/>
              <a:t>);</a:t>
            </a:r>
          </a:p>
          <a:p>
            <a:pPr defTabSz="455613"/>
            <a:r>
              <a:rPr lang="en-US" altLang="zh-CN" sz="1400" dirty="0"/>
              <a:t>	return 0;</a:t>
            </a:r>
          </a:p>
          <a:p>
            <a:pPr defTabSz="455613"/>
            <a:r>
              <a:rPr lang="en-US" altLang="zh-CN" sz="1400" dirty="0"/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B882-F808-4992-ACFF-83C71529CDCC}" type="slidenum">
              <a:rPr lang="zh-CN" altLang="en-US" smtClean="0"/>
              <a:pPr/>
              <a:t>13</a:t>
            </a:fld>
            <a:endParaRPr lang="en-US" altLang="zh-CN"/>
          </a:p>
        </p:txBody>
      </p:sp>
      <p:sp>
        <p:nvSpPr>
          <p:cNvPr id="6" name="Rectangle 5"/>
          <p:cNvSpPr/>
          <p:nvPr/>
        </p:nvSpPr>
        <p:spPr>
          <a:xfrm>
            <a:off x="609600" y="1981200"/>
            <a:ext cx="6248400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sz="1800" dirty="0" smtClean="0"/>
          </a:p>
          <a:p>
            <a:r>
              <a:rPr lang="en-US" sz="1800" dirty="0" smtClean="0"/>
              <a:t>/* header file: </a:t>
            </a:r>
            <a:r>
              <a:rPr lang="en-US" sz="1800" dirty="0" err="1" smtClean="0"/>
              <a:t>arrayFunctions.h</a:t>
            </a:r>
            <a:r>
              <a:rPr lang="en-US" sz="1800" dirty="0" smtClean="0"/>
              <a:t> */</a:t>
            </a:r>
          </a:p>
          <a:p>
            <a:endParaRPr lang="en-US" sz="1800" dirty="0" smtClean="0"/>
          </a:p>
          <a:p>
            <a:r>
              <a:rPr lang="en-US" sz="1800" dirty="0" smtClean="0"/>
              <a:t>double </a:t>
            </a:r>
            <a:r>
              <a:rPr lang="en-US" sz="1800" dirty="0" err="1" smtClean="0"/>
              <a:t>median_array</a:t>
            </a:r>
            <a:r>
              <a:rPr lang="en-US" sz="1800" dirty="0" smtClean="0"/>
              <a:t> (double x[ ], </a:t>
            </a:r>
            <a:r>
              <a:rPr lang="en-US" sz="1800" dirty="0" err="1" smtClean="0"/>
              <a:t>int</a:t>
            </a:r>
            <a:r>
              <a:rPr lang="en-US" sz="1800" dirty="0" smtClean="0"/>
              <a:t> n);</a:t>
            </a:r>
          </a:p>
          <a:p>
            <a:r>
              <a:rPr lang="fr-FR" sz="1800" dirty="0" err="1" smtClean="0"/>
              <a:t>void</a:t>
            </a:r>
            <a:r>
              <a:rPr lang="fr-FR" sz="1800" dirty="0" smtClean="0"/>
              <a:t>  </a:t>
            </a:r>
            <a:r>
              <a:rPr lang="fr-FR" sz="1800" dirty="0" err="1" smtClean="0"/>
              <a:t>bubble_sort</a:t>
            </a:r>
            <a:r>
              <a:rPr lang="fr-FR" sz="1800" dirty="0" smtClean="0"/>
              <a:t>( double x[ ], </a:t>
            </a:r>
            <a:r>
              <a:rPr lang="fr-FR" sz="1800" dirty="0" err="1" smtClean="0"/>
              <a:t>int</a:t>
            </a:r>
            <a:r>
              <a:rPr lang="fr-FR" sz="1800" dirty="0" smtClean="0"/>
              <a:t> n);</a:t>
            </a:r>
          </a:p>
          <a:p>
            <a:r>
              <a:rPr lang="en-US" sz="1800" dirty="0" smtClean="0"/>
              <a:t>double  </a:t>
            </a:r>
            <a:r>
              <a:rPr lang="en-US" sz="1800" dirty="0" err="1" smtClean="0"/>
              <a:t>mean_array</a:t>
            </a:r>
            <a:r>
              <a:rPr lang="en-US" sz="1800" dirty="0" smtClean="0"/>
              <a:t> (double x[ ], </a:t>
            </a:r>
            <a:r>
              <a:rPr lang="en-US" sz="1800" dirty="0" err="1" smtClean="0"/>
              <a:t>int</a:t>
            </a:r>
            <a:r>
              <a:rPr lang="en-US" sz="1800" dirty="0" smtClean="0"/>
              <a:t> n);</a:t>
            </a:r>
            <a:endParaRPr lang="en-US" sz="1800" dirty="0"/>
          </a:p>
        </p:txBody>
      </p:sp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Code part 5</a:t>
            </a: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</a:t>
            </a:r>
            <a:r>
              <a:rPr kumimoji="0" lang="en-US" sz="5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arrayFunctions.h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4267200"/>
            <a:ext cx="6248400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sz="1800" dirty="0" smtClean="0"/>
          </a:p>
          <a:p>
            <a:r>
              <a:rPr lang="en-US" sz="1800" dirty="0" smtClean="0"/>
              <a:t>/* header file: </a:t>
            </a:r>
            <a:r>
              <a:rPr lang="en-US" sz="1800" dirty="0" err="1" smtClean="0"/>
              <a:t>arrayFunctions.h</a:t>
            </a:r>
            <a:r>
              <a:rPr lang="en-US" sz="1800" dirty="0" smtClean="0"/>
              <a:t> */</a:t>
            </a:r>
          </a:p>
          <a:p>
            <a:endParaRPr lang="en-US" sz="1800" dirty="0" smtClean="0"/>
          </a:p>
          <a:p>
            <a:r>
              <a:rPr lang="en-US" sz="1800" dirty="0" smtClean="0"/>
              <a:t>double </a:t>
            </a:r>
            <a:r>
              <a:rPr lang="en-US" sz="1800" dirty="0" err="1" smtClean="0"/>
              <a:t>median_array</a:t>
            </a:r>
            <a:r>
              <a:rPr lang="en-US" sz="1800" dirty="0" smtClean="0"/>
              <a:t> (double [ ], </a:t>
            </a:r>
            <a:r>
              <a:rPr lang="en-US" sz="1800" dirty="0" err="1" smtClean="0"/>
              <a:t>int</a:t>
            </a:r>
            <a:r>
              <a:rPr lang="en-US" sz="1800" dirty="0" smtClean="0"/>
              <a:t> );</a:t>
            </a:r>
          </a:p>
          <a:p>
            <a:r>
              <a:rPr lang="fr-FR" sz="1800" dirty="0" err="1" smtClean="0"/>
              <a:t>void</a:t>
            </a:r>
            <a:r>
              <a:rPr lang="fr-FR" sz="1800" dirty="0" smtClean="0"/>
              <a:t>  </a:t>
            </a:r>
            <a:r>
              <a:rPr lang="fr-FR" sz="1800" dirty="0" err="1" smtClean="0"/>
              <a:t>bubble_sort</a:t>
            </a:r>
            <a:r>
              <a:rPr lang="fr-FR" sz="1800" dirty="0" smtClean="0"/>
              <a:t>( double [ ], </a:t>
            </a:r>
            <a:r>
              <a:rPr lang="fr-FR" sz="1800" dirty="0" err="1" smtClean="0"/>
              <a:t>int</a:t>
            </a:r>
            <a:r>
              <a:rPr lang="fr-FR" sz="1800" dirty="0" smtClean="0"/>
              <a:t> );</a:t>
            </a:r>
          </a:p>
          <a:p>
            <a:r>
              <a:rPr lang="en-US" sz="1800" dirty="0" smtClean="0"/>
              <a:t>double  </a:t>
            </a:r>
            <a:r>
              <a:rPr lang="en-US" sz="1800" dirty="0" err="1" smtClean="0"/>
              <a:t>mean_array</a:t>
            </a:r>
            <a:r>
              <a:rPr lang="en-US" sz="1800" dirty="0" smtClean="0"/>
              <a:t> (double [ ], </a:t>
            </a:r>
            <a:r>
              <a:rPr lang="en-US" sz="1800" dirty="0" err="1" smtClean="0"/>
              <a:t>int</a:t>
            </a:r>
            <a:r>
              <a:rPr lang="en-US" sz="1800" dirty="0" smtClean="0"/>
              <a:t> );</a:t>
            </a:r>
            <a:endParaRPr lang="en-US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3810000"/>
            <a:ext cx="1880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Or you can use:</a:t>
            </a:r>
            <a:endParaRPr lang="en-US" sz="2000" dirty="0">
              <a:latin typeface="+mn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Notes about the header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Parameter variable names are unnecessary in function prototypes. Only the data types are needed. </a:t>
            </a:r>
          </a:p>
          <a:p>
            <a:r>
              <a:rPr lang="en-US" dirty="0" smtClean="0"/>
              <a:t>In function prototypes, extern is implied regardless whether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extern</a:t>
            </a:r>
            <a:r>
              <a:rPr lang="en-US" dirty="0" smtClean="0"/>
              <a:t> qualifier is used or not.  So the extern keyword is omitted here. "extern" means the function is defined somewhere else (externally), typically within another source file.</a:t>
            </a:r>
            <a:br>
              <a:rPr lang="en-US" dirty="0" smtClean="0"/>
            </a:br>
            <a:endParaRPr lang="en-US" dirty="0" smtClean="0"/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median_array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(double [ ],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extern double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median_array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(double [ ],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B882-F808-4992-ACFF-83C71529CDCC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UNIX 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752600"/>
            <a:ext cx="7315200" cy="236220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>
                <a:latin typeface="+mj-lt"/>
              </a:rPr>
              <a:t>#!/bin/bash</a:t>
            </a:r>
          </a:p>
          <a:p>
            <a:pPr>
              <a:buNone/>
            </a:pPr>
            <a:r>
              <a:rPr lang="en-US" sz="2000" dirty="0" err="1" smtClean="0">
                <a:latin typeface="+mj-lt"/>
              </a:rPr>
              <a:t>gcc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 –</a:t>
            </a:r>
            <a:r>
              <a:rPr lang="en-US" sz="2000" dirty="0" smtClean="0">
                <a:latin typeface="+mj-lt"/>
              </a:rPr>
              <a:t>c 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main.c</a:t>
            </a:r>
            <a:r>
              <a:rPr lang="en-US" sz="2000" dirty="0" smtClean="0">
                <a:latin typeface="+mj-lt"/>
              </a:rPr>
              <a:t>  </a:t>
            </a:r>
            <a:r>
              <a:rPr lang="en-US" sz="2000" dirty="0" smtClean="0">
                <a:latin typeface="+mj-lt"/>
              </a:rPr>
              <a:t>-</a:t>
            </a:r>
            <a:r>
              <a:rPr lang="en-US" sz="2000" dirty="0" smtClean="0">
                <a:latin typeface="+mj-lt"/>
              </a:rPr>
              <a:t>Wall  </a:t>
            </a:r>
            <a:r>
              <a:rPr lang="en-US" sz="2000" dirty="0" smtClean="0">
                <a:latin typeface="+mj-lt"/>
              </a:rPr>
              <a:t>-pedantic</a:t>
            </a:r>
          </a:p>
          <a:p>
            <a:pPr>
              <a:buNone/>
            </a:pPr>
            <a:r>
              <a:rPr lang="en-US" sz="2000" dirty="0" err="1" smtClean="0">
                <a:latin typeface="+mj-lt"/>
              </a:rPr>
              <a:t>gcc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 –</a:t>
            </a:r>
            <a:r>
              <a:rPr lang="en-US" sz="2000" dirty="0" smtClean="0">
                <a:latin typeface="+mj-lt"/>
              </a:rPr>
              <a:t>c 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bubbleSort.c</a:t>
            </a:r>
            <a:r>
              <a:rPr lang="en-US" sz="2000" dirty="0" smtClean="0">
                <a:latin typeface="+mj-lt"/>
              </a:rPr>
              <a:t>  -Wall  </a:t>
            </a:r>
            <a:r>
              <a:rPr lang="en-US" sz="2000" dirty="0" smtClean="0">
                <a:latin typeface="+mj-lt"/>
              </a:rPr>
              <a:t>-pedantic</a:t>
            </a:r>
          </a:p>
          <a:p>
            <a:pPr>
              <a:buNone/>
            </a:pPr>
            <a:r>
              <a:rPr lang="en-US" sz="2000" dirty="0" err="1" smtClean="0">
                <a:latin typeface="+mj-lt"/>
              </a:rPr>
              <a:t>gcc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 –</a:t>
            </a:r>
            <a:r>
              <a:rPr lang="en-US" sz="2000" dirty="0" smtClean="0">
                <a:latin typeface="+mj-lt"/>
              </a:rPr>
              <a:t>c 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meanArray.c</a:t>
            </a:r>
            <a:r>
              <a:rPr lang="en-US" sz="2000" dirty="0" smtClean="0">
                <a:latin typeface="+mj-lt"/>
              </a:rPr>
              <a:t>  </a:t>
            </a:r>
            <a:r>
              <a:rPr lang="en-US" sz="2000" dirty="0" smtClean="0">
                <a:latin typeface="+mj-lt"/>
              </a:rPr>
              <a:t>-Wall </a:t>
            </a:r>
            <a:r>
              <a:rPr lang="en-US" sz="2000" dirty="0" smtClean="0">
                <a:latin typeface="+mj-lt"/>
              </a:rPr>
              <a:t> -pedantic</a:t>
            </a:r>
            <a:endParaRPr lang="en-US" sz="2000" dirty="0" smtClean="0">
              <a:latin typeface="+mj-lt"/>
            </a:endParaRPr>
          </a:p>
          <a:p>
            <a:pPr>
              <a:buNone/>
            </a:pPr>
            <a:r>
              <a:rPr lang="en-US" sz="2000" dirty="0" err="1" smtClean="0">
                <a:latin typeface="+mj-lt"/>
              </a:rPr>
              <a:t>gcc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 –</a:t>
            </a:r>
            <a:r>
              <a:rPr lang="en-US" sz="2000" dirty="0" smtClean="0">
                <a:latin typeface="+mj-lt"/>
              </a:rPr>
              <a:t>c 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medianArray.c</a:t>
            </a:r>
            <a:r>
              <a:rPr lang="en-US" sz="2000" dirty="0" smtClean="0">
                <a:latin typeface="+mj-lt"/>
              </a:rPr>
              <a:t>  -</a:t>
            </a:r>
            <a:r>
              <a:rPr lang="en-US" sz="2000" dirty="0" smtClean="0">
                <a:latin typeface="+mj-lt"/>
              </a:rPr>
              <a:t>Wall </a:t>
            </a:r>
            <a:r>
              <a:rPr lang="en-US" sz="2000" dirty="0" smtClean="0">
                <a:latin typeface="+mj-lt"/>
              </a:rPr>
              <a:t> -pedantic</a:t>
            </a:r>
            <a:endParaRPr lang="en-US" sz="2000" dirty="0" smtClean="0">
              <a:latin typeface="+mj-lt"/>
            </a:endParaRPr>
          </a:p>
          <a:p>
            <a:pPr>
              <a:buNone/>
            </a:pPr>
            <a:r>
              <a:rPr lang="en-US" sz="2000" dirty="0" err="1" smtClean="0">
                <a:latin typeface="+mj-lt"/>
              </a:rPr>
              <a:t>gcc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 –</a:t>
            </a:r>
            <a:r>
              <a:rPr lang="en-US" sz="2000" dirty="0" smtClean="0">
                <a:latin typeface="+mj-lt"/>
              </a:rPr>
              <a:t>o </a:t>
            </a:r>
            <a:r>
              <a:rPr lang="en-US" sz="2000" dirty="0" smtClean="0">
                <a:latin typeface="+mj-lt"/>
              </a:rPr>
              <a:t> main.exe  </a:t>
            </a:r>
            <a:r>
              <a:rPr lang="en-US" sz="2000" dirty="0" err="1" smtClean="0">
                <a:latin typeface="+mj-lt"/>
              </a:rPr>
              <a:t>main.o</a:t>
            </a:r>
            <a:r>
              <a:rPr lang="en-US" sz="2000" dirty="0" smtClean="0">
                <a:latin typeface="+mj-lt"/>
              </a:rPr>
              <a:t>  </a:t>
            </a:r>
            <a:r>
              <a:rPr lang="en-US" sz="2000" dirty="0" err="1" smtClean="0">
                <a:latin typeface="+mj-lt"/>
              </a:rPr>
              <a:t>bubbleSort.o</a:t>
            </a:r>
            <a:r>
              <a:rPr lang="en-US" sz="2000" dirty="0" smtClean="0">
                <a:latin typeface="+mj-lt"/>
              </a:rPr>
              <a:t>  </a:t>
            </a:r>
            <a:r>
              <a:rPr lang="en-US" sz="2000" dirty="0" err="1" smtClean="0">
                <a:latin typeface="+mj-lt"/>
              </a:rPr>
              <a:t>meanArray.o</a:t>
            </a:r>
            <a:r>
              <a:rPr lang="en-US" sz="2000" dirty="0" smtClean="0">
                <a:latin typeface="+mj-lt"/>
              </a:rPr>
              <a:t>  </a:t>
            </a:r>
            <a:r>
              <a:rPr lang="en-US" sz="2000" dirty="0" err="1" smtClean="0">
                <a:latin typeface="+mj-lt"/>
              </a:rPr>
              <a:t>medianArray.o</a:t>
            </a:r>
            <a:endParaRPr lang="en-US" sz="2000" dirty="0" smtClean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B882-F808-4992-ACFF-83C71529CDCC}" type="slidenum">
              <a:rPr lang="zh-CN" altLang="en-US" smtClean="0"/>
              <a:pPr/>
              <a:t>15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457200" y="1752600"/>
            <a:ext cx="1317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makeme</a:t>
            </a:r>
            <a:endParaRPr lang="en-US" dirty="0">
              <a:latin typeface="+mn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05000" y="4419600"/>
            <a:ext cx="5410200" cy="6858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10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sz="1800" dirty="0" smtClean="0">
                <a:latin typeface="+mj-lt"/>
                <a:ea typeface="+mn-ea"/>
              </a:rPr>
              <a:t>2.2   5.0  4.5  -3  70  10  9.6  44  -5.6  0.5 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5410200"/>
            <a:ext cx="3061479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./</a:t>
            </a:r>
            <a:r>
              <a:rPr lang="en-US" dirty="0" err="1" smtClean="0">
                <a:latin typeface="+mn-lt"/>
              </a:rPr>
              <a:t>makeme</a:t>
            </a:r>
            <a:endParaRPr lang="en-US" dirty="0" smtClean="0">
              <a:latin typeface="+mn-lt"/>
            </a:endParaRPr>
          </a:p>
          <a:p>
            <a:r>
              <a:rPr lang="en-US" dirty="0" smtClean="0">
                <a:latin typeface="+mn-lt"/>
              </a:rPr>
              <a:t>./main.exe &lt; input.txt</a:t>
            </a:r>
            <a:endParaRPr lang="en-US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4419600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input.txt</a:t>
            </a:r>
            <a:endParaRPr lang="en-US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0" y="5334000"/>
            <a:ext cx="510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make sure </a:t>
            </a:r>
            <a:r>
              <a:rPr lang="en-US" sz="2000" dirty="0" err="1" smtClean="0">
                <a:latin typeface="+mj-lt"/>
              </a:rPr>
              <a:t>makeme</a:t>
            </a:r>
            <a:r>
              <a:rPr lang="en-US" sz="2000" dirty="0" smtClean="0">
                <a:latin typeface="+mj-lt"/>
              </a:rPr>
              <a:t> is executable!</a:t>
            </a:r>
          </a:p>
          <a:p>
            <a:r>
              <a:rPr lang="en-US" sz="2000" dirty="0" err="1" smtClean="0">
                <a:latin typeface="+mj-lt"/>
              </a:rPr>
              <a:t>chmod</a:t>
            </a:r>
            <a:r>
              <a:rPr lang="en-US" sz="2000" dirty="0" smtClean="0">
                <a:latin typeface="+mj-lt"/>
              </a:rPr>
              <a:t> +x </a:t>
            </a:r>
            <a:r>
              <a:rPr lang="en-US" sz="2000" dirty="0" err="1" smtClean="0">
                <a:latin typeface="+mj-lt"/>
              </a:rPr>
              <a:t>makeme</a:t>
            </a:r>
            <a:endParaRPr lang="en-US" sz="2000" dirty="0">
              <a:latin typeface="+mj-lt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10800000">
            <a:off x="2362200" y="56388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concept:</a:t>
            </a:r>
          </a:p>
          <a:p>
            <a:pPr lvl="1"/>
            <a:r>
              <a:rPr lang="en-US" dirty="0" smtClean="0"/>
              <a:t>Separate a program into a number of separate source files</a:t>
            </a:r>
          </a:p>
          <a:p>
            <a:pPr lvl="1"/>
            <a:r>
              <a:rPr lang="en-US" dirty="0" smtClean="0"/>
              <a:t>each file can be compiled separately</a:t>
            </a:r>
          </a:p>
          <a:p>
            <a:pPr lvl="1"/>
            <a:r>
              <a:rPr lang="en-US" dirty="0" smtClean="0"/>
              <a:t>all the resulting object files are linked together into one executable program.</a:t>
            </a:r>
          </a:p>
          <a:p>
            <a:r>
              <a:rPr lang="en-US" dirty="0" smtClean="0"/>
              <a:t>Very useful for</a:t>
            </a:r>
          </a:p>
          <a:p>
            <a:pPr lvl="1"/>
            <a:r>
              <a:rPr lang="en-US" dirty="0" smtClean="0"/>
              <a:t>large programs</a:t>
            </a:r>
          </a:p>
          <a:p>
            <a:pPr lvl="1"/>
            <a:r>
              <a:rPr lang="en-US" dirty="0" smtClean="0"/>
              <a:t>complex programs</a:t>
            </a:r>
          </a:p>
          <a:p>
            <a:pPr lvl="1"/>
            <a:r>
              <a:rPr lang="en-US" dirty="0" smtClean="0"/>
              <a:t>programs with multiple programmers working on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B882-F808-4992-ACFF-83C71529CDCC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Separate Comp. (2): Teamwork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Separate Compilation is a particularly powerful technique for when programmers work in a team to develop the software jointly.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Each programmer works on a part of the program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Finished work is combined into a whole working program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Testing can be done on unfinished work using stubs and drivers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B882-F808-4992-ACFF-83C71529CDCC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Separate Compilation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Final result is usually a well structured program, and easy to maintain. </a:t>
            </a:r>
          </a:p>
          <a:p>
            <a:pPr lvl="1"/>
            <a:r>
              <a:rPr lang="en-US" dirty="0" smtClean="0"/>
              <a:t>One file includes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lvl="1"/>
            <a:r>
              <a:rPr lang="en-US" dirty="0" smtClean="0"/>
              <a:t>Other files contain functions.  These other files can be treated as a library of functions. </a:t>
            </a:r>
          </a:p>
          <a:p>
            <a:pPr lvl="1"/>
            <a:r>
              <a:rPr lang="en-US" dirty="0" smtClean="0"/>
              <a:t>Create a header file containing prototypes of all the functions. </a:t>
            </a:r>
          </a:p>
          <a:p>
            <a:pPr lvl="1"/>
            <a:r>
              <a:rPr lang="en-US" dirty="0" smtClean="0"/>
              <a:t>Use #include "</a:t>
            </a:r>
            <a:r>
              <a:rPr lang="en-US" dirty="0" err="1" smtClean="0"/>
              <a:t>myheader.h</a:t>
            </a:r>
            <a:r>
              <a:rPr lang="en-US" dirty="0" smtClean="0"/>
              <a:t>" in any file (such as main) where a function is called. 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B882-F808-4992-ACFF-83C71529CDCC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Separate Compilation:</a:t>
            </a:r>
            <a:br>
              <a:rPr lang="en-US" dirty="0" smtClean="0"/>
            </a:br>
            <a:r>
              <a:rPr lang="en-US" dirty="0" smtClean="0"/>
              <a:t>dividing it up?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114800"/>
          </a:xfrm>
        </p:spPr>
        <p:txBody>
          <a:bodyPr>
            <a:normAutofit/>
          </a:bodyPr>
          <a:lstStyle/>
          <a:p>
            <a:r>
              <a:rPr lang="en-US" dirty="0" smtClean="0"/>
              <a:t>All that is great – once the program is divided into parts.  By someone else.</a:t>
            </a:r>
          </a:p>
          <a:p>
            <a:endParaRPr lang="en-US" dirty="0" smtClean="0"/>
          </a:p>
          <a:p>
            <a:r>
              <a:rPr lang="en-US" dirty="0" smtClean="0"/>
              <a:t>Suppose you are the overall project lead, overseeing a new programming project.  How do you decide how to divide it up?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B882-F808-4992-ACFF-83C71529CDCC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>
            <a:noAutofit/>
          </a:bodyPr>
          <a:lstStyle/>
          <a:p>
            <a:r>
              <a:rPr lang="en-US" sz="4000" dirty="0" smtClean="0"/>
              <a:t>A Typical Multiple Source File Program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B882-F808-4992-ACFF-83C71529CDCC}" type="slidenum">
              <a:rPr lang="zh-CN" altLang="en-US" smtClean="0"/>
              <a:pPr/>
              <a:t>6</a:t>
            </a:fld>
            <a:endParaRPr lang="en-US" altLang="zh-CN"/>
          </a:p>
        </p:txBody>
      </p:sp>
      <p:sp>
        <p:nvSpPr>
          <p:cNvPr id="5" name="Rectangle 4"/>
          <p:cNvSpPr/>
          <p:nvPr/>
        </p:nvSpPr>
        <p:spPr>
          <a:xfrm>
            <a:off x="2057400" y="1828800"/>
            <a:ext cx="1143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main.c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3733800" y="1828800"/>
            <a:ext cx="1143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file1.c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6934200" y="2895600"/>
            <a:ext cx="1676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myheader.h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5257800" y="1828800"/>
            <a:ext cx="1143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file2.c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2057400" y="2895600"/>
            <a:ext cx="1295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main.obj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3733800" y="2895600"/>
            <a:ext cx="1143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file1.obj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5257800" y="2895600"/>
            <a:ext cx="1143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file2.obj</a:t>
            </a:r>
            <a:endParaRPr lang="en-US" sz="2000" dirty="0"/>
          </a:p>
        </p:txBody>
      </p:sp>
      <p:sp>
        <p:nvSpPr>
          <p:cNvPr id="12" name="Down Arrow 11"/>
          <p:cNvSpPr/>
          <p:nvPr/>
        </p:nvSpPr>
        <p:spPr>
          <a:xfrm>
            <a:off x="2590800" y="2438400"/>
            <a:ext cx="228600" cy="4572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4191000" y="2438400"/>
            <a:ext cx="228600" cy="4572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5715000" y="2438400"/>
            <a:ext cx="228600" cy="4572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429000" y="4419600"/>
            <a:ext cx="1676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Executable program</a:t>
            </a:r>
            <a:endParaRPr lang="en-US" sz="2000" dirty="0"/>
          </a:p>
        </p:txBody>
      </p:sp>
      <p:cxnSp>
        <p:nvCxnSpPr>
          <p:cNvPr id="18" name="Straight Arrow Connector 17"/>
          <p:cNvCxnSpPr>
            <a:stCxn id="9" idx="2"/>
            <a:endCxn id="16" idx="0"/>
          </p:cNvCxnSpPr>
          <p:nvPr/>
        </p:nvCxnSpPr>
        <p:spPr>
          <a:xfrm rot="16200000" flipH="1">
            <a:off x="3028950" y="3181350"/>
            <a:ext cx="914400" cy="1562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16" idx="0"/>
          </p:cNvCxnSpPr>
          <p:nvPr/>
        </p:nvCxnSpPr>
        <p:spPr>
          <a:xfrm rot="5400000">
            <a:off x="3829050" y="3943350"/>
            <a:ext cx="9144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2"/>
            <a:endCxn id="16" idx="0"/>
          </p:cNvCxnSpPr>
          <p:nvPr/>
        </p:nvCxnSpPr>
        <p:spPr>
          <a:xfrm rot="5400000">
            <a:off x="4591050" y="3181350"/>
            <a:ext cx="914400" cy="1562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2"/>
            <a:endCxn id="16" idx="0"/>
          </p:cNvCxnSpPr>
          <p:nvPr/>
        </p:nvCxnSpPr>
        <p:spPr>
          <a:xfrm rot="5400000">
            <a:off x="5562600" y="2209800"/>
            <a:ext cx="914400" cy="3505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4800" y="2514600"/>
            <a:ext cx="1519775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compilation</a:t>
            </a:r>
            <a:endParaRPr lang="en-US" sz="2000" dirty="0">
              <a:latin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7200" y="3810000"/>
            <a:ext cx="1037463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Linking</a:t>
            </a:r>
            <a:endParaRPr lang="en-US" sz="2000" dirty="0">
              <a:latin typeface="+mn-lt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2057400" y="2667000"/>
            <a:ext cx="64008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057400" y="4038600"/>
            <a:ext cx="64008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85800" y="5200471"/>
            <a:ext cx="7543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+mn-lt"/>
              </a:rPr>
              <a:t>User defined header file contains prototypes of all the functions used in the C file.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Process of Separate 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077200" cy="4389120"/>
          </a:xfrm>
        </p:spPr>
        <p:txBody>
          <a:bodyPr>
            <a:normAutofit/>
          </a:bodyPr>
          <a:lstStyle/>
          <a:p>
            <a:r>
              <a:rPr lang="en-US" dirty="0" smtClean="0"/>
              <a:t>Under UNIX</a:t>
            </a:r>
          </a:p>
          <a:p>
            <a:pPr lvl="1">
              <a:buNone/>
            </a:pPr>
            <a:r>
              <a:rPr lang="en-US" sz="2000" dirty="0" err="1" smtClean="0"/>
              <a:t>gcc</a:t>
            </a:r>
            <a:r>
              <a:rPr lang="en-US" sz="2000" dirty="0" smtClean="0"/>
              <a:t> –c </a:t>
            </a:r>
            <a:r>
              <a:rPr lang="en-US" sz="2000" dirty="0" err="1" smtClean="0"/>
              <a:t>main.c</a:t>
            </a:r>
            <a:r>
              <a:rPr lang="en-US" sz="2000" dirty="0" smtClean="0"/>
              <a:t> -Wall -pedantic</a:t>
            </a:r>
          </a:p>
          <a:p>
            <a:pPr lvl="1">
              <a:buNone/>
            </a:pPr>
            <a:r>
              <a:rPr lang="en-US" sz="2000" dirty="0" err="1" smtClean="0"/>
              <a:t>gcc</a:t>
            </a:r>
            <a:r>
              <a:rPr lang="en-US" sz="2000" dirty="0" smtClean="0"/>
              <a:t> –c file1.c -Wall -pedantic</a:t>
            </a:r>
          </a:p>
          <a:p>
            <a:pPr lvl="1">
              <a:buNone/>
            </a:pPr>
            <a:r>
              <a:rPr lang="en-US" sz="2000" dirty="0" err="1" smtClean="0"/>
              <a:t>gcc</a:t>
            </a:r>
            <a:r>
              <a:rPr lang="en-US" sz="2000" dirty="0" smtClean="0"/>
              <a:t> –c file2.c -Wall -pedantic</a:t>
            </a:r>
          </a:p>
          <a:p>
            <a:pPr lvl="1">
              <a:buNone/>
            </a:pPr>
            <a:r>
              <a:rPr lang="en-US" sz="2000" dirty="0" err="1" smtClean="0"/>
              <a:t>gcc</a:t>
            </a:r>
            <a:r>
              <a:rPr lang="en-US" sz="2000" dirty="0" smtClean="0"/>
              <a:t> –o main </a:t>
            </a:r>
            <a:r>
              <a:rPr lang="en-US" sz="2000" dirty="0" err="1" smtClean="0"/>
              <a:t>main.o</a:t>
            </a:r>
            <a:r>
              <a:rPr lang="en-US" sz="2000" dirty="0" smtClean="0"/>
              <a:t> file1.o file2.o</a:t>
            </a:r>
            <a:br>
              <a:rPr lang="en-US" sz="2000" dirty="0" smtClean="0"/>
            </a:br>
            <a:endParaRPr lang="en-US" sz="2000" dirty="0" smtClean="0"/>
          </a:p>
          <a:p>
            <a:pPr lvl="1">
              <a:buNone/>
            </a:pPr>
            <a:r>
              <a:rPr lang="en-US" sz="2000" dirty="0" smtClean="0"/>
              <a:t>We can put all these into a single </a:t>
            </a:r>
            <a:r>
              <a:rPr lang="en-US" sz="2000" dirty="0" err="1" smtClean="0"/>
              <a:t>makeme</a:t>
            </a:r>
            <a:r>
              <a:rPr lang="en-US" sz="2000" dirty="0" smtClean="0"/>
              <a:t> file.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sz="1800" dirty="0" smtClean="0"/>
              <a:t>Under Windows Visual Studio</a:t>
            </a:r>
          </a:p>
          <a:p>
            <a:pPr lvl="1"/>
            <a:r>
              <a:rPr lang="en-US" sz="1400" dirty="0" smtClean="0"/>
              <a:t>Simply add all the files to the project (3 source files and 1 header file). Option "Build Solution" will automatically compile all the files and link them to generate the executable program. </a:t>
            </a:r>
          </a:p>
          <a:p>
            <a:pPr lvl="1"/>
            <a:r>
              <a:rPr lang="en-US" sz="1400" dirty="0" smtClean="0"/>
              <a:t>You may want to compile each source file separately (Build </a:t>
            </a:r>
            <a:r>
              <a:rPr lang="en-US" sz="1400" dirty="0" smtClean="0">
                <a:sym typeface="Wingdings" pitchFamily="2" charset="2"/>
              </a:rPr>
              <a:t>Compile) to find any syntax errors.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B882-F808-4992-ACFF-83C71529CDCC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B882-F808-4992-ACFF-83C71529CDCC}" type="slidenum">
              <a:rPr lang="zh-CN" altLang="en-US" smtClean="0"/>
              <a:pPr/>
              <a:t>8</a:t>
            </a:fld>
            <a:endParaRPr lang="en-US" altLang="zh-CN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6781800" y="6324600"/>
            <a:ext cx="1905000" cy="457200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547CB9-7E23-43B2-ACD5-9D25FB9AE7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+mn-cs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57200" y="1447800"/>
            <a:ext cx="77724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800" dirty="0">
                <a:latin typeface="+mn-lt"/>
              </a:rPr>
              <a:t>Write a program to read in an array from keyboard. Calculate the mean and median value of the array.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743200" y="2286000"/>
            <a:ext cx="931863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r>
              <a:rPr lang="en-US" altLang="zh-CN" sz="1800">
                <a:latin typeface="Tahoma" pitchFamily="34" charset="0"/>
              </a:rPr>
              <a:t>main( )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62000" y="3373438"/>
            <a:ext cx="1646238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r>
              <a:rPr lang="en-US" altLang="zh-CN" sz="1800">
                <a:latin typeface="Tahoma" pitchFamily="34" charset="0"/>
              </a:rPr>
              <a:t>mean_array( )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657600" y="3382963"/>
            <a:ext cx="18256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r>
              <a:rPr lang="en-US" altLang="zh-CN" sz="1800">
                <a:latin typeface="Tahoma" pitchFamily="34" charset="0"/>
              </a:rPr>
              <a:t>median_array( )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3733800" y="4114800"/>
            <a:ext cx="1630363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r>
              <a:rPr lang="en-US" altLang="zh-CN" sz="1800">
                <a:latin typeface="Tahoma" pitchFamily="34" charset="0"/>
              </a:rPr>
              <a:t>bubble_sort( )</a:t>
            </a: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3200400" y="2667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1676400" y="29718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1676400" y="2971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4648200" y="2971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4648200" y="3810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685800" y="4876800"/>
            <a:ext cx="8001000" cy="13111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800" dirty="0" err="1">
                <a:latin typeface="+mn-lt"/>
              </a:rPr>
              <a:t>median_array</a:t>
            </a:r>
            <a:r>
              <a:rPr lang="en-US" altLang="zh-CN" sz="1800" dirty="0">
                <a:latin typeface="+mn-lt"/>
              </a:rPr>
              <a:t>(): </a:t>
            </a:r>
          </a:p>
          <a:p>
            <a:pPr>
              <a:lnSpc>
                <a:spcPct val="110000"/>
              </a:lnSpc>
            </a:pPr>
            <a:r>
              <a:rPr lang="en-US" altLang="zh-CN" sz="1800" dirty="0">
                <a:latin typeface="+mn-lt"/>
              </a:rPr>
              <a:t>1. </a:t>
            </a:r>
            <a:r>
              <a:rPr lang="en-US" altLang="zh-CN" sz="1800" dirty="0" smtClean="0">
                <a:latin typeface="+mn-lt"/>
              </a:rPr>
              <a:t> First it calls </a:t>
            </a:r>
            <a:r>
              <a:rPr lang="en-US" altLang="zh-CN" sz="1800" dirty="0" err="1">
                <a:latin typeface="+mn-lt"/>
              </a:rPr>
              <a:t>bubble_sort</a:t>
            </a:r>
            <a:r>
              <a:rPr lang="en-US" altLang="zh-CN" sz="1800" dirty="0">
                <a:latin typeface="+mn-lt"/>
              </a:rPr>
              <a:t>() to sort the array</a:t>
            </a:r>
          </a:p>
          <a:p>
            <a:pPr>
              <a:lnSpc>
                <a:spcPct val="110000"/>
              </a:lnSpc>
            </a:pPr>
            <a:r>
              <a:rPr lang="en-US" altLang="zh-CN" sz="1800" dirty="0">
                <a:latin typeface="+mn-lt"/>
              </a:rPr>
              <a:t>2. </a:t>
            </a:r>
            <a:r>
              <a:rPr lang="en-US" altLang="zh-CN" sz="1800" dirty="0" smtClean="0">
                <a:latin typeface="+mn-lt"/>
              </a:rPr>
              <a:t>Then the </a:t>
            </a:r>
            <a:r>
              <a:rPr lang="en-US" altLang="zh-CN" sz="1800" dirty="0">
                <a:latin typeface="+mn-lt"/>
              </a:rPr>
              <a:t>median is </a:t>
            </a:r>
            <a:r>
              <a:rPr lang="en-US" altLang="zh-CN" sz="1800" dirty="0" smtClean="0">
                <a:latin typeface="+mn-lt"/>
              </a:rPr>
              <a:t>value of the middle </a:t>
            </a:r>
            <a:r>
              <a:rPr lang="en-US" altLang="zh-CN" sz="1800" dirty="0">
                <a:latin typeface="+mn-lt"/>
              </a:rPr>
              <a:t>element of sorted array: x[n/2</a:t>
            </a:r>
            <a:r>
              <a:rPr lang="en-US" altLang="zh-CN" sz="1800" dirty="0" smtClean="0">
                <a:latin typeface="+mn-lt"/>
              </a:rPr>
              <a:t>] if n is odd; or the average of two middle elements (x[n/2-1]+x[n/2])/2 if n is odd.</a:t>
            </a:r>
            <a:r>
              <a:rPr lang="en-US" altLang="zh-CN" sz="1800" dirty="0">
                <a:latin typeface="Tahoma" pitchFamily="34" charset="0"/>
              </a:rPr>
              <a:t>	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part 1: </a:t>
            </a:r>
            <a:r>
              <a:rPr lang="en-US" dirty="0" err="1" smtClean="0"/>
              <a:t>meanArray.c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B882-F808-4992-ACFF-83C71529CDCC}" type="slidenum">
              <a:rPr lang="zh-CN" altLang="en-US" smtClean="0"/>
              <a:pPr/>
              <a:t>9</a:t>
            </a:fld>
            <a:endParaRPr lang="en-US" altLang="zh-CN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219200" y="1950145"/>
            <a:ext cx="5985934" cy="35394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defTabSz="403225"/>
            <a:r>
              <a:rPr lang="en-US" altLang="zh-CN" sz="1600" dirty="0"/>
              <a:t>/*function to calculate the mean of the array*/</a:t>
            </a:r>
          </a:p>
          <a:p>
            <a:pPr defTabSz="403225"/>
            <a:endParaRPr lang="en-US" altLang="zh-CN" sz="1600" dirty="0"/>
          </a:p>
          <a:p>
            <a:pPr defTabSz="403225"/>
            <a:r>
              <a:rPr lang="en-US" altLang="zh-CN" sz="1600" dirty="0"/>
              <a:t>double  </a:t>
            </a:r>
            <a:r>
              <a:rPr lang="en-US" altLang="zh-CN" sz="1600" dirty="0" err="1"/>
              <a:t>mean_array</a:t>
            </a:r>
            <a:r>
              <a:rPr lang="en-US" altLang="zh-CN" sz="1600" dirty="0"/>
              <a:t> (double x[ ],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n)</a:t>
            </a:r>
          </a:p>
          <a:p>
            <a:pPr defTabSz="403225"/>
            <a:r>
              <a:rPr lang="en-US" altLang="zh-CN" sz="1600" dirty="0"/>
              <a:t>{</a:t>
            </a:r>
          </a:p>
          <a:p>
            <a:pPr defTabSz="403225"/>
            <a:r>
              <a:rPr lang="en-US" altLang="zh-CN" sz="1600" dirty="0"/>
              <a:t>	double sum =0.0, mean;</a:t>
            </a:r>
          </a:p>
          <a:p>
            <a:pPr defTabSz="403225"/>
            <a:r>
              <a:rPr lang="en-US" altLang="zh-CN" sz="1600" dirty="0"/>
              <a:t>	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;</a:t>
            </a:r>
          </a:p>
          <a:p>
            <a:pPr defTabSz="403225"/>
            <a:endParaRPr lang="en-US" altLang="zh-CN" sz="1600" dirty="0"/>
          </a:p>
          <a:p>
            <a:pPr defTabSz="403225"/>
            <a:r>
              <a:rPr lang="en-US" altLang="zh-CN" sz="1600" dirty="0"/>
              <a:t>	for (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 = 0; 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 &lt; n</a:t>
            </a:r>
            <a:r>
              <a:rPr lang="en-US" altLang="zh-CN" sz="1600" dirty="0"/>
              <a:t>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++) </a:t>
            </a:r>
            <a:r>
              <a:rPr lang="en-US" altLang="zh-CN" sz="1600" dirty="0" smtClean="0"/>
              <a:t>{</a:t>
            </a:r>
            <a:endParaRPr lang="en-US" altLang="zh-CN" sz="1600" dirty="0"/>
          </a:p>
          <a:p>
            <a:pPr defTabSz="403225"/>
            <a:r>
              <a:rPr lang="en-US" altLang="zh-CN" sz="1600" dirty="0"/>
              <a:t>		sum = sum + x[</a:t>
            </a:r>
            <a:r>
              <a:rPr lang="en-US" altLang="zh-CN" sz="1600" dirty="0" err="1"/>
              <a:t>i</a:t>
            </a:r>
            <a:r>
              <a:rPr lang="en-US" altLang="zh-CN" sz="1600" dirty="0" smtClean="0"/>
              <a:t>];</a:t>
            </a:r>
          </a:p>
          <a:p>
            <a:pPr defTabSz="403225"/>
            <a:r>
              <a:rPr lang="en-US" altLang="zh-CN" sz="1600" dirty="0" smtClean="0"/>
              <a:t>	}</a:t>
            </a:r>
            <a:endParaRPr lang="en-US" altLang="zh-CN" sz="1600" dirty="0"/>
          </a:p>
          <a:p>
            <a:pPr defTabSz="403225"/>
            <a:endParaRPr lang="en-US" altLang="zh-CN" sz="1600" dirty="0"/>
          </a:p>
          <a:p>
            <a:pPr defTabSz="403225"/>
            <a:r>
              <a:rPr lang="en-US" altLang="zh-CN" sz="1600" dirty="0"/>
              <a:t>	mean = sum/n;</a:t>
            </a:r>
          </a:p>
          <a:p>
            <a:pPr defTabSz="403225"/>
            <a:r>
              <a:rPr lang="en-US" altLang="zh-CN" sz="1600" dirty="0"/>
              <a:t>	return (mean);</a:t>
            </a:r>
          </a:p>
          <a:p>
            <a:pPr defTabSz="403225"/>
            <a:r>
              <a:rPr lang="en-US" altLang="zh-CN" sz="1600" dirty="0" smtClean="0"/>
              <a:t>}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22161</TotalTime>
  <Words>738</Words>
  <Application>Microsoft Office PowerPoint</Application>
  <PresentationFormat>On-screen Show (4:3)</PresentationFormat>
  <Paragraphs>204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PowerPoint Presentation</vt:lpstr>
      <vt:lpstr>Separate Compilation</vt:lpstr>
      <vt:lpstr>Separate Comp. (2): Teamwork</vt:lpstr>
      <vt:lpstr>Separate Compilation (3)</vt:lpstr>
      <vt:lpstr>Separate Compilation: dividing it up?</vt:lpstr>
      <vt:lpstr>A Typical Multiple Source File Program</vt:lpstr>
      <vt:lpstr>Process of Separate Compilation</vt:lpstr>
      <vt:lpstr>Example</vt:lpstr>
      <vt:lpstr>Code part 1: meanArray.c</vt:lpstr>
      <vt:lpstr>Code part 2: medianArray.c</vt:lpstr>
      <vt:lpstr>PowerPoint Presentation</vt:lpstr>
      <vt:lpstr>Code part 4: main.c</vt:lpstr>
      <vt:lpstr>Code part 5: arrayFunctions.h</vt:lpstr>
      <vt:lpstr> Notes about the header file</vt:lpstr>
      <vt:lpstr>UNIX Compilation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EE150</dc:title>
  <dc:creator>Lan Xiang</dc:creator>
  <cp:lastModifiedBy>Windows User</cp:lastModifiedBy>
  <cp:revision>1067</cp:revision>
  <cp:lastPrinted>1601-01-01T00:00:00Z</cp:lastPrinted>
  <dcterms:created xsi:type="dcterms:W3CDTF">2001-09-06T13:56:39Z</dcterms:created>
  <dcterms:modified xsi:type="dcterms:W3CDTF">2015-02-09T17:30:03Z</dcterms:modified>
</cp:coreProperties>
</file>