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1"/>
  </p:notesMasterIdLst>
  <p:handoutMasterIdLst>
    <p:handoutMasterId r:id="rId22"/>
  </p:handoutMasterIdLst>
  <p:sldIdLst>
    <p:sldId id="303" r:id="rId2"/>
    <p:sldId id="311" r:id="rId3"/>
    <p:sldId id="319" r:id="rId4"/>
    <p:sldId id="324" r:id="rId5"/>
    <p:sldId id="325" r:id="rId6"/>
    <p:sldId id="312" r:id="rId7"/>
    <p:sldId id="313" r:id="rId8"/>
    <p:sldId id="317" r:id="rId9"/>
    <p:sldId id="315" r:id="rId10"/>
    <p:sldId id="310" r:id="rId11"/>
    <p:sldId id="314" r:id="rId12"/>
    <p:sldId id="320" r:id="rId13"/>
    <p:sldId id="304" r:id="rId14"/>
    <p:sldId id="321" r:id="rId15"/>
    <p:sldId id="322" r:id="rId16"/>
    <p:sldId id="323" r:id="rId17"/>
    <p:sldId id="307" r:id="rId18"/>
    <p:sldId id="308" r:id="rId19"/>
    <p:sldId id="309" r:id="rId20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9" autoAdjust="0"/>
    <p:restoredTop sz="83133" autoAdjust="0"/>
  </p:normalViewPr>
  <p:slideViewPr>
    <p:cSldViewPr>
      <p:cViewPr varScale="1">
        <p:scale>
          <a:sx n="92" d="100"/>
          <a:sy n="92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1320" y="108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fld id="{DA9114F8-6838-42E2-BBAE-1B386101E0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87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680" y="694944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fld id="{59382C71-D0BB-43CF-B7F9-31E1661309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77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3771B-9A27-4AF7-B573-10D59B2FE7A0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EEF1-C91F-4AD6-AC8E-D06E2428F61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81E8-5CFB-47D2-9671-339237ACE40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FE68-6C6A-4B8A-A4C1-561E0C64CDA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577-AD73-4C2D-A193-354E23C4299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24DE-1D02-4EBB-9054-058DD0FC9C6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34CF-7D13-4396-9CCE-E321E274EA2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36B8-AE38-4CDF-96F4-FE6454FAC7F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B6B0-09CA-431A-A270-DD340498C0A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BFDE-8707-4568-8066-56EDCA9799B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EE46FA5-1021-4EDD-A5A0-894248F0D151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B9EBEE-AC5A-4796-8C66-0D49C75040B0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CE489E69-EBEF-4FBA-8E57-7CE3450BF64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>
            <a:normAutofit lnSpcReduction="10000"/>
          </a:bodyPr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File Manipulations and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Command-Line Arguments</a:t>
            </a: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read a series of strings from a text file &lt;input.txt&gt; and print only those strings that beginning with letter 'c' or 'C' to &lt;output.txt&gt;.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input.txt			output.txt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990600" y="4038600"/>
            <a:ext cx="3048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/>
              <a:t>This is a test</a:t>
            </a:r>
          </a:p>
          <a:p>
            <a:r>
              <a:rPr lang="en-US" sz="1800" dirty="0" smtClean="0"/>
              <a:t>C programming</a:t>
            </a:r>
          </a:p>
          <a:p>
            <a:r>
              <a:rPr lang="en-US" sz="1800" dirty="0" smtClean="0"/>
              <a:t>cat with a fiddle</a:t>
            </a:r>
          </a:p>
          <a:p>
            <a:r>
              <a:rPr lang="en-US" sz="1800" dirty="0" smtClean="0"/>
              <a:t>Done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495800" y="4038600"/>
            <a:ext cx="3048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/>
              <a:t>C programming</a:t>
            </a:r>
          </a:p>
          <a:p>
            <a:r>
              <a:rPr lang="en-US" sz="1800" dirty="0" smtClean="0"/>
              <a:t>cat with a fiddle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B6B0-09CA-431A-A270-DD340498C0A9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3" name="Rectangle 2"/>
          <p:cNvSpPr/>
          <p:nvPr/>
        </p:nvSpPr>
        <p:spPr>
          <a:xfrm>
            <a:off x="914400" y="457200"/>
            <a:ext cx="7467600" cy="61247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#include &lt;</a:t>
            </a:r>
            <a:r>
              <a:rPr lang="en-US" sz="1400" dirty="0" err="1" smtClean="0"/>
              <a:t>stdlib.h</a:t>
            </a:r>
            <a:r>
              <a:rPr lang="en-US" sz="1400" dirty="0" smtClean="0"/>
              <a:t>&gt;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main(void)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char buff[100];</a:t>
            </a:r>
          </a:p>
          <a:p>
            <a:r>
              <a:rPr lang="en-US" sz="1400" dirty="0" smtClean="0"/>
              <a:t>    FILE *in, *out;</a:t>
            </a:r>
          </a:p>
          <a:p>
            <a:endParaRPr lang="en-US" sz="1400" dirty="0" smtClean="0"/>
          </a:p>
          <a:p>
            <a:r>
              <a:rPr lang="en-US" sz="1400" dirty="0" smtClean="0"/>
              <a:t>    in = </a:t>
            </a:r>
            <a:r>
              <a:rPr lang="en-US" sz="1400" dirty="0" err="1" smtClean="0"/>
              <a:t>fopen</a:t>
            </a:r>
            <a:r>
              <a:rPr lang="en-US" sz="1400" dirty="0" smtClean="0"/>
              <a:t>(“input.txt.”, “r”);</a:t>
            </a:r>
          </a:p>
          <a:p>
            <a:r>
              <a:rPr lang="en-US" sz="1400" dirty="0" smtClean="0"/>
              <a:t>    if ( in == NULL ){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fprintf</a:t>
            </a:r>
            <a:r>
              <a:rPr lang="en-US" sz="1400" dirty="0" smtClean="0"/>
              <a:t>(</a:t>
            </a:r>
            <a:r>
              <a:rPr lang="en-US" sz="1400" dirty="0" err="1" smtClean="0"/>
              <a:t>stderr</a:t>
            </a:r>
            <a:r>
              <a:rPr lang="en-US" sz="1400" dirty="0" smtClean="0"/>
              <a:t>, "File could not be opened.\n");</a:t>
            </a:r>
          </a:p>
          <a:p>
            <a:r>
              <a:rPr lang="en-US" sz="1400" dirty="0" smtClean="0"/>
              <a:t>	exit (1);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out = </a:t>
            </a:r>
            <a:r>
              <a:rPr lang="en-US" sz="1400" dirty="0" err="1" smtClean="0"/>
              <a:t>fopen</a:t>
            </a:r>
            <a:r>
              <a:rPr lang="en-US" sz="1400" dirty="0" smtClean="0"/>
              <a:t>("output.txt", "w");</a:t>
            </a:r>
          </a:p>
          <a:p>
            <a:endParaRPr lang="en-US" sz="1400" dirty="0" smtClean="0"/>
          </a:p>
          <a:p>
            <a:r>
              <a:rPr lang="en-US" sz="1400" dirty="0" smtClean="0"/>
              <a:t>    while (</a:t>
            </a:r>
            <a:r>
              <a:rPr lang="en-US" sz="1400" dirty="0" err="1" smtClean="0"/>
              <a:t>fgets</a:t>
            </a:r>
            <a:r>
              <a:rPr lang="en-US" sz="1400" dirty="0" smtClean="0"/>
              <a:t>(buff, 100, in) !=NULL ) {</a:t>
            </a:r>
          </a:p>
          <a:p>
            <a:r>
              <a:rPr lang="en-US" sz="1400" dirty="0" smtClean="0"/>
              <a:t>     	if (buff[0] == 'c' || buff[0] == 'C' ) {</a:t>
            </a:r>
          </a:p>
          <a:p>
            <a:r>
              <a:rPr lang="en-US" sz="1400" dirty="0" smtClean="0"/>
              <a:t>	    </a:t>
            </a:r>
            <a:r>
              <a:rPr lang="en-US" sz="1400" dirty="0" err="1" smtClean="0"/>
              <a:t>fputs</a:t>
            </a:r>
            <a:r>
              <a:rPr lang="en-US" sz="1400" dirty="0" smtClean="0"/>
              <a:t>(buff, out);</a:t>
            </a:r>
          </a:p>
          <a:p>
            <a:r>
              <a:rPr lang="en-US" sz="1400" dirty="0" smtClean="0"/>
              <a:t>	}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fclose</a:t>
            </a:r>
            <a:r>
              <a:rPr lang="en-US" sz="1400" dirty="0" smtClean="0"/>
              <a:t>(in);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fclose</a:t>
            </a:r>
            <a:r>
              <a:rPr lang="en-US" sz="1400" dirty="0" smtClean="0"/>
              <a:t>(out);</a:t>
            </a:r>
          </a:p>
          <a:p>
            <a:endParaRPr lang="en-US" sz="1400" dirty="0" smtClean="0"/>
          </a:p>
          <a:p>
            <a:r>
              <a:rPr lang="en-US" sz="1400" dirty="0" smtClean="0"/>
              <a:t>    return 0;</a:t>
            </a:r>
          </a:p>
          <a:p>
            <a:r>
              <a:rPr lang="en-US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why use </a:t>
            </a:r>
            <a:r>
              <a:rPr lang="en-US" dirty="0" err="1" smtClean="0"/>
              <a:t>fclose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B6B0-09CA-431A-A270-DD340498C0A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can have arguments passed to them.  For example: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>
                <a:latin typeface="Comic Sans MS" pitchFamily="66" charset="0"/>
              </a:rPr>
              <a:t>		</a:t>
            </a:r>
            <a:r>
              <a:rPr lang="en-US" dirty="0" err="1" smtClean="0">
                <a:latin typeface="Comic Sans MS" pitchFamily="66" charset="0"/>
              </a:rPr>
              <a:t>int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myFunction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err="1" smtClean="0">
                <a:latin typeface="Comic Sans MS" pitchFamily="66" charset="0"/>
              </a:rPr>
              <a:t>int</a:t>
            </a:r>
            <a:r>
              <a:rPr lang="en-US" dirty="0" smtClean="0">
                <a:latin typeface="Comic Sans MS" pitchFamily="66" charset="0"/>
              </a:rPr>
              <a:t> alpha, float beta)</a:t>
            </a:r>
          </a:p>
          <a:p>
            <a:endParaRPr lang="en-US" dirty="0" smtClean="0"/>
          </a:p>
          <a:p>
            <a:r>
              <a:rPr lang="en-US" dirty="0" smtClean="0"/>
              <a:t>What are the two ways arguments can be passed into a function?</a:t>
            </a:r>
          </a:p>
          <a:p>
            <a:endParaRPr lang="en-US" dirty="0" smtClean="0"/>
          </a:p>
          <a:p>
            <a:r>
              <a:rPr lang="en-US" dirty="0" smtClean="0"/>
              <a:t>What single function must every program have?</a:t>
            </a:r>
          </a:p>
          <a:p>
            <a:pPr lvl="1"/>
            <a:r>
              <a:rPr lang="en-US" dirty="0" smtClean="0"/>
              <a:t>Does it have any arguments?</a:t>
            </a:r>
          </a:p>
          <a:p>
            <a:pPr lvl="1"/>
            <a:r>
              <a:rPr lang="en-US" dirty="0" smtClean="0"/>
              <a:t>Why or why not?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Sending Arguments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Say you have some C program “</a:t>
            </a:r>
            <a:r>
              <a:rPr lang="en-US" dirty="0" err="1" smtClean="0"/>
              <a:t>myprog.c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 ……. }</a:t>
            </a:r>
          </a:p>
          <a:p>
            <a:r>
              <a:rPr lang="en-US" dirty="0" smtClean="0"/>
              <a:t>You invoke it (run it) at the </a:t>
            </a:r>
            <a:r>
              <a:rPr lang="en-US" dirty="0" err="1" smtClean="0"/>
              <a:t>unix</a:t>
            </a:r>
            <a:r>
              <a:rPr lang="en-US" dirty="0" smtClean="0"/>
              <a:t> level by typing “./</a:t>
            </a:r>
            <a:r>
              <a:rPr lang="en-US" dirty="0" err="1" smtClean="0"/>
              <a:t>a.out</a:t>
            </a:r>
            <a:r>
              <a:rPr lang="en-US" dirty="0" smtClean="0"/>
              <a:t>” – that’s the “command line”</a:t>
            </a:r>
          </a:p>
          <a:p>
            <a:pPr lvl="1">
              <a:buNone/>
            </a:pPr>
            <a:r>
              <a:rPr lang="en-US" sz="2000" i="1" dirty="0" smtClean="0"/>
              <a:t>	(or  “./</a:t>
            </a:r>
            <a:r>
              <a:rPr lang="en-US" sz="2000" i="1" dirty="0" err="1" smtClean="0"/>
              <a:t>myprog.o</a:t>
            </a:r>
            <a:r>
              <a:rPr lang="en-US" sz="2000" i="1" dirty="0" smtClean="0"/>
              <a:t>” if that is what the executable is named)</a:t>
            </a:r>
          </a:p>
          <a:p>
            <a:pPr>
              <a:buNone/>
            </a:pPr>
            <a:r>
              <a:rPr lang="en-US" dirty="0" smtClean="0"/>
              <a:t>	all is normal, all is fine… but…</a:t>
            </a:r>
          </a:p>
          <a:p>
            <a:r>
              <a:rPr lang="en-US" dirty="0" smtClean="0"/>
              <a:t>What if you could run your program by sending it arguments?  Arguments that would be read into your program?</a:t>
            </a:r>
          </a:p>
          <a:p>
            <a:r>
              <a:rPr lang="en-US" dirty="0" smtClean="0"/>
              <a:t>Ah, glorious day – you can!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don’t have to have a main() that has no arguments.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000" dirty="0" smtClean="0"/>
              <a:t>-- </a:t>
            </a:r>
            <a:r>
              <a:rPr lang="en-US" sz="2000" dirty="0" err="1" smtClean="0">
                <a:latin typeface="Comic Sans MS" pitchFamily="66" charset="0"/>
              </a:rPr>
              <a:t>argc</a:t>
            </a:r>
            <a:r>
              <a:rPr lang="en-US" sz="2000" dirty="0" smtClean="0"/>
              <a:t>: the number of command-line arguments</a:t>
            </a:r>
          </a:p>
          <a:p>
            <a:pPr lvl="1">
              <a:buNone/>
            </a:pPr>
            <a:r>
              <a:rPr lang="en-US" sz="2000" dirty="0" smtClean="0"/>
              <a:t>	-- </a:t>
            </a:r>
            <a:r>
              <a:rPr lang="en-US" sz="2000" dirty="0" smtClean="0">
                <a:latin typeface="Comic Sans MS" pitchFamily="66" charset="0"/>
              </a:rPr>
              <a:t>*</a:t>
            </a:r>
            <a:r>
              <a:rPr lang="en-US" sz="2000" dirty="0" err="1" smtClean="0">
                <a:latin typeface="Comic Sans MS" pitchFamily="66" charset="0"/>
              </a:rPr>
              <a:t>argv</a:t>
            </a:r>
            <a:r>
              <a:rPr lang="en-US" sz="2000" dirty="0" smtClean="0">
                <a:latin typeface="Comic Sans MS" pitchFamily="66" charset="0"/>
              </a:rPr>
              <a:t>[]</a:t>
            </a:r>
            <a:r>
              <a:rPr lang="en-US" sz="2000" dirty="0" smtClean="0"/>
              <a:t>: An array of strings that contain the command-line arguments</a:t>
            </a:r>
          </a:p>
          <a:p>
            <a:endParaRPr lang="en-US" sz="2200" dirty="0" smtClean="0"/>
          </a:p>
          <a:p>
            <a:r>
              <a:rPr lang="en-US" sz="2200" dirty="0" smtClean="0"/>
              <a:t>Then you invoke the program (run it) with any set of arguments you like.  For example,</a:t>
            </a:r>
          </a:p>
          <a:p>
            <a:pPr>
              <a:buNone/>
            </a:pP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./</a:t>
            </a:r>
            <a:r>
              <a:rPr lang="en-US" sz="2200" dirty="0" smtClean="0">
                <a:latin typeface="Comic Sans MS" pitchFamily="66" charset="0"/>
              </a:rPr>
              <a:t>myprog.exe  </a:t>
            </a:r>
            <a:r>
              <a:rPr lang="en-US" sz="2200" dirty="0" err="1" smtClean="0">
                <a:latin typeface="Comic Sans MS" pitchFamily="66" charset="0"/>
              </a:rPr>
              <a:t>freddie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kruger</a:t>
            </a:r>
            <a:r>
              <a:rPr lang="en-US" sz="2200" dirty="0" smtClean="0">
                <a:latin typeface="Comic Sans MS" pitchFamily="66" charset="0"/>
              </a:rPr>
              <a:t> 1 1 2 3 5 8 13</a:t>
            </a:r>
          </a:p>
          <a:p>
            <a:pPr>
              <a:buNone/>
            </a:pPr>
            <a:r>
              <a:rPr lang="en-US" sz="220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Command-Line Arguments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a program 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command.c</a:t>
            </a:r>
            <a:r>
              <a:rPr lang="en-US" dirty="0" smtClean="0"/>
              <a:t> containing the following code for main():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000" dirty="0" smtClean="0"/>
              <a:t>-- </a:t>
            </a:r>
            <a:r>
              <a:rPr lang="en-US" sz="2000" dirty="0" err="1" smtClean="0">
                <a:latin typeface="Comic Sans MS" pitchFamily="66" charset="0"/>
              </a:rPr>
              <a:t>argc</a:t>
            </a:r>
            <a:r>
              <a:rPr lang="en-US" sz="2000" dirty="0" smtClean="0"/>
              <a:t>: the number of command-line arguments</a:t>
            </a:r>
          </a:p>
          <a:p>
            <a:pPr lvl="1">
              <a:buNone/>
            </a:pPr>
            <a:r>
              <a:rPr lang="en-US" sz="2000" dirty="0" smtClean="0"/>
              <a:t>	-- </a:t>
            </a:r>
            <a:r>
              <a:rPr lang="en-US" sz="2000" dirty="0" smtClean="0">
                <a:latin typeface="Comic Sans MS" pitchFamily="66" charset="0"/>
              </a:rPr>
              <a:t>*</a:t>
            </a:r>
            <a:r>
              <a:rPr lang="en-US" sz="2000" dirty="0" err="1" smtClean="0">
                <a:latin typeface="Comic Sans MS" pitchFamily="66" charset="0"/>
              </a:rPr>
              <a:t>argv</a:t>
            </a:r>
            <a:r>
              <a:rPr lang="en-US" sz="2000" dirty="0" smtClean="0">
                <a:latin typeface="Comic Sans MS" pitchFamily="66" charset="0"/>
              </a:rPr>
              <a:t>[]</a:t>
            </a:r>
            <a:r>
              <a:rPr lang="en-US" sz="2000" dirty="0" smtClean="0"/>
              <a:t>: An array of strings that contain the command-line arguments</a:t>
            </a:r>
          </a:p>
          <a:p>
            <a:endParaRPr lang="en-US" sz="2200" dirty="0" smtClean="0"/>
          </a:p>
          <a:p>
            <a:r>
              <a:rPr lang="en-US" sz="2200" dirty="0" smtClean="0"/>
              <a:t>If the executable file is called command.exe, the following command line on a UNIX system:</a:t>
            </a:r>
            <a:br>
              <a:rPr lang="en-US" sz="2200" dirty="0" smtClean="0"/>
            </a:br>
            <a:r>
              <a:rPr lang="en-US" sz="2200" dirty="0" smtClean="0"/>
              <a:t>./</a:t>
            </a:r>
            <a:r>
              <a:rPr lang="en-US" sz="2200" dirty="0" smtClean="0">
                <a:latin typeface="Comic Sans MS" pitchFamily="66" charset="0"/>
              </a:rPr>
              <a:t>command.exe  input1  input2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argc</a:t>
            </a:r>
            <a:r>
              <a:rPr lang="en-US" sz="2200" dirty="0" smtClean="0"/>
              <a:t> = 3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argv</a:t>
            </a:r>
            <a:r>
              <a:rPr lang="en-US" sz="2200" dirty="0" smtClean="0"/>
              <a:t>[0] </a:t>
            </a:r>
            <a:r>
              <a:rPr lang="en-US" sz="2200" smtClean="0"/>
              <a:t>holds the string </a:t>
            </a:r>
            <a:r>
              <a:rPr lang="en-US" sz="2200" dirty="0" smtClean="0"/>
              <a:t>“./command.exe"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argv</a:t>
            </a:r>
            <a:r>
              <a:rPr lang="en-US" sz="2200" dirty="0" smtClean="0"/>
              <a:t>[1] holds the string "input1"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argv</a:t>
            </a:r>
            <a:r>
              <a:rPr lang="en-US" sz="2200" dirty="0" smtClean="0"/>
              <a:t>[2] holds the string "input2"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B6B0-09CA-431A-A270-DD340498C0A9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762000"/>
            <a:ext cx="83058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3: 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command.c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7436B8-AE38-4CDF-96F4-FE6454FAC7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752600"/>
            <a:ext cx="7924800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argc</a:t>
            </a:r>
            <a:r>
              <a:rPr lang="en-US" sz="1600" dirty="0" smtClean="0"/>
              <a:t>, char *</a:t>
            </a:r>
            <a:r>
              <a:rPr lang="en-US" sz="1600" dirty="0" err="1" smtClean="0"/>
              <a:t>argv</a:t>
            </a:r>
            <a:r>
              <a:rPr lang="en-US" sz="1600" dirty="0" smtClean="0"/>
              <a:t>[])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printf("Argument count: </a:t>
            </a:r>
            <a:r>
              <a:rPr lang="en-US" sz="1600" dirty="0" err="1" smtClean="0"/>
              <a:t>argc</a:t>
            </a:r>
            <a:r>
              <a:rPr lang="en-US" sz="1600" dirty="0" smtClean="0"/>
              <a:t> = %d\n", </a:t>
            </a:r>
            <a:r>
              <a:rPr lang="en-US" sz="1600" dirty="0" err="1" smtClean="0"/>
              <a:t>argc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err="1" smtClean="0"/>
              <a:t>argc</a:t>
            </a:r>
            <a:r>
              <a:rPr lang="en-US" sz="1600" dirty="0" smtClean="0"/>
              <a:t>; </a:t>
            </a:r>
            <a:r>
              <a:rPr lang="en-US" sz="1600" dirty="0" err="1" smtClean="0"/>
              <a:t>i</a:t>
            </a:r>
            <a:r>
              <a:rPr lang="en-US" sz="1600" dirty="0" smtClean="0"/>
              <a:t> ++){</a:t>
            </a:r>
          </a:p>
          <a:p>
            <a:r>
              <a:rPr lang="en-US" sz="1600" dirty="0" smtClean="0"/>
              <a:t>        printf("</a:t>
            </a:r>
            <a:r>
              <a:rPr lang="en-US" sz="1600" dirty="0" err="1" smtClean="0"/>
              <a:t>argv</a:t>
            </a:r>
            <a:r>
              <a:rPr lang="en-US" sz="1600" dirty="0" smtClean="0"/>
              <a:t>[%d] = %s\n", </a:t>
            </a:r>
            <a:r>
              <a:rPr lang="en-US" sz="1600" dirty="0" err="1" smtClean="0"/>
              <a:t>i</a:t>
            </a:r>
            <a:r>
              <a:rPr lang="en-US" sz="1600" dirty="0" smtClean="0"/>
              <a:t>, </a:t>
            </a:r>
            <a:r>
              <a:rPr lang="en-US" sz="1600" dirty="0" err="1" smtClean="0"/>
              <a:t>argv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]);</a:t>
            </a:r>
          </a:p>
          <a:p>
            <a:r>
              <a:rPr lang="en-US" sz="1600" dirty="0" smtClean="0"/>
              <a:t>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return 0;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657600" y="4724400"/>
            <a:ext cx="4572000" cy="132343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 smtClean="0"/>
              <a:t>./command.exe input1 input2</a:t>
            </a:r>
          </a:p>
          <a:p>
            <a:r>
              <a:rPr lang="en-US" sz="1600" dirty="0" smtClean="0"/>
              <a:t>Argument count: </a:t>
            </a:r>
            <a:r>
              <a:rPr lang="en-US" sz="1600" dirty="0" err="1" smtClean="0"/>
              <a:t>argc</a:t>
            </a:r>
            <a:r>
              <a:rPr lang="en-US" sz="1600" dirty="0" smtClean="0"/>
              <a:t> = 3</a:t>
            </a:r>
          </a:p>
          <a:p>
            <a:r>
              <a:rPr lang="en-US" sz="1600" dirty="0" err="1" smtClean="0"/>
              <a:t>argv</a:t>
            </a:r>
            <a:r>
              <a:rPr lang="en-US" sz="1600" dirty="0" smtClean="0"/>
              <a:t>[0] = ./command.exe</a:t>
            </a:r>
          </a:p>
          <a:p>
            <a:r>
              <a:rPr lang="en-US" sz="1600" dirty="0" err="1" smtClean="0"/>
              <a:t>argv</a:t>
            </a:r>
            <a:r>
              <a:rPr lang="en-US" sz="1600" dirty="0" smtClean="0"/>
              <a:t>[1] = input1</a:t>
            </a:r>
          </a:p>
          <a:p>
            <a:r>
              <a:rPr lang="en-US" sz="1600" dirty="0" err="1" smtClean="0"/>
              <a:t>argv</a:t>
            </a:r>
            <a:r>
              <a:rPr lang="en-US" sz="1600" dirty="0" smtClean="0"/>
              <a:t>[2] = input2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File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874520"/>
          </a:xfrm>
        </p:spPr>
        <p:txBody>
          <a:bodyPr/>
          <a:lstStyle/>
          <a:p>
            <a:r>
              <a:rPr lang="en-US" dirty="0" smtClean="0"/>
              <a:t>Write a program to copy one text file to another character by character. The file names are to be supplied as command-line arguments. </a:t>
            </a:r>
          </a:p>
          <a:p>
            <a:r>
              <a:rPr lang="en-US" dirty="0" smtClean="0"/>
              <a:t>Create an input file for your testing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914400" y="4191000"/>
            <a:ext cx="45720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dirty="0" smtClean="0"/>
              <a:t>This is a test</a:t>
            </a:r>
          </a:p>
          <a:p>
            <a:r>
              <a:rPr lang="en-US" sz="2000" dirty="0" smtClean="0"/>
              <a:t>20 40 3.6</a:t>
            </a:r>
          </a:p>
          <a:p>
            <a:r>
              <a:rPr lang="en-US" sz="2000" dirty="0" smtClean="0"/>
              <a:t>Done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36B8-AE38-4CDF-96F4-FE6454FAC7FF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457200" y="228600"/>
            <a:ext cx="8001000" cy="64355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 &lt;</a:t>
            </a:r>
            <a:r>
              <a:rPr lang="en-US" sz="1600" dirty="0" err="1" smtClean="0"/>
              <a:t>stdlib.h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argc</a:t>
            </a:r>
            <a:r>
              <a:rPr lang="en-US" sz="1600" dirty="0" smtClean="0"/>
              <a:t>, char *</a:t>
            </a:r>
            <a:r>
              <a:rPr lang="en-US" sz="1600" dirty="0" err="1" smtClean="0"/>
              <a:t>argv</a:t>
            </a:r>
            <a:r>
              <a:rPr lang="en-US" sz="1600" dirty="0" smtClean="0"/>
              <a:t>[])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FILE *in; /* input file pointer */</a:t>
            </a:r>
          </a:p>
          <a:p>
            <a:r>
              <a:rPr lang="en-US" sz="1600" dirty="0" smtClean="0"/>
              <a:t>    FILE *out; /* output file pointer */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c;  /* define c to hold characters */</a:t>
            </a:r>
          </a:p>
          <a:p>
            <a:endParaRPr lang="en-US" sz="1600" dirty="0" smtClean="0"/>
          </a:p>
          <a:p>
            <a:r>
              <a:rPr lang="en-US" sz="1600" dirty="0" smtClean="0"/>
              <a:t>    if (</a:t>
            </a:r>
            <a:r>
              <a:rPr lang="en-US" sz="1600" dirty="0" err="1" smtClean="0"/>
              <a:t>argc</a:t>
            </a:r>
            <a:r>
              <a:rPr lang="en-US" sz="1600" dirty="0" smtClean="0"/>
              <a:t> != 3) {</a:t>
            </a:r>
          </a:p>
          <a:p>
            <a:r>
              <a:rPr lang="en-US" sz="1600" dirty="0" smtClean="0"/>
              <a:t>        printf("Usage: </a:t>
            </a:r>
            <a:r>
              <a:rPr lang="en-US" sz="1600" dirty="0" err="1" smtClean="0"/>
              <a:t>mycopy</a:t>
            </a:r>
            <a:r>
              <a:rPr lang="en-US" sz="1600" dirty="0" smtClean="0"/>
              <a:t> </a:t>
            </a:r>
            <a:r>
              <a:rPr lang="en-US" sz="1600" dirty="0" err="1" smtClean="0"/>
              <a:t>infile</a:t>
            </a:r>
            <a:r>
              <a:rPr lang="en-US" sz="1600" dirty="0" smtClean="0"/>
              <a:t> </a:t>
            </a:r>
            <a:r>
              <a:rPr lang="en-US" sz="1600" dirty="0" err="1" smtClean="0"/>
              <a:t>outfile</a:t>
            </a:r>
            <a:r>
              <a:rPr lang="en-US" sz="1600" dirty="0" smtClean="0"/>
              <a:t>\n");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else {</a:t>
            </a:r>
          </a:p>
          <a:p>
            <a:r>
              <a:rPr lang="en-US" sz="1600" dirty="0" smtClean="0"/>
              <a:t>        if ((in = </a:t>
            </a:r>
            <a:r>
              <a:rPr lang="en-US" sz="1600" dirty="0" err="1" smtClean="0"/>
              <a:t>fopen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 smtClean="0"/>
              <a:t>[1], "r")) == NULL) {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fprintf</a:t>
            </a:r>
            <a:r>
              <a:rPr lang="en-US" sz="1600" dirty="0" smtClean="0"/>
              <a:t>(</a:t>
            </a:r>
            <a:r>
              <a:rPr lang="en-US" sz="1600" dirty="0" err="1" smtClean="0"/>
              <a:t>stderr</a:t>
            </a:r>
            <a:r>
              <a:rPr lang="en-US" sz="1600" dirty="0" smtClean="0"/>
              <a:t>, "Cannot open file!\n");</a:t>
            </a:r>
          </a:p>
          <a:p>
            <a:r>
              <a:rPr lang="en-US" sz="1600" dirty="0" smtClean="0"/>
              <a:t>            exit(1);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    out = </a:t>
            </a:r>
            <a:r>
              <a:rPr lang="en-US" sz="1600" dirty="0" err="1" smtClean="0"/>
              <a:t>fopen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 smtClean="0"/>
              <a:t>[2], "w");</a:t>
            </a:r>
          </a:p>
          <a:p>
            <a:endParaRPr lang="en-US" sz="1600" dirty="0" smtClean="0"/>
          </a:p>
          <a:p>
            <a:r>
              <a:rPr lang="en-US" sz="1600" dirty="0" smtClean="0"/>
              <a:t>	/*read and output characters */</a:t>
            </a:r>
          </a:p>
          <a:p>
            <a:r>
              <a:rPr lang="en-US" sz="1600" dirty="0" smtClean="0"/>
              <a:t>        while( (c = </a:t>
            </a:r>
            <a:r>
              <a:rPr lang="en-US" sz="1600" dirty="0" err="1" smtClean="0"/>
              <a:t>fgetc</a:t>
            </a:r>
            <a:r>
              <a:rPr lang="en-US" sz="1600" dirty="0" smtClean="0"/>
              <a:t> (in)) != EOF ) {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fputc</a:t>
            </a:r>
            <a:r>
              <a:rPr lang="en-US" sz="1600" dirty="0" smtClean="0"/>
              <a:t> (c, out);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return 0;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B6B0-09CA-431A-A270-DD340498C0A9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5800" y="838200"/>
            <a:ext cx="7793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5400" dirty="0" smtClean="0">
                <a:solidFill>
                  <a:schemeClr val="tx2"/>
                </a:solidFill>
                <a:latin typeface="+mj-lt"/>
              </a:rPr>
              <a:t>Review</a:t>
            </a:r>
            <a:endParaRPr lang="en-US" sz="5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" y="15240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+mn-lt"/>
              </a:rPr>
              <a:t>EE140 fundamentals: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+mn-lt"/>
              </a:rPr>
              <a:t>input through </a:t>
            </a:r>
            <a:r>
              <a:rPr lang="en-US" dirty="0" err="1" smtClean="0">
                <a:latin typeface="+mn-lt"/>
              </a:rPr>
              <a:t>scanf</a:t>
            </a:r>
            <a:r>
              <a:rPr lang="en-US" dirty="0" smtClean="0">
                <a:latin typeface="+mn-lt"/>
              </a:rPr>
              <a:t>(&lt;format&gt;, &lt;&amp;</a:t>
            </a:r>
            <a:r>
              <a:rPr lang="en-US" dirty="0" err="1" smtClean="0">
                <a:latin typeface="+mn-lt"/>
              </a:rPr>
              <a:t>vars</a:t>
            </a:r>
            <a:r>
              <a:rPr lang="en-US" dirty="0" smtClean="0">
                <a:latin typeface="+mn-lt"/>
              </a:rPr>
              <a:t>&gt;)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+mn-lt"/>
              </a:rPr>
              <a:t>output through </a:t>
            </a:r>
            <a:r>
              <a:rPr lang="en-US" dirty="0" err="1" smtClean="0">
                <a:latin typeface="+mn-lt"/>
              </a:rPr>
              <a:t>printf</a:t>
            </a:r>
            <a:r>
              <a:rPr lang="en-US" dirty="0" smtClean="0">
                <a:latin typeface="+mn-lt"/>
              </a:rPr>
              <a:t>(&lt;format&gt;, &lt;</a:t>
            </a:r>
            <a:r>
              <a:rPr lang="en-US" dirty="0" err="1" smtClean="0">
                <a:latin typeface="+mn-lt"/>
              </a:rPr>
              <a:t>vars</a:t>
            </a:r>
            <a:r>
              <a:rPr lang="en-US" dirty="0" smtClean="0">
                <a:latin typeface="+mn-lt"/>
              </a:rPr>
              <a:t>&gt;)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+mn-lt"/>
              </a:rPr>
              <a:t>Late in EE140: file handling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+mn-lt"/>
              </a:rPr>
              <a:t>set up files in advance with </a:t>
            </a:r>
            <a:r>
              <a:rPr lang="en-US" dirty="0" err="1" smtClean="0">
                <a:latin typeface="+mn-lt"/>
              </a:rPr>
              <a:t>fopen</a:t>
            </a:r>
            <a:r>
              <a:rPr lang="en-US" dirty="0" smtClean="0">
                <a:latin typeface="+mn-lt"/>
              </a:rPr>
              <a:t>; finish with </a:t>
            </a:r>
            <a:r>
              <a:rPr lang="en-US" dirty="0" err="1" smtClean="0">
                <a:latin typeface="+mn-lt"/>
              </a:rPr>
              <a:t>fclose</a:t>
            </a:r>
            <a:endParaRPr lang="en-US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+mn-lt"/>
              </a:rPr>
              <a:t>input through </a:t>
            </a:r>
            <a:r>
              <a:rPr lang="en-US" dirty="0" err="1" smtClean="0">
                <a:latin typeface="+mn-lt"/>
              </a:rPr>
              <a:t>fscanf</a:t>
            </a:r>
            <a:r>
              <a:rPr lang="en-US" dirty="0" smtClean="0">
                <a:latin typeface="+mn-lt"/>
              </a:rPr>
              <a:t>(*</a:t>
            </a:r>
            <a:r>
              <a:rPr lang="en-US" dirty="0" err="1" smtClean="0">
                <a:latin typeface="+mn-lt"/>
              </a:rPr>
              <a:t>fptr</a:t>
            </a:r>
            <a:r>
              <a:rPr lang="en-US" dirty="0" smtClean="0">
                <a:latin typeface="+mn-lt"/>
              </a:rPr>
              <a:t>, &lt;format&gt;, &lt;&amp;</a:t>
            </a:r>
            <a:r>
              <a:rPr lang="en-US" dirty="0" err="1" smtClean="0">
                <a:latin typeface="+mn-lt"/>
              </a:rPr>
              <a:t>vars</a:t>
            </a:r>
            <a:r>
              <a:rPr lang="en-US" dirty="0" smtClean="0">
                <a:latin typeface="+mn-lt"/>
              </a:rPr>
              <a:t>&gt;)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+mn-lt"/>
              </a:rPr>
              <a:t>output through </a:t>
            </a:r>
            <a:r>
              <a:rPr lang="en-US" dirty="0" err="1" smtClean="0">
                <a:latin typeface="+mn-lt"/>
              </a:rPr>
              <a:t>fprintf</a:t>
            </a:r>
            <a:r>
              <a:rPr lang="en-US" dirty="0" smtClean="0">
                <a:latin typeface="+mn-lt"/>
              </a:rPr>
              <a:t>(*</a:t>
            </a:r>
            <a:r>
              <a:rPr lang="en-US" dirty="0" err="1" smtClean="0">
                <a:latin typeface="+mn-lt"/>
              </a:rPr>
              <a:t>fptr</a:t>
            </a:r>
            <a:r>
              <a:rPr lang="en-US" dirty="0" smtClean="0">
                <a:latin typeface="+mn-lt"/>
              </a:rPr>
              <a:t>, &lt;format&gt;, &lt;</a:t>
            </a:r>
            <a:r>
              <a:rPr lang="en-US" dirty="0" err="1" smtClean="0">
                <a:latin typeface="+mn-lt"/>
              </a:rPr>
              <a:t>vars</a:t>
            </a:r>
            <a:r>
              <a:rPr lang="en-US" dirty="0" smtClean="0">
                <a:latin typeface="+mn-lt"/>
              </a:rPr>
              <a:t>&gt;)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+mn-lt"/>
              </a:rPr>
              <a:t>Already in EE150: input/output redirection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+mn-lt"/>
              </a:rPr>
              <a:t>input redirect: ./myprog.exe &lt; input.txt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+mn-lt"/>
              </a:rPr>
              <a:t>output redirect: ./myprog.exe &gt; output.txt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B6B0-09CA-431A-A270-DD340498C0A9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5800" y="1066800"/>
            <a:ext cx="7793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5400" dirty="0" err="1">
                <a:solidFill>
                  <a:schemeClr val="tx2"/>
                </a:solidFill>
                <a:latin typeface="+mj-lt"/>
              </a:rPr>
              <a:t>Input/Output</a:t>
            </a:r>
            <a:r>
              <a:rPr lang="en-US" sz="5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+mj-lt"/>
              </a:rPr>
              <a:t>Streams</a:t>
            </a:r>
            <a:endParaRPr lang="en-US" sz="5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" y="19050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+mn-lt"/>
              </a:rPr>
              <a:t>Input and output come from/go to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streams</a:t>
            </a:r>
            <a:r>
              <a:rPr lang="en-US" dirty="0">
                <a:latin typeface="+mn-lt"/>
              </a:rPr>
              <a:t> </a:t>
            </a:r>
            <a:endParaRPr lang="en-US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+mn-lt"/>
              </a:rPr>
              <a:t>A stream is a communication channel.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+mn-lt"/>
              </a:rPr>
              <a:t>Every time you open a file correctly you are setting up a stream to that file.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+mn-lt"/>
              </a:rPr>
              <a:t>When you use </a:t>
            </a:r>
            <a:r>
              <a:rPr lang="en-US" dirty="0" err="1" smtClean="0">
                <a:latin typeface="+mn-lt"/>
              </a:rPr>
              <a:t>fscanf</a:t>
            </a:r>
            <a:r>
              <a:rPr lang="en-US" dirty="0" smtClean="0">
                <a:latin typeface="+mn-lt"/>
              </a:rPr>
              <a:t>() to read or </a:t>
            </a:r>
            <a:r>
              <a:rPr lang="en-US" dirty="0" err="1" smtClean="0">
                <a:latin typeface="+mn-lt"/>
              </a:rPr>
              <a:t>fprintf</a:t>
            </a:r>
            <a:r>
              <a:rPr lang="en-US" dirty="0" smtClean="0">
                <a:latin typeface="+mn-lt"/>
              </a:rPr>
              <a:t>() to write, you are accessing the stream (communication channel) that you set up.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B6B0-09CA-431A-A270-DD340498C0A9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5800" y="1066800"/>
            <a:ext cx="7793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5400" dirty="0" err="1">
                <a:solidFill>
                  <a:schemeClr val="tx2"/>
                </a:solidFill>
                <a:latin typeface="+mj-lt"/>
              </a:rPr>
              <a:t>Input/Output</a:t>
            </a:r>
            <a:r>
              <a:rPr lang="en-US" sz="5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+mj-lt"/>
              </a:rPr>
              <a:t>Streams (2)</a:t>
            </a:r>
            <a:endParaRPr lang="en-US" sz="5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+mn-lt"/>
              </a:rPr>
              <a:t>So now we’re calling them “streams.”  So what?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+mn-lt"/>
              </a:rPr>
              <a:t>There are “standard streams” – predefined streams that are already set up for you.</a:t>
            </a:r>
            <a:endParaRPr lang="en-US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>
                <a:latin typeface="+mn-lt"/>
              </a:rPr>
              <a:t>user </a:t>
            </a:r>
            <a:r>
              <a:rPr lang="en-US" sz="2000" dirty="0">
                <a:latin typeface="+mn-lt"/>
              </a:rPr>
              <a:t>input stream: </a:t>
            </a:r>
            <a:r>
              <a:rPr lang="en-US" sz="2000" dirty="0" err="1">
                <a:latin typeface="+mn-lt"/>
              </a:rPr>
              <a:t>stdin</a:t>
            </a:r>
            <a:r>
              <a:rPr lang="en-US" sz="2000" dirty="0">
                <a:latin typeface="+mn-lt"/>
              </a:rPr>
              <a:t>  (read from </a:t>
            </a:r>
            <a:r>
              <a:rPr lang="en-US" sz="2000" dirty="0" smtClean="0">
                <a:latin typeface="+mn-lt"/>
              </a:rPr>
              <a:t>keyboard)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>
                <a:latin typeface="+mn-lt"/>
              </a:rPr>
              <a:t>user </a:t>
            </a:r>
            <a:r>
              <a:rPr lang="en-US" sz="2000" dirty="0">
                <a:latin typeface="+mn-lt"/>
              </a:rPr>
              <a:t>output stream: </a:t>
            </a:r>
            <a:r>
              <a:rPr lang="en-US" sz="2000" dirty="0" err="1">
                <a:latin typeface="+mn-lt"/>
              </a:rPr>
              <a:t>stdout</a:t>
            </a:r>
            <a:r>
              <a:rPr lang="en-US" sz="2000" dirty="0">
                <a:latin typeface="+mn-lt"/>
              </a:rPr>
              <a:t> (display to the </a:t>
            </a:r>
            <a:r>
              <a:rPr lang="en-US" sz="2000" dirty="0" smtClean="0">
                <a:latin typeface="+mn-lt"/>
              </a:rPr>
              <a:t>screen)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>
                <a:latin typeface="+mn-lt"/>
              </a:rPr>
              <a:t>error </a:t>
            </a:r>
            <a:r>
              <a:rPr lang="en-US" sz="2000" dirty="0">
                <a:latin typeface="+mn-lt"/>
              </a:rPr>
              <a:t>messages stream: </a:t>
            </a:r>
            <a:r>
              <a:rPr lang="en-US" sz="2000" dirty="0" err="1">
                <a:latin typeface="+mn-lt"/>
              </a:rPr>
              <a:t>stderr</a:t>
            </a:r>
            <a:r>
              <a:rPr lang="en-US" sz="2000" dirty="0">
                <a:latin typeface="+mn-lt"/>
              </a:rPr>
              <a:t> (display error message to the </a:t>
            </a:r>
            <a:r>
              <a:rPr lang="en-US" sz="2000" dirty="0" smtClean="0">
                <a:latin typeface="+mn-lt"/>
              </a:rPr>
              <a:t>screen even if the standard output is redirected)</a:t>
            </a:r>
            <a:endParaRPr lang="en-US" sz="20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sz="10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smtClean="0">
                <a:latin typeface="+mn-lt"/>
              </a:rPr>
              <a:t>These are useful abstractions.  Input/output </a:t>
            </a:r>
            <a:r>
              <a:rPr lang="en-US" dirty="0">
                <a:latin typeface="+mn-lt"/>
              </a:rPr>
              <a:t>streams can be connected to a file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+mn-lt"/>
              </a:rPr>
              <a:t>read from or write to a file</a:t>
            </a:r>
          </a:p>
        </p:txBody>
      </p:sp>
    </p:spTree>
    <p:extLst>
      <p:ext uri="{BB962C8B-B14F-4D97-AF65-F5344CB8AC3E}">
        <p14:creationId xmlns:p14="http://schemas.microsoft.com/office/powerpoint/2010/main" val="6484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B6B0-09CA-431A-A270-DD340498C0A9}" type="slidenum">
              <a:rPr lang="zh-CN" altLang="en-US" smtClean="0"/>
              <a:pPr/>
              <a:t>5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2" y="1866900"/>
            <a:ext cx="50958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B6B0-09CA-431A-A270-DD340498C0A9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14400" y="762000"/>
            <a:ext cx="7793037" cy="6778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File access /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Input Streams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66800" y="1752600"/>
            <a:ext cx="7772400" cy="44958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fgets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():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reads in an entire line at a time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fgets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&gt;, &lt;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limit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&gt;, &lt;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input stream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&gt;);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fgets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(input, 100,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filePointer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 //at most 99 characters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fgets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(input, 100,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fgetc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():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gets a character from stream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c; /*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c is defined as int.  </a:t>
            </a:r>
            <a:r>
              <a:rPr lang="en-US" sz="1600" dirty="0" smtClean="0">
                <a:ea typeface="+mn-ea"/>
              </a:rPr>
              <a:t>char is also fine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*/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c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fgetc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(&lt;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input stream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&gt;);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c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fgetc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filePointer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c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fgetc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fscanf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(): gets formatted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latin typeface="+mn-lt"/>
                <a:ea typeface="+mn-ea"/>
              </a:rPr>
              <a:t>data from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stream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fscanf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(&lt;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input stream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&gt;,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“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format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”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&amp;</a:t>
            </a:r>
            <a:r>
              <a:rPr kumimoji="0" lang="en-US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fscanf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filePointer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"%d", &amp;data);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fscanf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“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”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name);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B6B0-09CA-431A-A270-DD340498C0A9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762000"/>
            <a:ext cx="779303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4800" dirty="0" smtClean="0">
                <a:solidFill>
                  <a:schemeClr val="tx2"/>
                </a:solidFill>
                <a:latin typeface="+mj-lt"/>
              </a:rPr>
              <a:t>File access / Output Streams</a:t>
            </a:r>
            <a:endParaRPr lang="en-US" sz="4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90600" y="15240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err="1">
                <a:latin typeface="+mn-lt"/>
              </a:rPr>
              <a:t>fputs</a:t>
            </a:r>
            <a:r>
              <a:rPr lang="en-US" dirty="0">
                <a:latin typeface="+mn-lt"/>
              </a:rPr>
              <a:t>() : puts a string to a stream</a:t>
            </a:r>
            <a:endParaRPr lang="en-US" sz="20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fputs</a:t>
            </a:r>
            <a:r>
              <a:rPr lang="en-US" sz="1600" dirty="0"/>
              <a:t> (&lt;</a:t>
            </a:r>
            <a:r>
              <a:rPr lang="en-US" sz="1600" i="1" dirty="0"/>
              <a:t>string</a:t>
            </a:r>
            <a:r>
              <a:rPr lang="en-US" sz="1600" dirty="0"/>
              <a:t>&gt;, &lt;</a:t>
            </a:r>
            <a:r>
              <a:rPr lang="en-US" sz="1600" i="1" dirty="0"/>
              <a:t>output stream</a:t>
            </a:r>
            <a:r>
              <a:rPr lang="en-US" sz="1600" dirty="0"/>
              <a:t>&gt;);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fputs</a:t>
            </a:r>
            <a:r>
              <a:rPr lang="en-US" sz="1600" dirty="0"/>
              <a:t> (name, </a:t>
            </a:r>
            <a:r>
              <a:rPr lang="en-US" sz="1600" dirty="0" err="1"/>
              <a:t>filePointer</a:t>
            </a:r>
            <a:r>
              <a:rPr lang="en-US" sz="1600" dirty="0"/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fputs</a:t>
            </a:r>
            <a:r>
              <a:rPr lang="en-US" sz="1600" dirty="0"/>
              <a:t> (name, </a:t>
            </a:r>
            <a:r>
              <a:rPr lang="en-US" sz="1600" dirty="0" err="1"/>
              <a:t>stdout</a:t>
            </a:r>
            <a:r>
              <a:rPr lang="en-US" sz="1600" dirty="0"/>
              <a:t>);</a:t>
            </a:r>
            <a:endParaRPr lang="en-US" sz="1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1200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err="1">
                <a:latin typeface="+mn-lt"/>
              </a:rPr>
              <a:t>fputc</a:t>
            </a:r>
            <a:r>
              <a:rPr lang="en-US" dirty="0">
                <a:latin typeface="+mn-lt"/>
              </a:rPr>
              <a:t>(): puts a character to a stream</a:t>
            </a:r>
            <a:endParaRPr lang="en-US" sz="10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dirty="0"/>
              <a:t> 	</a:t>
            </a:r>
            <a:r>
              <a:rPr lang="en-US" sz="1600" dirty="0" err="1"/>
              <a:t>fputc</a:t>
            </a:r>
            <a:r>
              <a:rPr lang="en-US" sz="1600" dirty="0"/>
              <a:t> (&lt;</a:t>
            </a:r>
            <a:r>
              <a:rPr lang="en-US" sz="1600" i="1" dirty="0"/>
              <a:t>char</a:t>
            </a:r>
            <a:r>
              <a:rPr lang="en-US" sz="1600" dirty="0"/>
              <a:t>&gt;, &lt;</a:t>
            </a:r>
            <a:r>
              <a:rPr lang="en-US" sz="1600" i="1" dirty="0"/>
              <a:t>output stream</a:t>
            </a:r>
            <a:r>
              <a:rPr lang="en-US" sz="1600" dirty="0"/>
              <a:t>&gt;);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fputc</a:t>
            </a:r>
            <a:r>
              <a:rPr lang="en-US" sz="1600" dirty="0"/>
              <a:t> (c, </a:t>
            </a:r>
            <a:r>
              <a:rPr lang="en-US" sz="1600" dirty="0" err="1"/>
              <a:t>filePointer</a:t>
            </a:r>
            <a:r>
              <a:rPr lang="en-US" sz="1600" dirty="0"/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fputc</a:t>
            </a:r>
            <a:r>
              <a:rPr lang="en-US" sz="1600" dirty="0"/>
              <a:t> (c, </a:t>
            </a:r>
            <a:r>
              <a:rPr lang="en-US" sz="1600" dirty="0" err="1"/>
              <a:t>stdout</a:t>
            </a:r>
            <a:r>
              <a:rPr lang="en-US" sz="1600" dirty="0"/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2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 err="1">
                <a:latin typeface="+mn-lt"/>
              </a:rPr>
              <a:t>fprintf</a:t>
            </a:r>
            <a:r>
              <a:rPr lang="en-US" dirty="0">
                <a:latin typeface="+mn-lt"/>
              </a:rPr>
              <a:t>(): </a:t>
            </a:r>
            <a:r>
              <a:rPr lang="en-US" dirty="0" smtClean="0">
                <a:latin typeface="+mn-lt"/>
              </a:rPr>
              <a:t>puts formatted data to output </a:t>
            </a:r>
            <a:r>
              <a:rPr lang="en-US" dirty="0">
                <a:latin typeface="+mn-lt"/>
              </a:rPr>
              <a:t>stream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600" dirty="0" err="1"/>
              <a:t>fprintf</a:t>
            </a:r>
            <a:r>
              <a:rPr lang="en-US" sz="1600" dirty="0"/>
              <a:t> (&lt;</a:t>
            </a:r>
            <a:r>
              <a:rPr lang="en-US" sz="1600" i="1" dirty="0"/>
              <a:t>output stream</a:t>
            </a:r>
            <a:r>
              <a:rPr lang="en-US" sz="1600" dirty="0"/>
              <a:t>&gt;, </a:t>
            </a:r>
            <a:r>
              <a:rPr lang="en-US" sz="1600" dirty="0">
                <a:latin typeface="Tahoma"/>
              </a:rPr>
              <a:t>“</a:t>
            </a:r>
            <a:r>
              <a:rPr lang="en-US" sz="1600" i="1" dirty="0"/>
              <a:t>format</a:t>
            </a:r>
            <a:r>
              <a:rPr lang="en-US" sz="1600" dirty="0">
                <a:latin typeface="Tahoma"/>
              </a:rPr>
              <a:t>”</a:t>
            </a:r>
            <a:r>
              <a:rPr lang="en-US" sz="1600" dirty="0"/>
              <a:t>, </a:t>
            </a:r>
            <a:r>
              <a:rPr lang="en-US" sz="1600" i="1" dirty="0" err="1"/>
              <a:t>args</a:t>
            </a:r>
            <a:r>
              <a:rPr lang="en-US" sz="1600" dirty="0"/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/>
              <a:t>   </a:t>
            </a:r>
            <a:r>
              <a:rPr lang="en-US" sz="1600" dirty="0" err="1"/>
              <a:t>fprintf</a:t>
            </a:r>
            <a:r>
              <a:rPr lang="en-US" sz="1600" dirty="0"/>
              <a:t> (</a:t>
            </a:r>
            <a:r>
              <a:rPr lang="en-US" sz="1600" dirty="0" err="1"/>
              <a:t>filePointer</a:t>
            </a:r>
            <a:r>
              <a:rPr lang="en-US" sz="1600" dirty="0"/>
              <a:t>, </a:t>
            </a:r>
            <a:r>
              <a:rPr lang="en-US" sz="1600" dirty="0">
                <a:latin typeface="Tahoma"/>
              </a:rPr>
              <a:t>“</a:t>
            </a:r>
            <a:r>
              <a:rPr lang="en-US" sz="1600" dirty="0"/>
              <a:t>%d</a:t>
            </a:r>
            <a:r>
              <a:rPr lang="en-US" sz="1600" dirty="0">
                <a:latin typeface="Tahoma"/>
              </a:rPr>
              <a:t>”</a:t>
            </a:r>
            <a:r>
              <a:rPr lang="en-US" sz="1600" dirty="0"/>
              <a:t>, data);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fprintf</a:t>
            </a:r>
            <a:r>
              <a:rPr lang="en-US" sz="1600" dirty="0"/>
              <a:t> (</a:t>
            </a:r>
            <a:r>
              <a:rPr lang="en-US" sz="1600" dirty="0" err="1"/>
              <a:t>stdout</a:t>
            </a:r>
            <a:r>
              <a:rPr lang="en-US" sz="1600" dirty="0"/>
              <a:t>, </a:t>
            </a:r>
            <a:r>
              <a:rPr lang="en-US" sz="1600" dirty="0">
                <a:latin typeface="Tahoma"/>
              </a:rPr>
              <a:t>“</a:t>
            </a:r>
            <a:r>
              <a:rPr lang="en-US" sz="1600" dirty="0"/>
              <a:t>%s</a:t>
            </a:r>
            <a:r>
              <a:rPr lang="en-US" sz="1600" dirty="0">
                <a:latin typeface="Tahoma"/>
              </a:rPr>
              <a:t>”</a:t>
            </a:r>
            <a:r>
              <a:rPr lang="en-US" sz="1600" dirty="0"/>
              <a:t>, name</a:t>
            </a:r>
            <a:r>
              <a:rPr lang="en-US" sz="1600" dirty="0" smtClean="0"/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/>
              <a:t>fprintf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stderr</a:t>
            </a:r>
            <a:r>
              <a:rPr lang="en-US" sz="1600" b="1" dirty="0" smtClean="0"/>
              <a:t>, "Invalid data.\n");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704088"/>
            <a:ext cx="8305800" cy="743712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Ex. 1:ex1a.c: without using streams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7436B8-AE38-4CDF-96F4-FE6454FAC7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5105400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 &lt;</a:t>
            </a:r>
            <a:r>
              <a:rPr lang="en-US" sz="1600" dirty="0" err="1" smtClean="0"/>
              <a:t>stdlib.h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main(void)</a:t>
            </a:r>
          </a:p>
          <a:p>
            <a:r>
              <a:rPr lang="en-US" sz="1600" dirty="0" smtClean="0"/>
              <a:t>{ 	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data;</a:t>
            </a:r>
          </a:p>
          <a:p>
            <a:r>
              <a:rPr lang="en-US" sz="1600" dirty="0" smtClean="0"/>
              <a:t>   printf("Enter a nonzero integer: ";</a:t>
            </a:r>
          </a:p>
          <a:p>
            <a:r>
              <a:rPr lang="en-US" sz="1600" dirty="0" smtClean="0"/>
              <a:t>   scanf("%d", &amp;data);</a:t>
            </a:r>
          </a:p>
          <a:p>
            <a:endParaRPr lang="en-US" sz="1600" dirty="0" smtClean="0"/>
          </a:p>
          <a:p>
            <a:r>
              <a:rPr lang="en-US" sz="1600" dirty="0" smtClean="0"/>
              <a:t>   if (data == 0) {</a:t>
            </a:r>
          </a:p>
          <a:p>
            <a:r>
              <a:rPr lang="en-US" sz="1600" dirty="0" smtClean="0"/>
              <a:t>   	printf("Invalid data.\n");</a:t>
            </a:r>
          </a:p>
          <a:p>
            <a:r>
              <a:rPr lang="en-US" sz="1600" dirty="0" smtClean="0"/>
              <a:t>	exit(0);</a:t>
            </a:r>
          </a:p>
          <a:p>
            <a:r>
              <a:rPr lang="en-US" sz="1600" dirty="0" smtClean="0"/>
              <a:t>   }</a:t>
            </a:r>
          </a:p>
          <a:p>
            <a:endParaRPr lang="en-US" sz="1600" dirty="0" smtClean="0"/>
          </a:p>
          <a:p>
            <a:r>
              <a:rPr lang="en-US" sz="1600" dirty="0" smtClean="0"/>
              <a:t>   printf("data is %d\n", data);</a:t>
            </a:r>
          </a:p>
          <a:p>
            <a:r>
              <a:rPr lang="en-US" sz="1600" dirty="0" smtClean="0"/>
              <a:t>   return 0;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1981200"/>
            <a:ext cx="30124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sz="2000" dirty="0" smtClean="0">
                <a:latin typeface="+mj-lt"/>
              </a:rPr>
              <a:t>compile the program </a:t>
            </a:r>
          </a:p>
          <a:p>
            <a:pPr marL="457200" indent="-457200"/>
            <a:r>
              <a:rPr lang="en-US" sz="2000" dirty="0" smtClean="0">
                <a:latin typeface="+mj-lt"/>
              </a:rPr>
              <a:t>and get ex1a.exe</a:t>
            </a:r>
          </a:p>
          <a:p>
            <a:pPr marL="457200" indent="-457200"/>
            <a:endParaRPr lang="en-US" sz="2000" dirty="0" smtClean="0">
              <a:latin typeface="+mj-lt"/>
            </a:endParaRPr>
          </a:p>
          <a:p>
            <a:pPr marL="457200" indent="-457200"/>
            <a:r>
              <a:rPr lang="en-US" sz="2000" dirty="0" smtClean="0">
                <a:latin typeface="+mj-lt"/>
              </a:rPr>
              <a:t>Run the program with</a:t>
            </a:r>
          </a:p>
          <a:p>
            <a:pPr marL="457200" indent="-457200"/>
            <a:r>
              <a:rPr lang="en-US" sz="2000" dirty="0" smtClean="0">
                <a:latin typeface="+mj-lt"/>
              </a:rPr>
              <a:t>and without output </a:t>
            </a:r>
          </a:p>
          <a:p>
            <a:pPr marL="457200" indent="-457200"/>
            <a:r>
              <a:rPr lang="en-US" sz="2000" dirty="0" smtClean="0">
                <a:latin typeface="+mj-lt"/>
              </a:rPr>
              <a:t>re-direction:</a:t>
            </a:r>
          </a:p>
          <a:p>
            <a:pPr marL="457200" indent="-457200"/>
            <a:endParaRPr lang="en-US" sz="2000" dirty="0" smtClean="0"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+mj-lt"/>
              </a:rPr>
              <a:t>./ex1a.exe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+mj-lt"/>
              </a:rPr>
              <a:t>./ex1a.exe &gt;output.txt 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43712"/>
          </a:xfrm>
        </p:spPr>
        <p:txBody>
          <a:bodyPr>
            <a:noAutofit/>
          </a:bodyPr>
          <a:lstStyle/>
          <a:p>
            <a:r>
              <a:rPr lang="en-US" sz="4000" dirty="0" smtClean="0"/>
              <a:t>Ex. 2: ex1b.c: same thing with streams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36B8-AE38-4CDF-96F4-FE6454FAC7FF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5410200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 &lt;</a:t>
            </a:r>
            <a:r>
              <a:rPr lang="en-US" sz="1600" dirty="0" err="1" smtClean="0"/>
              <a:t>stdlib.h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main(void)</a:t>
            </a:r>
          </a:p>
          <a:p>
            <a:r>
              <a:rPr lang="en-US" sz="1600" dirty="0" smtClean="0"/>
              <a:t>{ 	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data;</a:t>
            </a:r>
          </a:p>
          <a:p>
            <a:r>
              <a:rPr lang="en-US" sz="1600" dirty="0" smtClean="0"/>
              <a:t>   printf("Enter a nonzero integer: ";</a:t>
            </a:r>
          </a:p>
          <a:p>
            <a:r>
              <a:rPr lang="en-US" sz="1600" dirty="0" smtClean="0"/>
              <a:t>   scanf("%d", &amp;data);</a:t>
            </a:r>
          </a:p>
          <a:p>
            <a:endParaRPr lang="en-US" sz="1600" dirty="0" smtClean="0"/>
          </a:p>
          <a:p>
            <a:r>
              <a:rPr lang="en-US" sz="1600" dirty="0" smtClean="0"/>
              <a:t>   if (data == 0) {</a:t>
            </a:r>
          </a:p>
          <a:p>
            <a:r>
              <a:rPr lang="en-US" sz="1600" dirty="0" smtClean="0"/>
              <a:t>   	</a:t>
            </a:r>
            <a:r>
              <a:rPr lang="en-US" sz="1600" dirty="0" err="1" smtClean="0"/>
              <a:t>fprintf</a:t>
            </a:r>
            <a:r>
              <a:rPr lang="en-US" sz="1600" dirty="0" smtClean="0"/>
              <a:t>(</a:t>
            </a:r>
            <a:r>
              <a:rPr lang="en-US" sz="1600" dirty="0" err="1" smtClean="0"/>
              <a:t>stderr</a:t>
            </a:r>
            <a:r>
              <a:rPr lang="en-US" sz="1600" dirty="0" smtClean="0"/>
              <a:t>, "Invalid data.\n");</a:t>
            </a:r>
          </a:p>
          <a:p>
            <a:r>
              <a:rPr lang="en-US" sz="1600" dirty="0" smtClean="0"/>
              <a:t>	exit(0);</a:t>
            </a:r>
          </a:p>
          <a:p>
            <a:r>
              <a:rPr lang="en-US" sz="1600" dirty="0" smtClean="0"/>
              <a:t>   }</a:t>
            </a:r>
          </a:p>
          <a:p>
            <a:endParaRPr lang="en-US" sz="1600" dirty="0" smtClean="0"/>
          </a:p>
          <a:p>
            <a:r>
              <a:rPr lang="en-US" sz="1600" dirty="0" smtClean="0"/>
              <a:t>   printf("data is %d\n", data);</a:t>
            </a:r>
          </a:p>
          <a:p>
            <a:r>
              <a:rPr lang="en-US" sz="1600" dirty="0" smtClean="0"/>
              <a:t>   return 0;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1981200"/>
            <a:ext cx="30124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sz="2000" dirty="0" smtClean="0">
                <a:latin typeface="+mj-lt"/>
              </a:rPr>
              <a:t>compile the program </a:t>
            </a:r>
          </a:p>
          <a:p>
            <a:pPr marL="457200" indent="-457200"/>
            <a:r>
              <a:rPr lang="en-US" sz="2000" dirty="0" smtClean="0">
                <a:latin typeface="+mj-lt"/>
              </a:rPr>
              <a:t>and get ex1b.exe</a:t>
            </a:r>
          </a:p>
          <a:p>
            <a:pPr marL="457200" indent="-457200"/>
            <a:endParaRPr lang="en-US" sz="2000" dirty="0" smtClean="0">
              <a:latin typeface="+mj-lt"/>
            </a:endParaRPr>
          </a:p>
          <a:p>
            <a:pPr marL="457200" indent="-457200"/>
            <a:r>
              <a:rPr lang="en-US" sz="2000" dirty="0" smtClean="0">
                <a:latin typeface="+mj-lt"/>
              </a:rPr>
              <a:t>Run the program with</a:t>
            </a:r>
          </a:p>
          <a:p>
            <a:pPr marL="457200" indent="-457200"/>
            <a:r>
              <a:rPr lang="en-US" sz="2000" dirty="0" smtClean="0">
                <a:latin typeface="+mj-lt"/>
              </a:rPr>
              <a:t>and without output </a:t>
            </a:r>
          </a:p>
          <a:p>
            <a:pPr marL="457200" indent="-457200"/>
            <a:r>
              <a:rPr lang="en-US" sz="2000" dirty="0" smtClean="0">
                <a:latin typeface="+mj-lt"/>
              </a:rPr>
              <a:t>re-direction:</a:t>
            </a:r>
          </a:p>
          <a:p>
            <a:pPr marL="457200" indent="-457200"/>
            <a:endParaRPr lang="en-US" sz="2000" dirty="0" smtClean="0"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+mj-lt"/>
              </a:rPr>
              <a:t>./ex1b.exe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+mj-lt"/>
              </a:rPr>
              <a:t>./ex1b.exe &gt;output.txt 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23742</TotalTime>
  <Words>836</Words>
  <Application>Microsoft Office PowerPoint</Application>
  <PresentationFormat>On-screen Show (4:3)</PresentationFormat>
  <Paragraphs>286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Ex. 2: ex1b.c: same thing with streams</vt:lpstr>
      <vt:lpstr>Example 3</vt:lpstr>
      <vt:lpstr>PowerPoint Presentation</vt:lpstr>
      <vt:lpstr>Review: why use fclose()?</vt:lpstr>
      <vt:lpstr>Review: Function Arguments</vt:lpstr>
      <vt:lpstr>Sending Arguments to main()</vt:lpstr>
      <vt:lpstr>Command-Line Arguments</vt:lpstr>
      <vt:lpstr>Command-Line Arguments (2)</vt:lpstr>
      <vt:lpstr>PowerPoint Presentation</vt:lpstr>
      <vt:lpstr>Example 4: File Copy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EE150</dc:title>
  <dc:creator>Lan Xiang</dc:creator>
  <cp:lastModifiedBy>Windows User</cp:lastModifiedBy>
  <cp:revision>1120</cp:revision>
  <cp:lastPrinted>1601-01-01T00:00:00Z</cp:lastPrinted>
  <dcterms:created xsi:type="dcterms:W3CDTF">2001-09-06T13:56:39Z</dcterms:created>
  <dcterms:modified xsi:type="dcterms:W3CDTF">2015-02-10T16:14:33Z</dcterms:modified>
</cp:coreProperties>
</file>