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327" r:id="rId2"/>
    <p:sldId id="359" r:id="rId3"/>
    <p:sldId id="360" r:id="rId4"/>
    <p:sldId id="335" r:id="rId5"/>
    <p:sldId id="354" r:id="rId6"/>
    <p:sldId id="339" r:id="rId7"/>
    <p:sldId id="331" r:id="rId8"/>
    <p:sldId id="332" r:id="rId9"/>
    <p:sldId id="333" r:id="rId10"/>
    <p:sldId id="343" r:id="rId11"/>
    <p:sldId id="344" r:id="rId12"/>
    <p:sldId id="345" r:id="rId13"/>
    <p:sldId id="352" r:id="rId14"/>
    <p:sldId id="353" r:id="rId15"/>
    <p:sldId id="347" r:id="rId16"/>
    <p:sldId id="355" r:id="rId17"/>
    <p:sldId id="356" r:id="rId18"/>
    <p:sldId id="357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B0"/>
    <a:srgbClr val="FF0000"/>
    <a:srgbClr val="D60225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61" autoAdjust="0"/>
  </p:normalViewPr>
  <p:slideViewPr>
    <p:cSldViewPr snapToGrid="0" snapToObjects="1">
      <p:cViewPr varScale="1">
        <p:scale>
          <a:sx n="88" d="100"/>
          <a:sy n="88" d="100"/>
        </p:scale>
        <p:origin x="-9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436B134-41BD-464B-83FE-3BB69FA67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5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2EBDEB-D0E1-4C98-91BD-2C85059685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39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39048-587B-4735-9B33-87D2A88876E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073E7-429A-431B-9599-61782DBADABF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F44FF-4D56-4811-B284-21F53FA9DEE9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83343-603E-454F-B954-DC1EDCC6300E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65158-6EF9-477E-9749-CBAB7D0F1C2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600AA6-7119-42DC-A48E-8CAC03F6110A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0865BB-45B2-48B8-8B96-1AA02B5967F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EBDEB-D0E1-4C98-91BD-2C850596850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EBDEB-D0E1-4C98-91BD-2C850596850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EBDEB-D0E1-4C98-91BD-2C850596850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EBDEB-D0E1-4C98-91BD-2C850596850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EBDEB-D0E1-4C98-91BD-2C850596850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1EF3C-A1F5-449E-A3AD-7501DC207ECD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EBDEB-D0E1-4C98-91BD-2C850596850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7AAE0-E336-45F2-9585-8EE8A6A73B79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A7776-081E-4616-9876-FE5C942102E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E2887-3A42-4CF2-A690-C106CCB4B930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7E6EA-ADA6-4F28-9B3B-62DA0CC9174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0E350-572D-4B55-BC72-E4EC21071B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F44A3-E9F5-475C-9881-09BC73BCA8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93D76-942C-48F1-A0EE-1274038B8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5EA8-E52B-456F-8F0B-9FA3BAE88B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45D9E-703D-47D3-8C3B-4A78CBAC5D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6706A-C859-4299-AEF0-0E174C3DAE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367A9-8270-42CB-9E24-FBBFDC6FAD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A37D5-AD77-4AA7-97F7-B4889FD58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D0312-EADC-4F99-B684-23C2FE134E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2C02653C-242B-4560-82EF-F534B2ADD6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80BB870-4ADC-4ACC-92E1-8466D16AEC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Introduction to DICE Package</a:t>
            </a: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0E350-572D-4B55-BC72-E4EC21071B2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52796" y="548640"/>
            <a:ext cx="8591204" cy="745039"/>
          </a:xfrm>
        </p:spPr>
        <p:txBody>
          <a:bodyPr>
            <a:noAutofit/>
          </a:bodyPr>
          <a:lstStyle/>
          <a:p>
            <a:r>
              <a:rPr lang="en-US" sz="4000" dirty="0" smtClean="0"/>
              <a:t>Moving Files Across Directories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31775" y="1418807"/>
            <a:ext cx="8570913" cy="5129212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solidFill>
                  <a:schemeClr val="tx2"/>
                </a:solidFill>
              </a:rPr>
              <a:t>dxcu</a:t>
            </a:r>
            <a:r>
              <a:rPr lang="en-US" sz="2200" dirty="0" smtClean="0">
                <a:solidFill>
                  <a:schemeClr val="tx2"/>
                </a:solidFill>
              </a:rPr>
              <a:t> &lt;</a:t>
            </a:r>
            <a:r>
              <a:rPr lang="en-US" sz="2200" dirty="0" err="1" smtClean="0">
                <a:solidFill>
                  <a:schemeClr val="tx2"/>
                </a:solidFill>
              </a:rPr>
              <a:t>arg</a:t>
            </a:r>
            <a:r>
              <a:rPr lang="en-US" sz="2200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sz="2000" dirty="0" smtClean="0"/>
              <a:t>move file/directory to DICE user clipboard (temporary directory)</a:t>
            </a:r>
          </a:p>
          <a:p>
            <a:pPr lvl="1"/>
            <a:r>
              <a:rPr lang="en-US" sz="2000" dirty="0" smtClean="0"/>
              <a:t>cu stands for "cut" </a:t>
            </a:r>
          </a:p>
          <a:p>
            <a:r>
              <a:rPr lang="en-US" sz="2200" dirty="0" err="1" smtClean="0">
                <a:solidFill>
                  <a:schemeClr val="tx2"/>
                </a:solidFill>
              </a:rPr>
              <a:t>dxpar</a:t>
            </a:r>
            <a:r>
              <a:rPr lang="en-US" sz="2200" dirty="0" smtClean="0">
                <a:solidFill>
                  <a:schemeClr val="tx2"/>
                </a:solidFill>
              </a:rPr>
              <a:t> &lt;</a:t>
            </a:r>
            <a:r>
              <a:rPr lang="en-US" sz="2200" dirty="0" err="1" smtClean="0">
                <a:solidFill>
                  <a:schemeClr val="tx2"/>
                </a:solidFill>
              </a:rPr>
              <a:t>arg</a:t>
            </a:r>
            <a:r>
              <a:rPr lang="en-US" sz="2200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sz="2000" dirty="0" smtClean="0"/>
              <a:t>move file/directory from DICE user clipboard to current working directory</a:t>
            </a:r>
          </a:p>
          <a:p>
            <a:pPr lvl="1"/>
            <a:r>
              <a:rPr lang="en-US" sz="2000" dirty="0" smtClean="0"/>
              <a:t>pa-r stands for "paste" and "remove" </a:t>
            </a:r>
          </a:p>
          <a:p>
            <a:r>
              <a:rPr lang="en-US" sz="2200" dirty="0" err="1" smtClean="0"/>
              <a:t>dxparl</a:t>
            </a:r>
            <a:r>
              <a:rPr lang="en-US" sz="2200" dirty="0" smtClean="0"/>
              <a:t> </a:t>
            </a:r>
          </a:p>
          <a:p>
            <a:pPr lvl="1"/>
            <a:r>
              <a:rPr lang="en-US" sz="2000" dirty="0" smtClean="0"/>
              <a:t>variations of </a:t>
            </a:r>
            <a:r>
              <a:rPr lang="en-US" sz="2000" dirty="0" err="1" smtClean="0"/>
              <a:t>dxpar</a:t>
            </a:r>
            <a:r>
              <a:rPr lang="en-US" sz="2000" dirty="0" smtClean="0"/>
              <a:t>, no argument</a:t>
            </a:r>
          </a:p>
          <a:p>
            <a:pPr lvl="1"/>
            <a:r>
              <a:rPr lang="en-US" sz="2000" dirty="0" smtClean="0"/>
              <a:t>simply move the last file/directory transferred by </a:t>
            </a:r>
            <a:r>
              <a:rPr lang="en-US" sz="2000" dirty="0" err="1" smtClean="0"/>
              <a:t>dxcu</a:t>
            </a:r>
            <a:r>
              <a:rPr lang="en-US" sz="2000" dirty="0" smtClean="0"/>
              <a:t> command to current working directory</a:t>
            </a:r>
          </a:p>
          <a:p>
            <a:r>
              <a:rPr lang="en-US" sz="2000" dirty="0" err="1" smtClean="0"/>
              <a:t>dxclntmp</a:t>
            </a:r>
            <a:endParaRPr lang="en-US" sz="2000" dirty="0" smtClean="0"/>
          </a:p>
          <a:p>
            <a:pPr lvl="1"/>
            <a:r>
              <a:rPr lang="en-US" sz="2000" dirty="0" smtClean="0"/>
              <a:t>clean the DICE user clipboard (temporary directory)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57596" y="853440"/>
            <a:ext cx="8591204" cy="745039"/>
          </a:xfrm>
        </p:spPr>
        <p:txBody>
          <a:bodyPr>
            <a:noAutofit/>
          </a:bodyPr>
          <a:lstStyle/>
          <a:p>
            <a:r>
              <a:rPr lang="en-US" sz="4000" dirty="0" smtClean="0"/>
              <a:t>Copying Files Across Directories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6575" y="1723607"/>
            <a:ext cx="8302625" cy="4632743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solidFill>
                  <a:schemeClr val="tx2"/>
                </a:solidFill>
              </a:rPr>
              <a:t>dxco</a:t>
            </a:r>
            <a:r>
              <a:rPr lang="en-US" sz="2200" dirty="0" smtClean="0">
                <a:solidFill>
                  <a:schemeClr val="tx2"/>
                </a:solidFill>
              </a:rPr>
              <a:t> &lt;</a:t>
            </a:r>
            <a:r>
              <a:rPr lang="en-US" sz="2200" dirty="0" err="1" smtClean="0">
                <a:solidFill>
                  <a:schemeClr val="tx2"/>
                </a:solidFill>
              </a:rPr>
              <a:t>arg</a:t>
            </a:r>
            <a:r>
              <a:rPr lang="en-US" sz="2200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sz="2000" dirty="0" smtClean="0"/>
              <a:t>copy file/directory to DICE user clipboard (temporary directory)</a:t>
            </a:r>
          </a:p>
          <a:p>
            <a:pPr lvl="1"/>
            <a:r>
              <a:rPr lang="en-US" sz="2000" dirty="0" smtClean="0"/>
              <a:t>co stands for "copy" </a:t>
            </a:r>
          </a:p>
          <a:p>
            <a:r>
              <a:rPr lang="en-US" sz="2200" dirty="0" err="1" smtClean="0">
                <a:solidFill>
                  <a:schemeClr val="tx2"/>
                </a:solidFill>
              </a:rPr>
              <a:t>dxpa</a:t>
            </a:r>
            <a:r>
              <a:rPr lang="en-US" sz="2200" dirty="0" smtClean="0">
                <a:solidFill>
                  <a:schemeClr val="tx2"/>
                </a:solidFill>
              </a:rPr>
              <a:t> &lt;</a:t>
            </a:r>
            <a:r>
              <a:rPr lang="en-US" sz="2200" dirty="0" err="1" smtClean="0">
                <a:solidFill>
                  <a:schemeClr val="tx2"/>
                </a:solidFill>
              </a:rPr>
              <a:t>arg</a:t>
            </a:r>
            <a:r>
              <a:rPr lang="en-US" sz="2200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sz="2000" dirty="0" smtClean="0"/>
              <a:t>copy file/directory from DICE user clipboard to current working directory</a:t>
            </a:r>
          </a:p>
          <a:p>
            <a:pPr lvl="1"/>
            <a:r>
              <a:rPr lang="en-US" sz="2000" dirty="0" smtClean="0"/>
              <a:t>pa stands for "paste"  </a:t>
            </a:r>
          </a:p>
          <a:p>
            <a:r>
              <a:rPr lang="en-US" sz="2200" dirty="0" err="1" smtClean="0"/>
              <a:t>dxpal</a:t>
            </a:r>
            <a:r>
              <a:rPr lang="en-US" sz="2200" dirty="0" smtClean="0"/>
              <a:t> </a:t>
            </a:r>
          </a:p>
          <a:p>
            <a:pPr lvl="1"/>
            <a:r>
              <a:rPr lang="en-US" sz="2000" dirty="0" smtClean="0"/>
              <a:t>variations of </a:t>
            </a:r>
            <a:r>
              <a:rPr lang="en-US" sz="2000" dirty="0" err="1" smtClean="0"/>
              <a:t>dxpa</a:t>
            </a:r>
            <a:r>
              <a:rPr lang="en-US" sz="2000" dirty="0" smtClean="0"/>
              <a:t>, no argument</a:t>
            </a:r>
          </a:p>
          <a:p>
            <a:pPr lvl="1"/>
            <a:r>
              <a:rPr lang="en-US" sz="2000" dirty="0" smtClean="0"/>
              <a:t>simply copy the last file/directory transferred by </a:t>
            </a:r>
            <a:r>
              <a:rPr lang="en-US" sz="2000" dirty="0" err="1" smtClean="0"/>
              <a:t>dxcu</a:t>
            </a:r>
            <a:r>
              <a:rPr lang="en-US" sz="2000" dirty="0" smtClean="0"/>
              <a:t> command to current working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916805" y="423511"/>
            <a:ext cx="7772400" cy="7798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511994" y="1347538"/>
            <a:ext cx="8177211" cy="480300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Suppose proj1 and proj2 are project directories that have been previously labeled as pr1 and pr2, respectively, by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dlk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Suppose there is a file called </a:t>
            </a:r>
            <a:r>
              <a:rPr lang="en-US" sz="2800" dirty="0" err="1" smtClean="0"/>
              <a:t>utilities.c</a:t>
            </a:r>
            <a:r>
              <a:rPr lang="en-US" sz="2800" dirty="0" smtClean="0"/>
              <a:t> in the proj1 directory</a:t>
            </a:r>
          </a:p>
          <a:p>
            <a:r>
              <a:rPr lang="en-US" sz="2800" dirty="0" smtClean="0"/>
              <a:t>This can file be copied to the proj2 directory with the following steps: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g pr1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dxco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utilities.c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g pr2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dxpal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199" y="739833"/>
            <a:ext cx="8495607" cy="856211"/>
          </a:xfrm>
        </p:spPr>
        <p:txBody>
          <a:bodyPr>
            <a:noAutofit/>
          </a:bodyPr>
          <a:lstStyle/>
          <a:p>
            <a:r>
              <a:rPr lang="en-US" sz="4000" dirty="0" smtClean="0"/>
              <a:t>DICE Utilities for Archiving Directories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199" y="1995055"/>
            <a:ext cx="7772400" cy="4114800"/>
          </a:xfrm>
        </p:spPr>
        <p:txBody>
          <a:bodyPr/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dxpack</a:t>
            </a:r>
            <a:r>
              <a:rPr lang="en-US" sz="2400" dirty="0" smtClean="0"/>
              <a:t>: archives a directory (recursively including all sub-directories) as a </a:t>
            </a:r>
            <a:r>
              <a:rPr lang="en-US" sz="2400" dirty="0" err="1" smtClean="0"/>
              <a:t>gzipped</a:t>
            </a:r>
            <a:r>
              <a:rPr lang="en-US" sz="2400" dirty="0" smtClean="0"/>
              <a:t> tar file (.</a:t>
            </a:r>
            <a:r>
              <a:rPr lang="en-US" sz="2400" dirty="0" err="1" smtClean="0"/>
              <a:t>tar.gz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Usage: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dxpack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directory_name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2400" dirty="0" smtClean="0"/>
              <a:t>The directory name can be followed by an optional "/"</a:t>
            </a:r>
          </a:p>
          <a:p>
            <a:pPr lvl="1"/>
            <a:r>
              <a:rPr lang="en-US" sz="2400" dirty="0" smtClean="0"/>
              <a:t>Example usage: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dxpack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project</a:t>
            </a:r>
          </a:p>
          <a:p>
            <a:pPr lvl="1"/>
            <a:r>
              <a:rPr lang="en-US" sz="2400" dirty="0" smtClean="0"/>
              <a:t>Example usage: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dxpack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my_files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400" dirty="0" smtClean="0"/>
          </a:p>
          <a:p>
            <a:pPr>
              <a:buFontTx/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83643"/>
          </a:xfrm>
        </p:spPr>
        <p:txBody>
          <a:bodyPr>
            <a:noAutofit/>
          </a:bodyPr>
          <a:lstStyle/>
          <a:p>
            <a:r>
              <a:rPr lang="en-US" sz="4000" dirty="0" smtClean="0"/>
              <a:t>DICE Utilities for Extracting Directories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770611"/>
            <a:ext cx="8229600" cy="4389120"/>
          </a:xfrm>
        </p:spPr>
        <p:txBody>
          <a:bodyPr/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dxunpack</a:t>
            </a:r>
            <a:r>
              <a:rPr lang="en-US" sz="2400" dirty="0" smtClean="0"/>
              <a:t>: Extract the contents of a tar.gz archive</a:t>
            </a:r>
          </a:p>
          <a:p>
            <a:r>
              <a:rPr lang="en-US" sz="2400" dirty="0" smtClean="0"/>
              <a:t>Usage: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dxunpack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archive_name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FontTx/>
              <a:buNone/>
            </a:pPr>
            <a:r>
              <a:rPr lang="en-US" sz="2400" dirty="0" smtClean="0"/>
              <a:t>	The trailing .</a:t>
            </a:r>
            <a:r>
              <a:rPr lang="en-US" sz="2400" dirty="0" err="1" smtClean="0"/>
              <a:t>tar.gz</a:t>
            </a:r>
            <a:r>
              <a:rPr lang="en-US" sz="2400" dirty="0" smtClean="0"/>
              <a:t> in the &lt;</a:t>
            </a:r>
            <a:r>
              <a:rPr lang="en-US" sz="2400" dirty="0" err="1" smtClean="0"/>
              <a:t>archive_name</a:t>
            </a:r>
            <a:r>
              <a:rPr lang="en-US" sz="2400" dirty="0" smtClean="0"/>
              <a:t>&gt; can be omitted or included --- it works either way.</a:t>
            </a:r>
          </a:p>
          <a:p>
            <a:pPr lvl="1"/>
            <a:r>
              <a:rPr lang="en-US" sz="2400" dirty="0" smtClean="0"/>
              <a:t>Example usage: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dxunpack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project2  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/>
              <a:t>(extracts from project2.tar.gz)</a:t>
            </a:r>
          </a:p>
          <a:p>
            <a:pPr lvl="1"/>
            <a:r>
              <a:rPr lang="en-US" sz="2400" dirty="0" smtClean="0"/>
              <a:t>Example usage: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dxunpack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my_files.tar.gz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(extracts from </a:t>
            </a:r>
            <a:r>
              <a:rPr lang="en-US" sz="2400" dirty="0" err="1" smtClean="0"/>
              <a:t>my_files.tar.gz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Note: The archive (.</a:t>
            </a:r>
            <a:r>
              <a:rPr lang="en-US" sz="2400" dirty="0" err="1" smtClean="0"/>
              <a:t>tar.gz</a:t>
            </a:r>
            <a:r>
              <a:rPr lang="en-US" sz="2400" dirty="0" smtClean="0"/>
              <a:t> file) is removed as a side effect of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dxunpack</a:t>
            </a:r>
            <a:r>
              <a:rPr lang="en-US" sz="2400" dirty="0" smtClean="0"/>
              <a:t> utility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85800" y="407324"/>
            <a:ext cx="7772400" cy="828675"/>
          </a:xfrm>
        </p:spPr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/>
              <a:t> Utilities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92100" y="1346662"/>
            <a:ext cx="8510588" cy="5076940"/>
          </a:xfrm>
        </p:spPr>
        <p:txBody>
          <a:bodyPr/>
          <a:lstStyle/>
          <a:p>
            <a:r>
              <a:rPr lang="en-US" sz="2000" dirty="0" smtClean="0"/>
              <a:t>A set of utilities is provided as a companion to DICE for convenient interaction with the course environment.</a:t>
            </a:r>
          </a:p>
          <a:p>
            <a:r>
              <a:rPr lang="en-US" sz="2000" dirty="0" smtClean="0"/>
              <a:t>These include:</a:t>
            </a:r>
          </a:p>
          <a:p>
            <a:pPr lvl="1"/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idxget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&lt;file&gt;:  </a:t>
            </a:r>
            <a:r>
              <a:rPr lang="en-US" sz="2000" dirty="0" smtClean="0"/>
              <a:t>to get a distributed </a:t>
            </a:r>
            <a:r>
              <a:rPr lang="en-US" sz="2000" i="1" dirty="0" smtClean="0"/>
              <a:t>file </a:t>
            </a:r>
            <a:r>
              <a:rPr lang="en-US" sz="2000" dirty="0" smtClean="0"/>
              <a:t>(e.g., a C file example) for the course</a:t>
            </a:r>
          </a:p>
          <a:p>
            <a:pPr lvl="1"/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idxupdate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&lt;directory&gt;: </a:t>
            </a:r>
            <a:r>
              <a:rPr lang="en-US" sz="2000" dirty="0" smtClean="0"/>
              <a:t>to get a distributed </a:t>
            </a:r>
            <a:r>
              <a:rPr lang="en-US" sz="2000" i="1" dirty="0" smtClean="0"/>
              <a:t>directory</a:t>
            </a:r>
            <a:r>
              <a:rPr lang="en-US" sz="2000" dirty="0" smtClean="0"/>
              <a:t> (e.g., a project example or template) for the course. </a:t>
            </a:r>
          </a:p>
          <a:p>
            <a:pPr lvl="1"/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idxlist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&lt;no arguments&gt;: </a:t>
            </a:r>
            <a:r>
              <a:rPr lang="en-US" sz="2000" dirty="0" smtClean="0"/>
              <a:t>to list the current set of distributed files and directories along with their associated modification dates</a:t>
            </a:r>
          </a:p>
          <a:p>
            <a:pPr lvl="1"/>
            <a:r>
              <a:rPr lang="en-US" sz="2000" dirty="0" smtClean="0"/>
              <a:t>Note that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idxget</a:t>
            </a:r>
            <a:r>
              <a:rPr lang="en-US" sz="2000" dirty="0" smtClean="0"/>
              <a:t> and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idxupdate</a:t>
            </a:r>
            <a:r>
              <a:rPr lang="en-US" sz="2000" dirty="0" smtClean="0"/>
              <a:t> overwrite any previous version of the file/directory in your current working directory. </a:t>
            </a:r>
          </a:p>
          <a:p>
            <a:pPr lvl="1"/>
            <a:r>
              <a:rPr lang="en-US" sz="2000" dirty="0" smtClean="0"/>
              <a:t>Distributed </a:t>
            </a:r>
            <a:r>
              <a:rPr lang="en-US" sz="2000" dirty="0" smtClean="0">
                <a:solidFill>
                  <a:schemeClr val="tx2"/>
                </a:solidFill>
              </a:rPr>
              <a:t>directories </a:t>
            </a:r>
            <a:r>
              <a:rPr lang="en-US" sz="2000" dirty="0" smtClean="0"/>
              <a:t>are generally distributed as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tar.gz</a:t>
            </a:r>
            <a:r>
              <a:rPr lang="en-US" sz="2000" dirty="0" smtClean="0"/>
              <a:t> archives. You can use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idxget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to get the archive file or you can use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idxupdate</a:t>
            </a:r>
            <a:r>
              <a:rPr lang="en-US" sz="2000" dirty="0" smtClean="0"/>
              <a:t>  for  </a:t>
            </a:r>
            <a:r>
              <a:rPr lang="en-US" sz="2000" dirty="0" err="1" smtClean="0"/>
              <a:t>an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.tar.gz</a:t>
            </a:r>
            <a:r>
              <a:rPr lang="en-US" sz="2000" dirty="0" smtClean="0"/>
              <a:t>  archive to get a distributed directory (already unpacked).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935242"/>
          </a:xfrm>
        </p:spPr>
        <p:txBody>
          <a:bodyPr>
            <a:normAutofit/>
          </a:bodyPr>
          <a:lstStyle/>
          <a:p>
            <a:r>
              <a:rPr lang="en-US" dirty="0" smtClean="0"/>
              <a:t>Get a distributed file/directory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9092" y="2314832"/>
            <a:ext cx="735227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ee150(1037):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idxlist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Aug 27 23:59 inner-product-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examples.tar.gz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Aug 26 16:06 vimrc-mine.txt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Aug 26 16:06 submit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Aug 24 16:12 README.txt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62897"/>
            <a:ext cx="8510588" cy="47842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first use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idxlist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check available files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directories</a:t>
            </a:r>
            <a:endParaRPr lang="en-US" sz="2000" dirty="0" smtClean="0">
              <a:latin typeface="+mn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sz="2000" dirty="0" smtClean="0">
              <a:latin typeface="+mn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sz="2000" dirty="0" smtClean="0">
              <a:latin typeface="+mn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sz="2000" dirty="0" smtClean="0">
              <a:latin typeface="+mn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b="1" noProof="0" dirty="0" err="1" smtClean="0">
                <a:latin typeface="Courier New" pitchFamily="49" charset="0"/>
                <a:cs typeface="Courier New" pitchFamily="49" charset="0"/>
              </a:rPr>
              <a:t>idxget</a:t>
            </a:r>
            <a:r>
              <a:rPr lang="en-US" b="1" noProof="0" dirty="0" smtClean="0">
                <a:latin typeface="Courier New" pitchFamily="49" charset="0"/>
                <a:cs typeface="Courier New" pitchFamily="49" charset="0"/>
              </a:rPr>
              <a:t> vimrc-mine.txt  /*get file vimrc-mine.txt */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/*get tar.gz file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idxget</a:t>
            </a:r>
            <a:r>
              <a:rPr kumimoji="0" lang="en-US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inner-product-program-</a:t>
            </a:r>
            <a:r>
              <a:rPr kumimoji="0" lang="en-US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example.tar.gz</a:t>
            </a:r>
            <a:r>
              <a:rPr kumimoji="0" lang="en-US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74320" lvl="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/*get a zipped directory and unzip it*/ </a:t>
            </a:r>
          </a:p>
          <a:p>
            <a:pPr marL="274320" lvl="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b="1" baseline="0" noProof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baseline="0" noProof="0" dirty="0" err="1" smtClean="0">
                <a:latin typeface="Courier New" pitchFamily="49" charset="0"/>
                <a:cs typeface="Courier New" pitchFamily="49" charset="0"/>
              </a:rPr>
              <a:t>idxupdate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inner-product-program-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example.tar.gz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367A9-8270-42CB-9E24-FBBFDC6FAD4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0178" y="847023"/>
            <a:ext cx="8313822" cy="132828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User-defined bash startup customizations (optional)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0178" y="2377440"/>
            <a:ext cx="7772400" cy="380654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User-defined bash customizations should be placed in</a:t>
            </a:r>
            <a:b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~/ee150/customizations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bash customizations placed in this file will automatically be linked in by the course environment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Such customization files follow 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syntax of bash scripts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Lines that start with ‘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are </a:t>
            </a:r>
            <a:r>
              <a:rPr kumimoji="0" lang="en-US" sz="200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comment lines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first line should look like this:</a:t>
            </a:r>
            <a:b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#!/bin/bash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specifies which shell to use to process the customizations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Popular forms of customizations include </a:t>
            </a:r>
            <a:r>
              <a:rPr kumimoji="0" lang="en-US" sz="200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r>
              <a:rPr kumimoji="0" lang="en-US" sz="20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00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aliases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A37D5-AD77-4AA7-97F7-B4889FD5858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20554" y="1463040"/>
            <a:ext cx="7517648" cy="47481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#!/bin/bash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# Listing files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 l	/* the function name is  small “L”  (not “one”)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-a -F $@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# Listing files in long format.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/* the function name  has two small “L”s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-l $@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# Change directory to one or more levels above (alias examples).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# Aliases are generally simpler and less powerful compared to functions.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alias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A37D5-AD77-4AA7-97F7-B4889FD5858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0554" y="693599"/>
            <a:ext cx="66749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Bash customization example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731520"/>
            <a:ext cx="7772400" cy="8478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106" y="1579418"/>
            <a:ext cx="7772400" cy="477693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Define: what is Engineering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 smtClean="0">
                <a:latin typeface="+mn-lt"/>
              </a:rPr>
              <a:t>Define: what is Software Engineering</a:t>
            </a:r>
            <a:r>
              <a:rPr lang="en-US" sz="2400" dirty="0" smtClean="0">
                <a:latin typeface="+mn-lt"/>
              </a:rPr>
              <a:t>?</a:t>
            </a:r>
            <a:r>
              <a:rPr lang="en-US" sz="2400" dirty="0">
                <a:latin typeface="+mn-lt"/>
              </a:rPr>
              <a:t> </a:t>
            </a:r>
            <a:endParaRPr lang="en-US" sz="2400" dirty="0" smtClean="0">
              <a:latin typeface="+mn-lt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400" dirty="0">
              <a:latin typeface="+mn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400" noProof="0" dirty="0" smtClean="0">
                <a:latin typeface="+mn-lt"/>
              </a:rPr>
              <a:t>Development </a:t>
            </a:r>
            <a:r>
              <a:rPr lang="en-US" sz="2400" noProof="0" dirty="0" smtClean="0">
                <a:latin typeface="+mn-lt"/>
              </a:rPr>
              <a:t>of the field of Software Engineering</a:t>
            </a: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n-lt"/>
              </a:rPr>
              <a:t>rising complexity</a:t>
            </a: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n-lt"/>
              </a:rPr>
              <a:t>program development process</a:t>
            </a: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>
                <a:latin typeface="+mn-lt"/>
              </a:rPr>
              <a:t>program life </a:t>
            </a:r>
            <a:r>
              <a:rPr lang="en-US" sz="2400" dirty="0" smtClean="0">
                <a:latin typeface="+mn-lt"/>
              </a:rPr>
              <a:t>cycle</a:t>
            </a: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400" dirty="0" smtClean="0">
              <a:latin typeface="+mn-lt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 smtClean="0">
                <a:latin typeface="+mn-lt"/>
              </a:rPr>
              <a:t>Why all the fuss – why not just do it?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A37D5-AD77-4AA7-97F7-B4889FD5858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731520"/>
            <a:ext cx="7772400" cy="8478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3461657"/>
            <a:ext cx="3331029" cy="2894693"/>
          </a:xfrm>
          <a:prstGeom prst="rect">
            <a:avLst/>
          </a:prstGeom>
        </p:spPr>
        <p:txBody>
          <a:bodyPr/>
          <a:lstStyle/>
          <a:p>
            <a:pPr marL="274320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Processes</a:t>
            </a: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Processes: Software Engineering</a:t>
            </a: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Tools: DICE</a:t>
            </a: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A37D5-AD77-4AA7-97F7-B4889FD585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99" y="2862943"/>
            <a:ext cx="4359067" cy="289469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0506" y="1731818"/>
            <a:ext cx="7333408" cy="1131125"/>
          </a:xfrm>
          <a:prstGeom prst="rect">
            <a:avLst/>
          </a:prstGeom>
        </p:spPr>
        <p:txBody>
          <a:bodyPr/>
          <a:lstStyle/>
          <a:p>
            <a:pPr marL="274320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dirty="0" smtClean="0">
                <a:latin typeface="+mn-lt"/>
              </a:rPr>
              <a:t>Case Study: </a:t>
            </a:r>
            <a:r>
              <a:rPr lang="en-US" sz="2400" dirty="0" smtClean="0">
                <a:latin typeface="+mn-lt"/>
              </a:rPr>
              <a:t>17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Century Shipbuilding</a:t>
            </a:r>
          </a:p>
          <a:p>
            <a:pPr marL="1188720" lvl="2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i="1" dirty="0" smtClean="0">
                <a:latin typeface="+mn-lt"/>
              </a:rPr>
              <a:t>Vasa</a:t>
            </a:r>
            <a:r>
              <a:rPr lang="en-US" sz="2400" dirty="0" smtClean="0">
                <a:latin typeface="+mn-lt"/>
              </a:rPr>
              <a:t> (Stockholm</a:t>
            </a:r>
            <a:r>
              <a:rPr lang="en-US" sz="2400" dirty="0" smtClean="0">
                <a:latin typeface="+mn-lt"/>
              </a:rPr>
              <a:t>) </a:t>
            </a:r>
            <a:r>
              <a:rPr lang="en-US" i="1" dirty="0" smtClean="0">
                <a:latin typeface="+mn-lt"/>
              </a:rPr>
              <a:t>(image: Wikipedia)</a:t>
            </a:r>
            <a:endParaRPr lang="en-US" i="1" dirty="0" smtClean="0">
              <a:latin typeface="+mn-lt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31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1272" y="554615"/>
            <a:ext cx="7394171" cy="900112"/>
          </a:xfrm>
        </p:spPr>
        <p:txBody>
          <a:bodyPr/>
          <a:lstStyle/>
          <a:p>
            <a:r>
              <a:rPr lang="en-US" dirty="0" smtClean="0"/>
              <a:t>DICE and Bash Shell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3044" y="1454727"/>
            <a:ext cx="8142316" cy="4946073"/>
          </a:xfrm>
        </p:spPr>
        <p:txBody>
          <a:bodyPr>
            <a:noAutofit/>
          </a:bodyPr>
          <a:lstStyle/>
          <a:p>
            <a:r>
              <a:rPr lang="en-US" sz="2200" dirty="0" smtClean="0"/>
              <a:t>DICE (the DSPCAD Integrative Command Line Environment) is a software package that we will be using in this course as a standard environment for software development.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i="1" u="sng" dirty="0" smtClean="0">
                <a:solidFill>
                  <a:srgbClr val="FF0000"/>
                </a:solidFill>
              </a:rPr>
              <a:t>http://www.ece.umd.edu/DSPCAD/projects/dice/dice.htm </a:t>
            </a:r>
            <a:endParaRPr lang="en-US" sz="2200" i="1" u="sng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200" dirty="0" smtClean="0"/>
              <a:t>A shell translates textual lines of commands given by the user into operating system operations that carry out the commands.</a:t>
            </a:r>
          </a:p>
          <a:p>
            <a:r>
              <a:rPr lang="en-US" sz="2200" dirty="0" smtClean="0"/>
              <a:t>The user interacts with the system using a shell.</a:t>
            </a:r>
          </a:p>
          <a:p>
            <a:r>
              <a:rPr lang="en-US" sz="2200" dirty="0" smtClean="0"/>
              <a:t>The Bourne shell and its successor </a:t>
            </a:r>
            <a:r>
              <a:rPr lang="en-US" sz="2200" i="1" dirty="0" smtClean="0"/>
              <a:t>bash</a:t>
            </a:r>
            <a:r>
              <a:rPr lang="en-US" sz="2200" dirty="0" smtClean="0"/>
              <a:t> (“Bourne Again shell”) are examples of popular shells that originated in UNIX environments. We will be using bash as the standard shell for the course.  </a:t>
            </a:r>
            <a:r>
              <a:rPr lang="en-US" sz="2200" i="1" dirty="0" smtClean="0"/>
              <a:t>(not a change – we’ve been using it in EE140)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731520"/>
            <a:ext cx="7772400" cy="8478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Scripts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106" y="1579418"/>
            <a:ext cx="7772400" cy="385710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sequence of operations can be scripted,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automatic, by placing the operations in a script file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400" dirty="0" smtClean="0">
                <a:latin typeface="+mn-lt"/>
              </a:rPr>
              <a:t>A script can be viewed as way to connect groups of programs that may be written in different languages</a:t>
            </a: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bash scripts</a:t>
            </a:r>
          </a:p>
          <a:p>
            <a:pPr marL="731520" lvl="1" indent="-27432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400" dirty="0" smtClean="0">
                <a:latin typeface="+mn-lt"/>
              </a:rPr>
              <a:t>java scripts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bash script is a file containing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list of commands to be executed by the bash shell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DICE environment provides various useful scripts in the form of bash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A37D5-AD77-4AA7-97F7-B4889FD5858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447675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DICE Startup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56858" y="1590675"/>
            <a:ext cx="8828116" cy="4120169"/>
          </a:xfrm>
        </p:spPr>
        <p:txBody>
          <a:bodyPr>
            <a:noAutofit/>
          </a:bodyPr>
          <a:lstStyle/>
          <a:p>
            <a:r>
              <a:rPr lang="en-US" sz="2000" dirty="0" smtClean="0"/>
              <a:t>Copy a DICE startup file and put it under your ~/ee150 directory. Remember you only need to do this once the whole semester:</a:t>
            </a:r>
          </a:p>
          <a:p>
            <a:pPr lvl="1"/>
            <a:r>
              <a:rPr lang="en-US" sz="1800" dirty="0" err="1" smtClean="0">
                <a:latin typeface="+mj-lt"/>
                <a:cs typeface="Courier New" pitchFamily="49" charset="0"/>
              </a:rPr>
              <a:t>mkdir</a:t>
            </a:r>
            <a:r>
              <a:rPr lang="en-US" sz="1800" dirty="0" smtClean="0">
                <a:latin typeface="+mj-lt"/>
                <a:cs typeface="Courier New" pitchFamily="49" charset="0"/>
              </a:rPr>
              <a:t> ee150  /* create ee150 directory under your root directory</a:t>
            </a: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cd ee150 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err="1" smtClean="0">
                <a:latin typeface="+mj-lt"/>
              </a:rPr>
              <a:t>mkdir</a:t>
            </a:r>
            <a:r>
              <a:rPr lang="en-US" sz="1800" dirty="0" smtClean="0">
                <a:latin typeface="+mj-lt"/>
              </a:rPr>
              <a:t> startup</a:t>
            </a: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cp  </a:t>
            </a:r>
            <a:r>
              <a:rPr lang="en-US" sz="1800" dirty="0" smtClean="0">
                <a:latin typeface="+mj-lt"/>
              </a:rPr>
              <a:t>/DICE/software/common/</a:t>
            </a:r>
            <a:r>
              <a:rPr lang="en-US" sz="1800" dirty="0" err="1" smtClean="0">
                <a:latin typeface="+mj-lt"/>
              </a:rPr>
              <a:t>idice</a:t>
            </a:r>
            <a:r>
              <a:rPr lang="en-US" sz="1800" dirty="0" smtClean="0">
                <a:latin typeface="+mj-lt"/>
              </a:rPr>
              <a:t>-set-</a:t>
            </a:r>
            <a:r>
              <a:rPr lang="en-US" sz="1800" dirty="0" err="1" smtClean="0">
                <a:latin typeface="+mj-lt"/>
              </a:rPr>
              <a:t>adm</a:t>
            </a:r>
            <a:r>
              <a:rPr lang="en-US" sz="1800" dirty="0" smtClean="0">
                <a:latin typeface="+mj-lt"/>
              </a:rPr>
              <a:t>/setup/</a:t>
            </a:r>
            <a:r>
              <a:rPr lang="en-US" sz="1800" dirty="0" err="1" smtClean="0">
                <a:latin typeface="+mj-lt"/>
              </a:rPr>
              <a:t>idice_set_startup</a:t>
            </a:r>
            <a:r>
              <a:rPr lang="en-US" sz="1800" dirty="0" smtClean="0">
                <a:latin typeface="+mj-lt"/>
              </a:rPr>
              <a:t>  ~/ee150/startup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Each time when you start a login session, you need to load DICE and startup the standard course environment. From the login shell at your root directory:</a:t>
            </a:r>
          </a:p>
          <a:p>
            <a:pPr lvl="1"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		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source  ~/ee150/startup/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idice_set_startup</a:t>
            </a:r>
            <a:endParaRPr lang="en-US" sz="20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Utility scripts provided in 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981200"/>
            <a:ext cx="8061325" cy="4114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dice utilities for directory navigation allow one to label directories with arbitrary (user-defined) identifiers, </a:t>
            </a:r>
          </a:p>
          <a:p>
            <a:pPr>
              <a:defRPr/>
            </a:pPr>
            <a:r>
              <a:rPr lang="en-US" sz="2400" dirty="0" smtClean="0"/>
              <a:t>… and to move to directories by simply referencing these identifiers (rather than the complete directory path). </a:t>
            </a:r>
          </a:p>
          <a:p>
            <a:pPr>
              <a:defRPr/>
            </a:pPr>
            <a:r>
              <a:rPr lang="en-US" sz="2400" dirty="0" smtClean="0"/>
              <a:t>This makes it very easy to “jump” from one directory to another.</a:t>
            </a:r>
          </a:p>
          <a:p>
            <a:pPr>
              <a:defRPr/>
            </a:pPr>
            <a:r>
              <a:rPr lang="en-US" sz="2400" dirty="0" smtClean="0"/>
              <a:t>The main DICE utility related to directory navigation is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dlk </a:t>
            </a:r>
            <a:r>
              <a:rPr lang="en-US" sz="2400" dirty="0" smtClean="0">
                <a:latin typeface="+mj-lt"/>
                <a:cs typeface="Courier New" pitchFamily="49" charset="0"/>
              </a:rPr>
              <a:t>(the Directory LinKing utility)</a:t>
            </a:r>
          </a:p>
          <a:p>
            <a:pPr>
              <a:defRPr/>
            </a:pPr>
            <a:r>
              <a:rPr lang="en-US" sz="2400" dirty="0" smtClean="0">
                <a:cs typeface="Courier New" pitchFamily="49" charset="0"/>
              </a:rPr>
              <a:t>Other navigation-related utilities include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rlk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261938" y="1712422"/>
            <a:ext cx="8626475" cy="4455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Usage: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dlk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&lt;label&gt;</a:t>
            </a:r>
          </a:p>
          <a:p>
            <a:pPr lvl="1"/>
            <a:r>
              <a:rPr lang="en-US" sz="2000" dirty="0" smtClean="0"/>
              <a:t>This assigns a label to a directory. </a:t>
            </a:r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dlk</a:t>
            </a:r>
            <a:r>
              <a:rPr lang="en-US" sz="1800" dirty="0" smtClean="0"/>
              <a:t> label names can be of arbitrary length, but should contain only alphanumeric characters (e.g., no spaces).</a:t>
            </a:r>
          </a:p>
          <a:p>
            <a:r>
              <a:rPr lang="en-US" sz="2000" dirty="0" smtClean="0"/>
              <a:t>Once one runs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dlk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&lt;label&gt;</a:t>
            </a:r>
            <a:r>
              <a:rPr lang="en-US" sz="2000" dirty="0" smtClean="0">
                <a:cs typeface="Courier New" pitchFamily="49" charset="0"/>
              </a:rPr>
              <a:t>,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the user can return to the same directory at any time (during the same login session or a subsequent session) by running the DICE “g” command:</a:t>
            </a:r>
          </a:p>
          <a:p>
            <a:pPr lvl="1"/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 &lt;label&gt;: </a:t>
            </a:r>
            <a:r>
              <a:rPr lang="en-US" sz="2000" dirty="0" err="1" smtClean="0"/>
              <a:t>cd</a:t>
            </a:r>
            <a:r>
              <a:rPr lang="en-US" sz="2000" dirty="0" smtClean="0"/>
              <a:t> (change directory) to the directory whose label is &lt;label&gt;. </a:t>
            </a:r>
          </a:p>
          <a:p>
            <a:r>
              <a:rPr lang="en-US" sz="2000" dirty="0" smtClean="0"/>
              <a:t>Usage: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rlk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&lt;label&gt;</a:t>
            </a:r>
          </a:p>
          <a:p>
            <a:pPr lvl="1"/>
            <a:r>
              <a:rPr lang="en-US" sz="2000" dirty="0" smtClean="0"/>
              <a:t>Remove the label associated with a directory </a:t>
            </a:r>
          </a:p>
          <a:p>
            <a:pPr>
              <a:buNone/>
            </a:pPr>
            <a:endParaRPr lang="en-US" dirty="0" smtClean="0"/>
          </a:p>
          <a:p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7289" y="897775"/>
            <a:ext cx="7381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</a:rPr>
              <a:t>Using the </a:t>
            </a:r>
            <a:r>
              <a:rPr lang="en-US" sz="4000" dirty="0" err="1">
                <a:solidFill>
                  <a:schemeClr val="tx2"/>
                </a:solidFill>
                <a:cs typeface="Courier New" pitchFamily="49" charset="0"/>
              </a:rPr>
              <a:t>dlk</a:t>
            </a:r>
            <a:r>
              <a:rPr lang="en-US" sz="4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latin typeface="+mj-lt"/>
              </a:rPr>
              <a:t>and </a:t>
            </a:r>
            <a:r>
              <a:rPr lang="en-US" sz="4000" dirty="0" err="1" smtClean="0">
                <a:solidFill>
                  <a:schemeClr val="tx2"/>
                </a:solidFill>
              </a:rPr>
              <a:t>rlk</a:t>
            </a:r>
            <a:r>
              <a:rPr lang="en-US" sz="4000" dirty="0" smtClean="0">
                <a:solidFill>
                  <a:schemeClr val="tx2"/>
                </a:solidFill>
                <a:latin typeface="+mj-lt"/>
              </a:rPr>
              <a:t> Utility</a:t>
            </a:r>
            <a:endParaRPr lang="en-US" sz="4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</a:t>
            </a:r>
            <a:r>
              <a:rPr lang="en-US" dirty="0" err="1" smtClean="0"/>
              <a:t>dlk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Example usage:</a:t>
            </a:r>
          </a:p>
          <a:p>
            <a:pPr lvl="1"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~/ee150/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/proj1</a:t>
            </a:r>
          </a:p>
          <a:p>
            <a:pPr lvl="1">
              <a:buFontTx/>
              <a:buNone/>
              <a:defRPr/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dlk p1</a:t>
            </a:r>
          </a:p>
          <a:p>
            <a:pPr lvl="1"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~/ee150</a:t>
            </a:r>
          </a:p>
          <a:p>
            <a:pPr lvl="1">
              <a:buFontTx/>
              <a:buNone/>
              <a:defRPr/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 p1</a:t>
            </a:r>
            <a:endParaRPr lang="en-US" b="1" dirty="0" smtClean="0">
              <a:solidFill>
                <a:schemeClr val="tx2"/>
              </a:solidFill>
              <a:latin typeface="+mj-lt"/>
              <a:cs typeface="Courier New" pitchFamily="49" charset="0"/>
            </a:endParaRPr>
          </a:p>
          <a:p>
            <a:pPr>
              <a:defRPr/>
            </a:pPr>
            <a:r>
              <a:rPr lang="en-US" sz="2800" dirty="0" smtClean="0">
                <a:latin typeface="+mj-lt"/>
                <a:cs typeface="Courier New" pitchFamily="49" charset="0"/>
              </a:rPr>
              <a:t>After the above sequence of commands, the user will end up in </a:t>
            </a:r>
            <a:r>
              <a:rPr lang="en-US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~/ee150/</a:t>
            </a:r>
            <a:r>
              <a:rPr lang="en-US" sz="2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proj</a:t>
            </a:r>
            <a:r>
              <a:rPr lang="en-US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/proj1 </a:t>
            </a:r>
            <a:r>
              <a:rPr lang="en-US" sz="2800" dirty="0" smtClean="0">
                <a:latin typeface="+mj-lt"/>
                <a:cs typeface="Courier New" pitchFamily="49" charset="0"/>
              </a:rPr>
              <a:t>(assuming that this directory exists).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F396C-734C-4ECC-A403-46F88A80F41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6156</TotalTime>
  <Words>969</Words>
  <Application>Microsoft Office PowerPoint</Application>
  <PresentationFormat>On-screen Show (4:3)</PresentationFormat>
  <Paragraphs>196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PowerPoint Presentation</vt:lpstr>
      <vt:lpstr>PowerPoint Presentation</vt:lpstr>
      <vt:lpstr>PowerPoint Presentation</vt:lpstr>
      <vt:lpstr>DICE and Bash Shell</vt:lpstr>
      <vt:lpstr>PowerPoint Presentation</vt:lpstr>
      <vt:lpstr>DICE Startup</vt:lpstr>
      <vt:lpstr>Utility scripts provided in DICE</vt:lpstr>
      <vt:lpstr>PowerPoint Presentation</vt:lpstr>
      <vt:lpstr>Example on dlk</vt:lpstr>
      <vt:lpstr>Moving Files Across Directories</vt:lpstr>
      <vt:lpstr>Copying Files Across Directories</vt:lpstr>
      <vt:lpstr>Example</vt:lpstr>
      <vt:lpstr>DICE Utilities for Archiving Directories</vt:lpstr>
      <vt:lpstr>DICE Utilities for Extracting Directories</vt:lpstr>
      <vt:lpstr>idx Utilities</vt:lpstr>
      <vt:lpstr>Get a distributed file/directory</vt:lpstr>
      <vt:lpstr>PowerPoint Presentation</vt:lpstr>
      <vt:lpstr>PowerPoint Presentation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Concepts</dc:title>
  <dc:creator>Shuvra S. Bhattacharyya</dc:creator>
  <cp:lastModifiedBy>Windows User</cp:lastModifiedBy>
  <cp:revision>360</cp:revision>
  <dcterms:created xsi:type="dcterms:W3CDTF">2004-08-31T13:15:22Z</dcterms:created>
  <dcterms:modified xsi:type="dcterms:W3CDTF">2016-02-16T17:01:19Z</dcterms:modified>
</cp:coreProperties>
</file>