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1"/>
  </p:sldMasterIdLst>
  <p:notesMasterIdLst>
    <p:notesMasterId r:id="rId25"/>
  </p:notesMasterIdLst>
  <p:handoutMasterIdLst>
    <p:handoutMasterId r:id="rId26"/>
  </p:handoutMasterIdLst>
  <p:sldIdLst>
    <p:sldId id="278" r:id="rId2"/>
    <p:sldId id="279" r:id="rId3"/>
    <p:sldId id="302" r:id="rId4"/>
    <p:sldId id="282" r:id="rId5"/>
    <p:sldId id="303" r:id="rId6"/>
    <p:sldId id="283" r:id="rId7"/>
    <p:sldId id="285" r:id="rId8"/>
    <p:sldId id="300" r:id="rId9"/>
    <p:sldId id="280" r:id="rId10"/>
    <p:sldId id="286" r:id="rId11"/>
    <p:sldId id="287" r:id="rId12"/>
    <p:sldId id="288" r:id="rId13"/>
    <p:sldId id="290" r:id="rId14"/>
    <p:sldId id="291" r:id="rId15"/>
    <p:sldId id="292" r:id="rId16"/>
    <p:sldId id="301" r:id="rId17"/>
    <p:sldId id="293" r:id="rId18"/>
    <p:sldId id="296" r:id="rId19"/>
    <p:sldId id="294" r:id="rId20"/>
    <p:sldId id="295" r:id="rId21"/>
    <p:sldId id="297" r:id="rId22"/>
    <p:sldId id="298" r:id="rId23"/>
    <p:sldId id="299" r:id="rId24"/>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60225"/>
    <a:srgbClr val="FEA0B0"/>
    <a:srgbClr val="99FF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183" autoAdjust="0"/>
    <p:restoredTop sz="94584" autoAdjust="0"/>
  </p:normalViewPr>
  <p:slideViewPr>
    <p:cSldViewPr snapToGrid="0" snapToObjects="1">
      <p:cViewPr varScale="1">
        <p:scale>
          <a:sx n="92" d="100"/>
          <a:sy n="92" d="100"/>
        </p:scale>
        <p:origin x="-1392"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4160937" cy="366486"/>
          </a:xfrm>
          <a:prstGeom prst="rect">
            <a:avLst/>
          </a:prstGeom>
          <a:noFill/>
          <a:ln w="9525">
            <a:noFill/>
            <a:miter lim="800000"/>
            <a:headEnd/>
            <a:tailEnd/>
          </a:ln>
          <a:effectLst/>
        </p:spPr>
        <p:txBody>
          <a:bodyPr vert="horz" wrap="square" lIns="96632" tIns="48316" rIns="96632" bIns="48316" numCol="1" anchor="t" anchorCtr="0" compatLnSpc="1">
            <a:prstTxWarp prst="textNoShape">
              <a:avLst/>
            </a:prstTxWarp>
          </a:bodyPr>
          <a:lstStyle>
            <a:lvl1pPr defTabSz="965200" eaLnBrk="1" hangingPunct="1">
              <a:defRPr sz="1200">
                <a:latin typeface="Arial" charset="0"/>
              </a:defRPr>
            </a:lvl1pPr>
          </a:lstStyle>
          <a:p>
            <a:pPr>
              <a:defRPr/>
            </a:pPr>
            <a:endParaRPr lang="en-US"/>
          </a:p>
        </p:txBody>
      </p:sp>
      <p:sp>
        <p:nvSpPr>
          <p:cNvPr id="108547" name="Rectangle 3"/>
          <p:cNvSpPr>
            <a:spLocks noGrp="1" noChangeArrowheads="1"/>
          </p:cNvSpPr>
          <p:nvPr>
            <p:ph type="dt" sz="quarter" idx="1"/>
          </p:nvPr>
        </p:nvSpPr>
        <p:spPr bwMode="auto">
          <a:xfrm>
            <a:off x="5438180" y="0"/>
            <a:ext cx="4160937" cy="366486"/>
          </a:xfrm>
          <a:prstGeom prst="rect">
            <a:avLst/>
          </a:prstGeom>
          <a:noFill/>
          <a:ln w="9525">
            <a:noFill/>
            <a:miter lim="800000"/>
            <a:headEnd/>
            <a:tailEnd/>
          </a:ln>
          <a:effectLst/>
        </p:spPr>
        <p:txBody>
          <a:bodyPr vert="horz" wrap="square" lIns="96632" tIns="48316" rIns="96632" bIns="48316" numCol="1" anchor="t" anchorCtr="0" compatLnSpc="1">
            <a:prstTxWarp prst="textNoShape">
              <a:avLst/>
            </a:prstTxWarp>
          </a:bodyPr>
          <a:lstStyle>
            <a:lvl1pPr algn="r" defTabSz="965200" eaLnBrk="1" hangingPunct="1">
              <a:defRPr sz="1200">
                <a:latin typeface="Arial" charset="0"/>
              </a:defRPr>
            </a:lvl1pPr>
          </a:lstStyle>
          <a:p>
            <a:pPr>
              <a:defRPr/>
            </a:pPr>
            <a:endParaRPr lang="en-US"/>
          </a:p>
        </p:txBody>
      </p:sp>
      <p:sp>
        <p:nvSpPr>
          <p:cNvPr id="108548" name="Rectangle 4"/>
          <p:cNvSpPr>
            <a:spLocks noGrp="1" noChangeArrowheads="1"/>
          </p:cNvSpPr>
          <p:nvPr>
            <p:ph type="ftr" sz="quarter" idx="2"/>
          </p:nvPr>
        </p:nvSpPr>
        <p:spPr bwMode="auto">
          <a:xfrm>
            <a:off x="0" y="6947505"/>
            <a:ext cx="4160937" cy="366486"/>
          </a:xfrm>
          <a:prstGeom prst="rect">
            <a:avLst/>
          </a:prstGeom>
          <a:noFill/>
          <a:ln w="9525">
            <a:noFill/>
            <a:miter lim="800000"/>
            <a:headEnd/>
            <a:tailEnd/>
          </a:ln>
          <a:effectLst/>
        </p:spPr>
        <p:txBody>
          <a:bodyPr vert="horz" wrap="square" lIns="96632" tIns="48316" rIns="96632" bIns="48316" numCol="1" anchor="b" anchorCtr="0" compatLnSpc="1">
            <a:prstTxWarp prst="textNoShape">
              <a:avLst/>
            </a:prstTxWarp>
          </a:bodyPr>
          <a:lstStyle>
            <a:lvl1pPr defTabSz="965200" eaLnBrk="1" hangingPunct="1">
              <a:defRPr sz="1200">
                <a:latin typeface="Arial" charset="0"/>
              </a:defRPr>
            </a:lvl1pPr>
          </a:lstStyle>
          <a:p>
            <a:pPr>
              <a:defRPr/>
            </a:pPr>
            <a:endParaRPr lang="en-US"/>
          </a:p>
        </p:txBody>
      </p:sp>
      <p:sp>
        <p:nvSpPr>
          <p:cNvPr id="108549" name="Rectangle 5"/>
          <p:cNvSpPr>
            <a:spLocks noGrp="1" noChangeArrowheads="1"/>
          </p:cNvSpPr>
          <p:nvPr>
            <p:ph type="sldNum" sz="quarter" idx="3"/>
          </p:nvPr>
        </p:nvSpPr>
        <p:spPr bwMode="auto">
          <a:xfrm>
            <a:off x="5438180" y="6947505"/>
            <a:ext cx="4160937" cy="366486"/>
          </a:xfrm>
          <a:prstGeom prst="rect">
            <a:avLst/>
          </a:prstGeom>
          <a:noFill/>
          <a:ln w="9525">
            <a:noFill/>
            <a:miter lim="800000"/>
            <a:headEnd/>
            <a:tailEnd/>
          </a:ln>
          <a:effectLst/>
        </p:spPr>
        <p:txBody>
          <a:bodyPr vert="horz" wrap="square" lIns="96632" tIns="48316" rIns="96632" bIns="48316" numCol="1" anchor="b" anchorCtr="0" compatLnSpc="1">
            <a:prstTxWarp prst="textNoShape">
              <a:avLst/>
            </a:prstTxWarp>
          </a:bodyPr>
          <a:lstStyle>
            <a:lvl1pPr algn="r" defTabSz="965200" eaLnBrk="1" hangingPunct="1">
              <a:defRPr sz="1200">
                <a:latin typeface="Arial" charset="0"/>
              </a:defRPr>
            </a:lvl1pPr>
          </a:lstStyle>
          <a:p>
            <a:pPr>
              <a:defRPr/>
            </a:pPr>
            <a:fld id="{251FB2DE-5258-4303-88A5-376807427B17}" type="slidenum">
              <a:rPr lang="en-US"/>
              <a:pPr>
                <a:defRPr/>
              </a:pPr>
              <a:t>‹#›</a:t>
            </a:fld>
            <a:endParaRPr lang="en-US" dirty="0"/>
          </a:p>
        </p:txBody>
      </p:sp>
    </p:spTree>
    <p:extLst>
      <p:ext uri="{BB962C8B-B14F-4D97-AF65-F5344CB8AC3E}">
        <p14:creationId xmlns:p14="http://schemas.microsoft.com/office/powerpoint/2010/main" val="4044963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5276"/>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438180" y="0"/>
            <a:ext cx="4160937" cy="365276"/>
          </a:xfrm>
          <a:prstGeom prst="rect">
            <a:avLst/>
          </a:prstGeom>
        </p:spPr>
        <p:txBody>
          <a:bodyPr vert="horz" lIns="91440" tIns="45720" rIns="91440" bIns="45720" rtlCol="0"/>
          <a:lstStyle>
            <a:lvl1pPr algn="r">
              <a:defRPr sz="1200"/>
            </a:lvl1pPr>
          </a:lstStyle>
          <a:p>
            <a:pPr>
              <a:defRPr/>
            </a:pPr>
            <a:fld id="{FCF53D69-00A7-4324-A011-B573ADF69E5E}" type="datetimeFigureOut">
              <a:rPr lang="en-US"/>
              <a:pPr>
                <a:defRPr/>
              </a:pPr>
              <a:t>9/11/2014</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960538" y="3474963"/>
            <a:ext cx="7680127" cy="3291114"/>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948715"/>
            <a:ext cx="4160937" cy="365276"/>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438180" y="6948715"/>
            <a:ext cx="4160937" cy="365276"/>
          </a:xfrm>
          <a:prstGeom prst="rect">
            <a:avLst/>
          </a:prstGeom>
        </p:spPr>
        <p:txBody>
          <a:bodyPr vert="horz" lIns="91440" tIns="45720" rIns="91440" bIns="45720" rtlCol="0" anchor="b"/>
          <a:lstStyle>
            <a:lvl1pPr algn="r">
              <a:defRPr sz="1200"/>
            </a:lvl1pPr>
          </a:lstStyle>
          <a:p>
            <a:pPr>
              <a:defRPr/>
            </a:pPr>
            <a:fld id="{A3CC7C4A-4812-4A23-94AB-F99660359494}" type="slidenum">
              <a:rPr lang="en-US"/>
              <a:pPr>
                <a:defRPr/>
              </a:pPr>
              <a:t>‹#›</a:t>
            </a:fld>
            <a:endParaRPr lang="en-US" dirty="0"/>
          </a:p>
        </p:txBody>
      </p:sp>
    </p:spTree>
    <p:extLst>
      <p:ext uri="{BB962C8B-B14F-4D97-AF65-F5344CB8AC3E}">
        <p14:creationId xmlns:p14="http://schemas.microsoft.com/office/powerpoint/2010/main" val="3337558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DE9F5E-08DC-416C-A3F0-FE0D2C6C93D8}"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CC7C4A-4812-4A23-94AB-F99660359494}"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6478AD1-2EEF-4A90-9F5D-C57FD0DEA51D}"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8A56D4F-6119-41AA-B72D-B2D41AA8158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533E191-5D19-4D8B-8CE3-F58CA5367C0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C0E2328-6A0E-4BD1-9356-E9CC6031ECE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45192F-8388-434B-BB20-C1997273027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1470B84-E50B-4154-B807-576C1BD272B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B476866D-081E-47B4-A896-0A13FAD2B61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8F91469C-489A-445C-94DF-CD164181F3C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E7BC3322-DA49-43E0-A9C8-EF086C644AE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DE5D597-7489-4E78-AAB6-37B253D2397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47D95A8-BA46-4D53-8C34-73FDDE28A3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224DCDC9-6826-4AD0-95B1-3435B68D17B5}"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072" r:id="rId1"/>
    <p:sldLayoutId id="2147484064" r:id="rId2"/>
    <p:sldLayoutId id="2147484073" r:id="rId3"/>
    <p:sldLayoutId id="2147484065" r:id="rId4"/>
    <p:sldLayoutId id="2147484066" r:id="rId5"/>
    <p:sldLayoutId id="2147484067" r:id="rId6"/>
    <p:sldLayoutId id="2147484068" r:id="rId7"/>
    <p:sldLayoutId id="2147484069" r:id="rId8"/>
    <p:sldLayoutId id="2147484074" r:id="rId9"/>
    <p:sldLayoutId id="2147484070" r:id="rId10"/>
    <p:sldLayoutId id="2147484071"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1"/>
          </p:nvPr>
        </p:nvSpPr>
        <p:spPr>
          <a:xfrm>
            <a:off x="228600" y="1598613"/>
            <a:ext cx="8720138" cy="4268787"/>
          </a:xfrm>
        </p:spPr>
        <p:txBody>
          <a:bodyPr/>
          <a:lstStyle/>
          <a:p>
            <a:pPr marR="0" algn="ctr" eaLnBrk="1" hangingPunct="1">
              <a:lnSpc>
                <a:spcPct val="90000"/>
              </a:lnSpc>
            </a:pPr>
            <a:r>
              <a:rPr lang="en-US" sz="3400" dirty="0" smtClean="0">
                <a:solidFill>
                  <a:schemeClr val="tx2"/>
                </a:solidFill>
                <a:latin typeface="Comic Sans MS" pitchFamily="66" charset="0"/>
              </a:rPr>
              <a:t>EE 150</a:t>
            </a:r>
          </a:p>
          <a:p>
            <a:pPr marR="0" algn="ctr" eaLnBrk="1" hangingPunct="1">
              <a:lnSpc>
                <a:spcPct val="90000"/>
              </a:lnSpc>
            </a:pPr>
            <a:r>
              <a:rPr lang="en-US" sz="2800" u="sng" dirty="0" smtClean="0">
                <a:solidFill>
                  <a:schemeClr val="tx2"/>
                </a:solidFill>
                <a:latin typeface="Comic Sans MS" pitchFamily="66" charset="0"/>
              </a:rPr>
              <a:t>Intermediate Programming Concepts for Engineers </a:t>
            </a:r>
          </a:p>
          <a:p>
            <a:pPr marR="0" eaLnBrk="1" hangingPunct="1">
              <a:lnSpc>
                <a:spcPct val="90000"/>
              </a:lnSpc>
            </a:pPr>
            <a:endParaRPr lang="en-US" sz="3400" dirty="0" smtClean="0">
              <a:solidFill>
                <a:schemeClr val="tx2"/>
              </a:solidFill>
              <a:latin typeface="Comic Sans MS" pitchFamily="66" charset="0"/>
            </a:endParaRPr>
          </a:p>
          <a:p>
            <a:pPr marR="0" algn="ctr" eaLnBrk="1" hangingPunct="1">
              <a:lnSpc>
                <a:spcPct val="90000"/>
              </a:lnSpc>
            </a:pPr>
            <a:r>
              <a:rPr lang="en-US" sz="2800" dirty="0" smtClean="0">
                <a:solidFill>
                  <a:schemeClr val="tx2"/>
                </a:solidFill>
                <a:latin typeface="Comic Sans MS" pitchFamily="66" charset="0"/>
              </a:rPr>
              <a:t>Lecture Notes on</a:t>
            </a:r>
          </a:p>
          <a:p>
            <a:pPr marR="0" algn="ctr" eaLnBrk="1" hangingPunct="1">
              <a:lnSpc>
                <a:spcPct val="90000"/>
              </a:lnSpc>
              <a:spcBef>
                <a:spcPct val="0"/>
              </a:spcBef>
            </a:pPr>
            <a:r>
              <a:rPr lang="en-US" sz="2800" dirty="0" smtClean="0">
                <a:solidFill>
                  <a:schemeClr val="tx2"/>
                </a:solidFill>
                <a:latin typeface="Comic Sans MS" pitchFamily="66" charset="0"/>
              </a:rPr>
              <a:t>Unit Testing</a:t>
            </a:r>
          </a:p>
          <a:p>
            <a:pPr marR="0" algn="ctr" eaLnBrk="1" hangingPunct="1">
              <a:lnSpc>
                <a:spcPct val="90000"/>
              </a:lnSpc>
              <a:spcBef>
                <a:spcPct val="0"/>
              </a:spcBef>
            </a:pPr>
            <a:r>
              <a:rPr lang="en-US" sz="3600" b="1" dirty="0" smtClean="0">
                <a:solidFill>
                  <a:schemeClr val="tx2"/>
                </a:solidFill>
                <a:latin typeface="Comic Sans MS" pitchFamily="66" charset="0"/>
              </a:rPr>
              <a:t>               </a:t>
            </a:r>
            <a:endParaRPr lang="en-US" sz="3400" dirty="0" smtClean="0">
              <a:solidFill>
                <a:schemeClr val="tx2"/>
              </a:solidFill>
              <a:latin typeface="Comic Sans MS" pitchFamily="66" charset="0"/>
            </a:endParaRPr>
          </a:p>
          <a:p>
            <a:pPr marR="0" algn="l" eaLnBrk="1" hangingPunct="1">
              <a:lnSpc>
                <a:spcPct val="90000"/>
              </a:lnSpc>
              <a:spcBef>
                <a:spcPct val="0"/>
              </a:spcBef>
            </a:pPr>
            <a:r>
              <a:rPr lang="en-US" sz="3400" dirty="0" smtClean="0">
                <a:solidFill>
                  <a:schemeClr val="tx2"/>
                </a:solidFill>
                <a:latin typeface="Comic Sans MS" pitchFamily="66"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of Projects</a:t>
            </a:r>
            <a:endParaRPr lang="en-US" dirty="0"/>
          </a:p>
        </p:txBody>
      </p:sp>
      <p:sp>
        <p:nvSpPr>
          <p:cNvPr id="3" name="Content Placeholder 2"/>
          <p:cNvSpPr>
            <a:spLocks noGrp="1"/>
          </p:cNvSpPr>
          <p:nvPr>
            <p:ph idx="1"/>
          </p:nvPr>
        </p:nvSpPr>
        <p:spPr/>
        <p:txBody>
          <a:bodyPr/>
          <a:lstStyle/>
          <a:p>
            <a:r>
              <a:rPr lang="en-US" dirty="0" smtClean="0"/>
              <a:t>A software project in this class should be managed using a directory that is named in a way that identifies the project.</a:t>
            </a:r>
          </a:p>
          <a:p>
            <a:r>
              <a:rPr lang="en-US" dirty="0" smtClean="0"/>
              <a:t>In each of your project directory</a:t>
            </a:r>
          </a:p>
          <a:p>
            <a:pPr lvl="2"/>
            <a:r>
              <a:rPr lang="en-US" dirty="0" smtClean="0"/>
              <a:t>-- README.txt: include at the top your name, and email address</a:t>
            </a:r>
          </a:p>
          <a:p>
            <a:pPr lvl="2"/>
            <a:r>
              <a:rPr lang="en-US" dirty="0" smtClean="0"/>
              <a:t>-- doc/ : documentations for your project (optional)</a:t>
            </a:r>
          </a:p>
          <a:p>
            <a:pPr lvl="2"/>
            <a:r>
              <a:rPr lang="en-US" dirty="0" smtClean="0"/>
              <a:t>-- </a:t>
            </a:r>
            <a:r>
              <a:rPr lang="en-US" dirty="0" err="1" smtClean="0"/>
              <a:t>src</a:t>
            </a:r>
            <a:r>
              <a:rPr lang="en-US" dirty="0" smtClean="0"/>
              <a:t>/ : source codes of your project</a:t>
            </a:r>
          </a:p>
          <a:p>
            <a:pPr lvl="2"/>
            <a:r>
              <a:rPr lang="en-US" dirty="0" smtClean="0"/>
              <a:t>-- bin/: executable programs resulting from the source code</a:t>
            </a:r>
          </a:p>
          <a:p>
            <a:pPr lvl="2"/>
            <a:r>
              <a:rPr lang="en-US" dirty="0" smtClean="0"/>
              <a:t>-- test/ : test suite</a:t>
            </a:r>
            <a:endParaRPr lang="en-US"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15942"/>
          </a:xfrm>
        </p:spPr>
        <p:txBody>
          <a:bodyPr/>
          <a:lstStyle/>
          <a:p>
            <a:r>
              <a:rPr lang="en-US" dirty="0" smtClean="0"/>
              <a:t>Individual Test Subdirectories</a:t>
            </a:r>
            <a:endParaRPr lang="en-US" dirty="0"/>
          </a:p>
        </p:txBody>
      </p:sp>
      <p:sp>
        <p:nvSpPr>
          <p:cNvPr id="3" name="Content Placeholder 2"/>
          <p:cNvSpPr>
            <a:spLocks noGrp="1"/>
          </p:cNvSpPr>
          <p:nvPr>
            <p:ph idx="1"/>
          </p:nvPr>
        </p:nvSpPr>
        <p:spPr>
          <a:xfrm>
            <a:off x="457200" y="1520792"/>
            <a:ext cx="8229600" cy="4389437"/>
          </a:xfrm>
        </p:spPr>
        <p:txBody>
          <a:bodyPr/>
          <a:lstStyle/>
          <a:p>
            <a:r>
              <a:rPr lang="en-US" dirty="0" smtClean="0"/>
              <a:t>Each test should be placed in a separate subdirectory under the test suite.</a:t>
            </a:r>
          </a:p>
          <a:p>
            <a:r>
              <a:rPr lang="en-US" dirty="0" smtClean="0"/>
              <a:t>The directory associated with a given test is called an individual test subdirectory (ITS). All ITSs are placed in the test/ directory</a:t>
            </a:r>
          </a:p>
          <a:p>
            <a:r>
              <a:rPr lang="en-US" dirty="0" smtClean="0"/>
              <a:t>The name of an ITS must begin with "test"</a:t>
            </a:r>
          </a:p>
          <a:p>
            <a:pPr lvl="1"/>
            <a:r>
              <a:rPr lang="en-US" dirty="0" smtClean="0"/>
              <a:t>test01, test02, test03, ……</a:t>
            </a:r>
          </a:p>
          <a:p>
            <a:pPr lvl="1"/>
            <a:r>
              <a:rPr lang="en-US" dirty="0" smtClean="0"/>
              <a:t>test-A, test-B, test-C, ……</a:t>
            </a:r>
          </a:p>
          <a:p>
            <a:pPr lvl="1"/>
            <a:r>
              <a:rPr lang="en-US" dirty="0" smtClean="0"/>
              <a:t>test-1, test-2, test-3, ……</a:t>
            </a:r>
            <a:endParaRPr lang="en-US"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73693"/>
          </a:xfrm>
        </p:spPr>
        <p:txBody>
          <a:bodyPr/>
          <a:lstStyle/>
          <a:p>
            <a:r>
              <a:rPr lang="en-US" dirty="0" smtClean="0"/>
              <a:t>Required Components of an ITS</a:t>
            </a:r>
            <a:endParaRPr lang="en-US" dirty="0"/>
          </a:p>
        </p:txBody>
      </p:sp>
      <p:sp>
        <p:nvSpPr>
          <p:cNvPr id="3" name="Content Placeholder 2"/>
          <p:cNvSpPr>
            <a:spLocks noGrp="1"/>
          </p:cNvSpPr>
          <p:nvPr>
            <p:ph idx="1"/>
          </p:nvPr>
        </p:nvSpPr>
        <p:spPr>
          <a:xfrm>
            <a:off x="457200" y="1578543"/>
            <a:ext cx="8229600" cy="4746057"/>
          </a:xfrm>
        </p:spPr>
        <p:txBody>
          <a:bodyPr/>
          <a:lstStyle/>
          <a:p>
            <a:r>
              <a:rPr lang="en-US" sz="2000" dirty="0" smtClean="0"/>
              <a:t>A </a:t>
            </a:r>
            <a:r>
              <a:rPr lang="en-US" sz="2000" b="1" dirty="0" smtClean="0">
                <a:solidFill>
                  <a:schemeClr val="tx2"/>
                </a:solidFill>
                <a:latin typeface="Courier New" pitchFamily="49" charset="0"/>
                <a:cs typeface="Courier New" pitchFamily="49" charset="0"/>
              </a:rPr>
              <a:t>README.txt</a:t>
            </a:r>
            <a:r>
              <a:rPr lang="en-US" sz="2000" dirty="0" smtClean="0">
                <a:solidFill>
                  <a:srgbClr val="FF0000"/>
                </a:solidFill>
              </a:rPr>
              <a:t> </a:t>
            </a:r>
            <a:r>
              <a:rPr lang="en-US" sz="2000" dirty="0" smtClean="0"/>
              <a:t>file that provides a brief explanation of what is being tested by the test --- that is, what is distinguishing about this test compared to the other tests in the test suite.</a:t>
            </a:r>
          </a:p>
          <a:p>
            <a:r>
              <a:rPr lang="en-US" sz="2000" dirty="0" smtClean="0"/>
              <a:t>A </a:t>
            </a:r>
            <a:r>
              <a:rPr lang="en-US" sz="2000" b="1" dirty="0" err="1" smtClean="0">
                <a:solidFill>
                  <a:schemeClr val="tx2"/>
                </a:solidFill>
                <a:latin typeface="Courier New" pitchFamily="49" charset="0"/>
                <a:cs typeface="Courier New" pitchFamily="49" charset="0"/>
              </a:rPr>
              <a:t>makeme</a:t>
            </a:r>
            <a:r>
              <a:rPr lang="en-US" sz="2000" b="1" dirty="0" smtClean="0">
                <a:latin typeface="Courier New" pitchFamily="49" charset="0"/>
                <a:cs typeface="Courier New" pitchFamily="49" charset="0"/>
              </a:rPr>
              <a:t> </a:t>
            </a:r>
            <a:r>
              <a:rPr lang="en-US" sz="2000" dirty="0" smtClean="0"/>
              <a:t>file that performs all necessary compilation steps (e.g., compilation of driver programs) that are needed for the test. </a:t>
            </a:r>
          </a:p>
          <a:p>
            <a:pPr lvl="1"/>
            <a:r>
              <a:rPr lang="en-US" sz="2000" dirty="0" smtClean="0"/>
              <a:t>Note: that this typically does </a:t>
            </a:r>
            <a:r>
              <a:rPr lang="en-US" sz="2000" i="1" dirty="0" smtClean="0"/>
              <a:t>not</a:t>
            </a:r>
            <a:r>
              <a:rPr lang="en-US" sz="2000" dirty="0" smtClean="0"/>
              <a:t> include compilation of the source code that is under test.</a:t>
            </a:r>
          </a:p>
          <a:p>
            <a:r>
              <a:rPr lang="en-US" sz="2000" dirty="0" smtClean="0"/>
              <a:t>A </a:t>
            </a:r>
            <a:r>
              <a:rPr lang="en-US" sz="2000" b="1" dirty="0" err="1" smtClean="0">
                <a:solidFill>
                  <a:schemeClr val="tx2"/>
                </a:solidFill>
                <a:latin typeface="Courier New" pitchFamily="49" charset="0"/>
                <a:cs typeface="Courier New" pitchFamily="49" charset="0"/>
              </a:rPr>
              <a:t>runme</a:t>
            </a:r>
            <a:r>
              <a:rPr lang="en-US" sz="2000" dirty="0" smtClean="0"/>
              <a:t> file that runs the test and directs all normal output to standard output and all error output to standard error.</a:t>
            </a:r>
          </a:p>
          <a:p>
            <a:r>
              <a:rPr lang="en-US" sz="2000" dirty="0" smtClean="0"/>
              <a:t>Any input files that are needed for the test</a:t>
            </a:r>
          </a:p>
          <a:p>
            <a:r>
              <a:rPr lang="en-US" sz="2000" dirty="0" smtClean="0"/>
              <a:t>A file called </a:t>
            </a:r>
            <a:r>
              <a:rPr lang="en-US" sz="2000" b="1" dirty="0" smtClean="0">
                <a:solidFill>
                  <a:schemeClr val="tx2"/>
                </a:solidFill>
                <a:latin typeface="Courier New" pitchFamily="49" charset="0"/>
                <a:cs typeface="Courier New" pitchFamily="49" charset="0"/>
              </a:rPr>
              <a:t>correct-output.txt</a:t>
            </a:r>
            <a:r>
              <a:rPr lang="en-US" sz="2000" dirty="0" smtClean="0"/>
              <a:t> that contains the standard output text that should result from the test. </a:t>
            </a:r>
          </a:p>
          <a:p>
            <a:r>
              <a:rPr lang="en-US" sz="2000" dirty="0" smtClean="0"/>
              <a:t>A file called </a:t>
            </a:r>
            <a:r>
              <a:rPr lang="en-US" sz="2000" b="1" dirty="0" smtClean="0">
                <a:solidFill>
                  <a:schemeClr val="tx2"/>
                </a:solidFill>
                <a:latin typeface="Courier New" pitchFamily="49" charset="0"/>
                <a:cs typeface="Courier New" pitchFamily="49" charset="0"/>
              </a:rPr>
              <a:t>expected-errors.txt</a:t>
            </a:r>
            <a:r>
              <a:rPr lang="en-US" sz="2000" dirty="0" smtClean="0"/>
              <a:t> that contains the standard error text that should result from the test.</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970708"/>
          </a:xfrm>
        </p:spPr>
        <p:txBody>
          <a:bodyPr>
            <a:normAutofit/>
          </a:bodyPr>
          <a:lstStyle/>
          <a:p>
            <a:r>
              <a:rPr lang="en-US" dirty="0" smtClean="0"/>
              <a:t>Project Directory Tree</a:t>
            </a:r>
            <a:endParaRPr lang="en-US" dirty="0"/>
          </a:p>
        </p:txBody>
      </p:sp>
      <p:sp>
        <p:nvSpPr>
          <p:cNvPr id="3" name="Slide Number Placeholder 2"/>
          <p:cNvSpPr>
            <a:spLocks noGrp="1"/>
          </p:cNvSpPr>
          <p:nvPr>
            <p:ph type="sldNum" sz="quarter" idx="12"/>
          </p:nvPr>
        </p:nvSpPr>
        <p:spPr/>
        <p:txBody>
          <a:bodyPr/>
          <a:lstStyle/>
          <a:p>
            <a:pPr>
              <a:defRPr/>
            </a:pPr>
            <a:fld id="{8F91469C-489A-445C-94DF-CD164181F3CA}" type="slidenum">
              <a:rPr lang="en-US" smtClean="0"/>
              <a:pPr>
                <a:defRPr/>
              </a:pPr>
              <a:t>13</a:t>
            </a:fld>
            <a:endParaRPr lang="en-US" dirty="0"/>
          </a:p>
        </p:txBody>
      </p:sp>
      <p:pic>
        <p:nvPicPr>
          <p:cNvPr id="4" name="Picture 2" descr="figure.tif"/>
          <p:cNvPicPr>
            <a:picLocks noChangeAspect="1"/>
          </p:cNvPicPr>
          <p:nvPr/>
        </p:nvPicPr>
        <p:blipFill>
          <a:blip r:embed="rId3" cstate="print"/>
          <a:srcRect/>
          <a:stretch>
            <a:fillRect/>
          </a:stretch>
        </p:blipFill>
        <p:spPr bwMode="auto">
          <a:xfrm>
            <a:off x="104775" y="1987550"/>
            <a:ext cx="8926513" cy="4148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571" y="693019"/>
            <a:ext cx="8012229" cy="770021"/>
          </a:xfrm>
        </p:spPr>
        <p:txBody>
          <a:bodyPr>
            <a:noAutofit/>
          </a:bodyPr>
          <a:lstStyle/>
          <a:p>
            <a:r>
              <a:rPr lang="en-US" sz="4800" dirty="0" smtClean="0"/>
              <a:t>Test Subtree</a:t>
            </a:r>
            <a:endParaRPr lang="en-US" sz="4800" dirty="0"/>
          </a:p>
        </p:txBody>
      </p:sp>
      <p:sp>
        <p:nvSpPr>
          <p:cNvPr id="3" name="Slide Number Placeholder 2"/>
          <p:cNvSpPr>
            <a:spLocks noGrp="1"/>
          </p:cNvSpPr>
          <p:nvPr>
            <p:ph type="sldNum" sz="quarter" idx="12"/>
          </p:nvPr>
        </p:nvSpPr>
        <p:spPr/>
        <p:txBody>
          <a:bodyPr/>
          <a:lstStyle/>
          <a:p>
            <a:pPr>
              <a:defRPr/>
            </a:pPr>
            <a:fld id="{8F91469C-489A-445C-94DF-CD164181F3CA}" type="slidenum">
              <a:rPr lang="en-US" smtClean="0"/>
              <a:pPr>
                <a:defRPr/>
              </a:pPr>
              <a:t>14</a:t>
            </a:fld>
            <a:endParaRPr lang="en-US" dirty="0"/>
          </a:p>
        </p:txBody>
      </p:sp>
      <p:pic>
        <p:nvPicPr>
          <p:cNvPr id="4" name="Picture 3" descr="figure.tif"/>
          <p:cNvPicPr>
            <a:picLocks noChangeAspect="1"/>
          </p:cNvPicPr>
          <p:nvPr/>
        </p:nvPicPr>
        <p:blipFill>
          <a:blip r:embed="rId3" cstate="print"/>
          <a:srcRect/>
          <a:stretch>
            <a:fillRect/>
          </a:stretch>
        </p:blipFill>
        <p:spPr bwMode="auto">
          <a:xfrm>
            <a:off x="457200" y="1463040"/>
            <a:ext cx="82296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44817"/>
          </a:xfrm>
        </p:spPr>
        <p:txBody>
          <a:bodyPr/>
          <a:lstStyle/>
          <a:p>
            <a:r>
              <a:rPr lang="en-US" b="1" dirty="0" smtClean="0"/>
              <a:t>Why</a:t>
            </a:r>
            <a:r>
              <a:rPr lang="en-US" dirty="0" smtClean="0"/>
              <a:t> </a:t>
            </a:r>
            <a:r>
              <a:rPr lang="en-US" sz="4000" dirty="0" smtClean="0"/>
              <a:t>organize your tests this way?</a:t>
            </a:r>
            <a:endParaRPr lang="en-US" dirty="0"/>
          </a:p>
        </p:txBody>
      </p:sp>
      <p:sp>
        <p:nvSpPr>
          <p:cNvPr id="3" name="Content Placeholder 2"/>
          <p:cNvSpPr>
            <a:spLocks noGrp="1"/>
          </p:cNvSpPr>
          <p:nvPr>
            <p:ph idx="1"/>
          </p:nvPr>
        </p:nvSpPr>
        <p:spPr>
          <a:xfrm>
            <a:off x="457200" y="1549667"/>
            <a:ext cx="8229600" cy="4389437"/>
          </a:xfrm>
        </p:spPr>
        <p:txBody>
          <a:bodyPr/>
          <a:lstStyle/>
          <a:p>
            <a:r>
              <a:rPr lang="en-US" sz="2400" dirty="0" smtClean="0"/>
              <a:t>What advantages are there to having a standardized structure?</a:t>
            </a:r>
          </a:p>
          <a:p>
            <a:pPr lvl="1"/>
            <a:r>
              <a:rPr lang="en-US" sz="2200" dirty="0" smtClean="0"/>
              <a:t>Standardized test directory structure</a:t>
            </a:r>
          </a:p>
          <a:p>
            <a:pPr lvl="1"/>
            <a:r>
              <a:rPr lang="en-US" sz="2200" dirty="0" smtClean="0"/>
              <a:t>Standardized naming convention</a:t>
            </a:r>
          </a:p>
          <a:p>
            <a:pPr lvl="1"/>
            <a:r>
              <a:rPr lang="en-US" sz="2200" dirty="0" smtClean="0"/>
              <a:t>Standardized files within each directory</a:t>
            </a:r>
          </a:p>
          <a:p>
            <a:pPr lvl="1"/>
            <a:r>
              <a:rPr lang="en-US" sz="2200" dirty="0" smtClean="0"/>
              <a:t>Readme files, </a:t>
            </a:r>
            <a:r>
              <a:rPr lang="en-US" sz="2200" dirty="0" err="1" smtClean="0"/>
              <a:t>makeme</a:t>
            </a:r>
            <a:r>
              <a:rPr lang="en-US" sz="2200" dirty="0" smtClean="0"/>
              <a:t> files, </a:t>
            </a:r>
            <a:r>
              <a:rPr lang="en-US" sz="2200" dirty="0" err="1" smtClean="0"/>
              <a:t>runme</a:t>
            </a:r>
            <a:r>
              <a:rPr lang="en-US" sz="2200" dirty="0" smtClean="0"/>
              <a:t> files in each directory</a:t>
            </a:r>
          </a:p>
          <a:p>
            <a:pPr lvl="1"/>
            <a:r>
              <a:rPr lang="en-US" sz="2200" dirty="0" smtClean="0"/>
              <a:t>Prepared input.txt files in each directory</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44817"/>
          </a:xfrm>
        </p:spPr>
        <p:txBody>
          <a:bodyPr/>
          <a:lstStyle/>
          <a:p>
            <a:r>
              <a:rPr lang="en-US" dirty="0" smtClean="0"/>
              <a:t>DICE utility: </a:t>
            </a:r>
            <a:r>
              <a:rPr lang="en-US" dirty="0" err="1" smtClean="0"/>
              <a:t>dxtest</a:t>
            </a:r>
            <a:endParaRPr lang="en-US" dirty="0"/>
          </a:p>
        </p:txBody>
      </p:sp>
      <p:sp>
        <p:nvSpPr>
          <p:cNvPr id="3" name="Content Placeholder 2"/>
          <p:cNvSpPr>
            <a:spLocks noGrp="1"/>
          </p:cNvSpPr>
          <p:nvPr>
            <p:ph idx="1"/>
          </p:nvPr>
        </p:nvSpPr>
        <p:spPr>
          <a:xfrm>
            <a:off x="457200" y="1549667"/>
            <a:ext cx="8229600" cy="4389437"/>
          </a:xfrm>
        </p:spPr>
        <p:txBody>
          <a:bodyPr/>
          <a:lstStyle/>
          <a:p>
            <a:r>
              <a:rPr lang="en-US" sz="2400" b="1" dirty="0" err="1" smtClean="0">
                <a:solidFill>
                  <a:schemeClr val="tx2"/>
                </a:solidFill>
                <a:latin typeface="Courier New" pitchFamily="49" charset="0"/>
                <a:cs typeface="Courier New" pitchFamily="49" charset="0"/>
              </a:rPr>
              <a:t>dxtest</a:t>
            </a:r>
            <a:r>
              <a:rPr lang="en-US" sz="2400" dirty="0" smtClean="0"/>
              <a:t> is a DICE utility for running all tests in a given test suite</a:t>
            </a:r>
          </a:p>
          <a:p>
            <a:r>
              <a:rPr lang="en-US" sz="2400" b="1" dirty="0" err="1" smtClean="0">
                <a:solidFill>
                  <a:schemeClr val="tx2"/>
                </a:solidFill>
                <a:latin typeface="Courier New" pitchFamily="49" charset="0"/>
                <a:cs typeface="Courier New" pitchFamily="49" charset="0"/>
              </a:rPr>
              <a:t>dxtest</a:t>
            </a:r>
            <a:r>
              <a:rPr lang="en-US" sz="2400" b="1" dirty="0" smtClean="0">
                <a:solidFill>
                  <a:schemeClr val="tx2"/>
                </a:solidFill>
                <a:latin typeface="Courier New" pitchFamily="49" charset="0"/>
                <a:cs typeface="Courier New" pitchFamily="49" charset="0"/>
              </a:rPr>
              <a:t> </a:t>
            </a:r>
            <a:r>
              <a:rPr lang="en-US" sz="2400" dirty="0" smtClean="0"/>
              <a:t>recursively traverses the directory tree (rooted at the current working directory), and runs all tests</a:t>
            </a:r>
          </a:p>
          <a:p>
            <a:pPr lvl="1"/>
            <a:r>
              <a:rPr lang="en-US" dirty="0" smtClean="0"/>
              <a:t>directory names that start with “</a:t>
            </a:r>
            <a:r>
              <a:rPr lang="en-US" dirty="0" smtClean="0">
                <a:solidFill>
                  <a:schemeClr val="tx2"/>
                </a:solidFill>
              </a:rPr>
              <a:t>test</a:t>
            </a:r>
            <a:r>
              <a:rPr lang="en-US" dirty="0" smtClean="0"/>
              <a:t>” are identified as belonging to the test suite </a:t>
            </a:r>
          </a:p>
          <a:p>
            <a:r>
              <a:rPr lang="en-US" sz="2600" dirty="0" smtClean="0"/>
              <a:t>When used properly, </a:t>
            </a:r>
            <a:r>
              <a:rPr lang="en-US" sz="2600" dirty="0" err="1" smtClean="0"/>
              <a:t>dxtest</a:t>
            </a:r>
            <a:r>
              <a:rPr lang="en-US" sz="2600" dirty="0" smtClean="0"/>
              <a:t> can save an enormous amount of effort in the test validation process</a:t>
            </a:r>
          </a:p>
          <a:p>
            <a:r>
              <a:rPr lang="en-US" sz="2400" dirty="0" smtClean="0"/>
              <a:t>Usage: </a:t>
            </a:r>
            <a:r>
              <a:rPr lang="en-US" sz="2400" b="1" dirty="0" err="1" smtClean="0">
                <a:solidFill>
                  <a:schemeClr val="tx2"/>
                </a:solidFill>
                <a:latin typeface="Courier New" pitchFamily="49" charset="0"/>
                <a:cs typeface="Courier New" pitchFamily="49" charset="0"/>
              </a:rPr>
              <a:t>dxtest</a:t>
            </a:r>
            <a:r>
              <a:rPr lang="en-US" sz="2400" b="1" dirty="0" smtClean="0">
                <a:solidFill>
                  <a:schemeClr val="tx2"/>
                </a:solidFill>
                <a:latin typeface="Courier New" pitchFamily="49" charset="0"/>
                <a:cs typeface="Courier New" pitchFamily="49" charset="0"/>
              </a:rPr>
              <a:t> [-v]</a:t>
            </a:r>
          </a:p>
          <a:p>
            <a:pPr lvl="1"/>
            <a:r>
              <a:rPr lang="en-US" dirty="0" smtClean="0"/>
              <a:t>The </a:t>
            </a:r>
            <a:r>
              <a:rPr lang="en-US" dirty="0" smtClean="0">
                <a:solidFill>
                  <a:schemeClr val="tx2"/>
                </a:solidFill>
              </a:rPr>
              <a:t>optional –v argument </a:t>
            </a:r>
            <a:r>
              <a:rPr lang="en-US" dirty="0" smtClean="0"/>
              <a:t>specifies “verbose output”</a:t>
            </a:r>
          </a:p>
          <a:p>
            <a:endParaRPr lang="en-US"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35192"/>
          </a:xfrm>
        </p:spPr>
        <p:txBody>
          <a:bodyPr/>
          <a:lstStyle/>
          <a:p>
            <a:r>
              <a:rPr lang="en-US" dirty="0" smtClean="0"/>
              <a:t>Setting Up an ITS</a:t>
            </a:r>
            <a:endParaRPr lang="en-US" dirty="0"/>
          </a:p>
        </p:txBody>
      </p:sp>
      <p:sp>
        <p:nvSpPr>
          <p:cNvPr id="3" name="Content Placeholder 2"/>
          <p:cNvSpPr>
            <a:spLocks noGrp="1"/>
          </p:cNvSpPr>
          <p:nvPr>
            <p:ph idx="1"/>
          </p:nvPr>
        </p:nvSpPr>
        <p:spPr>
          <a:xfrm>
            <a:off x="457200" y="1570038"/>
            <a:ext cx="8229600" cy="4786312"/>
          </a:xfrm>
        </p:spPr>
        <p:txBody>
          <a:bodyPr/>
          <a:lstStyle/>
          <a:p>
            <a:pPr>
              <a:defRPr/>
            </a:pPr>
            <a:r>
              <a:rPr lang="en-US" sz="2200" dirty="0" smtClean="0"/>
              <a:t>To set up an ITS, you can start off by using the DICE </a:t>
            </a:r>
            <a:r>
              <a:rPr lang="en-US" sz="2200" b="1" dirty="0" err="1" smtClean="0">
                <a:latin typeface="Courier New" pitchFamily="49" charset="0"/>
                <a:cs typeface="Courier New" pitchFamily="49" charset="0"/>
              </a:rPr>
              <a:t>dxmktest</a:t>
            </a:r>
            <a:r>
              <a:rPr lang="en-US" sz="2200" b="1" dirty="0" smtClean="0">
                <a:latin typeface="Courier New" pitchFamily="49" charset="0"/>
                <a:cs typeface="Courier New" pitchFamily="49" charset="0"/>
              </a:rPr>
              <a:t> </a:t>
            </a:r>
            <a:r>
              <a:rPr lang="en-US" sz="2200" dirty="0" smtClean="0"/>
              <a:t>utility.</a:t>
            </a:r>
          </a:p>
          <a:p>
            <a:pPr lvl="1">
              <a:lnSpc>
                <a:spcPct val="80000"/>
              </a:lnSpc>
              <a:defRPr/>
            </a:pPr>
            <a:r>
              <a:rPr lang="en-US" sz="2200" dirty="0" smtClean="0">
                <a:cs typeface="Courier New" pitchFamily="49" charset="0"/>
              </a:rPr>
              <a:t>Usage: </a:t>
            </a:r>
            <a:r>
              <a:rPr lang="en-US" sz="2200" b="1" dirty="0" err="1" smtClean="0">
                <a:latin typeface="Courier New" pitchFamily="49" charset="0"/>
                <a:cs typeface="Courier New" pitchFamily="49" charset="0"/>
              </a:rPr>
              <a:t>dxmktest</a:t>
            </a:r>
            <a:r>
              <a:rPr lang="en-US" sz="2200" b="1" dirty="0" smtClean="0">
                <a:latin typeface="Courier New" pitchFamily="49" charset="0"/>
                <a:cs typeface="Courier New" pitchFamily="49" charset="0"/>
              </a:rPr>
              <a:t> &lt;label&gt; &lt;author(s)&gt;</a:t>
            </a:r>
          </a:p>
          <a:p>
            <a:pPr lvl="1">
              <a:lnSpc>
                <a:spcPct val="80000"/>
              </a:lnSpc>
              <a:defRPr/>
            </a:pPr>
            <a:r>
              <a:rPr lang="en-US" sz="2200" dirty="0" smtClean="0">
                <a:cs typeface="Courier New" pitchFamily="49" charset="0"/>
              </a:rPr>
              <a:t>Example: </a:t>
            </a:r>
            <a:r>
              <a:rPr lang="en-US" sz="2200" b="1" dirty="0" err="1" smtClean="0">
                <a:latin typeface="Courier New" pitchFamily="49" charset="0"/>
                <a:cs typeface="Courier New" pitchFamily="49" charset="0"/>
              </a:rPr>
              <a:t>dxmktest</a:t>
            </a:r>
            <a:r>
              <a:rPr lang="en-US" sz="2200" b="1" dirty="0" smtClean="0">
                <a:latin typeface="Courier New" pitchFamily="49" charset="0"/>
                <a:cs typeface="Courier New" pitchFamily="49" charset="0"/>
              </a:rPr>
              <a:t> 01 “David Kuijt"</a:t>
            </a:r>
          </a:p>
          <a:p>
            <a:pPr lvl="1">
              <a:lnSpc>
                <a:spcPct val="80000"/>
              </a:lnSpc>
              <a:defRPr/>
            </a:pPr>
            <a:r>
              <a:rPr lang="en-US" sz="2200" dirty="0" smtClean="0">
                <a:cs typeface="Courier New" pitchFamily="49" charset="0"/>
              </a:rPr>
              <a:t>… This creates a new ITS called </a:t>
            </a:r>
            <a:r>
              <a:rPr lang="en-US" sz="2200" b="1" dirty="0" smtClean="0">
                <a:latin typeface="Courier New" pitchFamily="49" charset="0"/>
                <a:cs typeface="Courier New" pitchFamily="49" charset="0"/>
              </a:rPr>
              <a:t>test01</a:t>
            </a:r>
          </a:p>
          <a:p>
            <a:pPr lvl="1">
              <a:lnSpc>
                <a:spcPct val="80000"/>
              </a:lnSpc>
              <a:defRPr/>
            </a:pPr>
            <a:r>
              <a:rPr lang="en-US" sz="2200" dirty="0" smtClean="0">
                <a:cs typeface="Courier New" pitchFamily="49" charset="0"/>
              </a:rPr>
              <a:t>The test label should contain only alphanumeric characters, and possibly also – (dash) or _ (underscore)</a:t>
            </a:r>
          </a:p>
          <a:p>
            <a:pPr lvl="1">
              <a:lnSpc>
                <a:spcPct val="80000"/>
              </a:lnSpc>
              <a:defRPr/>
            </a:pPr>
            <a:r>
              <a:rPr lang="en-US" sz="2200" dirty="0" smtClean="0">
                <a:cs typeface="Courier New" pitchFamily="49" charset="0"/>
              </a:rPr>
              <a:t>The author name should be surrounded by double quotes.</a:t>
            </a:r>
          </a:p>
          <a:p>
            <a:pPr>
              <a:lnSpc>
                <a:spcPct val="80000"/>
              </a:lnSpc>
              <a:defRPr/>
            </a:pPr>
            <a:r>
              <a:rPr lang="en-US" sz="2200" dirty="0" smtClean="0">
                <a:cs typeface="Courier New" pitchFamily="49" charset="0"/>
              </a:rPr>
              <a:t>If you already have an ITS for a given source code function, and you want to add another one, an alternative to </a:t>
            </a:r>
            <a:r>
              <a:rPr lang="en-US" sz="2200" b="1" dirty="0" err="1" smtClean="0">
                <a:latin typeface="Courier New" pitchFamily="49" charset="0"/>
                <a:cs typeface="Courier New" pitchFamily="49" charset="0"/>
              </a:rPr>
              <a:t>dxmktest</a:t>
            </a:r>
            <a:r>
              <a:rPr lang="en-US" sz="2200" dirty="0" smtClean="0">
                <a:cs typeface="Courier New" pitchFamily="49" charset="0"/>
              </a:rPr>
              <a:t> is to make a copy of an existing test directory and make relevant changes for your new test.</a:t>
            </a:r>
          </a:p>
          <a:p>
            <a:pPr lvl="1">
              <a:lnSpc>
                <a:spcPct val="80000"/>
              </a:lnSpc>
              <a:defRPr/>
            </a:pPr>
            <a:r>
              <a:rPr lang="en-US" sz="2200" dirty="0" smtClean="0">
                <a:cs typeface="Courier New" pitchFamily="49" charset="0"/>
              </a:rPr>
              <a:t>Example: </a:t>
            </a:r>
            <a:r>
              <a:rPr lang="en-US" sz="2200" b="1" dirty="0" smtClean="0">
                <a:latin typeface="Courier New" pitchFamily="49" charset="0"/>
                <a:cs typeface="Courier New" pitchFamily="49" charset="0"/>
              </a:rPr>
              <a:t>cp –r test01 test02</a:t>
            </a:r>
            <a:endParaRPr lang="en-US" sz="2200" dirty="0" smtClean="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7BC3322-DA49-43E0-A9C8-EF086C644AE4}" type="slidenum">
              <a:rPr lang="en-US" smtClean="0"/>
              <a:pPr>
                <a:defRPr/>
              </a:pPr>
              <a:t>18</a:t>
            </a:fld>
            <a:endParaRPr lang="en-US" dirty="0"/>
          </a:p>
        </p:txBody>
      </p:sp>
      <p:sp>
        <p:nvSpPr>
          <p:cNvPr id="3" name="Title 1"/>
          <p:cNvSpPr txBox="1">
            <a:spLocks/>
          </p:cNvSpPr>
          <p:nvPr/>
        </p:nvSpPr>
        <p:spPr>
          <a:xfrm>
            <a:off x="457200" y="704850"/>
            <a:ext cx="8229600" cy="902569"/>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Testing Example: Specifications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4" name="Slide Number Placeholder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C0E2328-6A0E-4BD1-9356-E9CC6031ECE9}" type="slidenum">
              <a:rPr kumimoji="0" lang="en-US" sz="1200" b="0" i="0" u="none" strike="noStrike" kern="1200" cap="none" spc="0" normalizeH="0" baseline="0" noProof="0" smtClean="0">
                <a:ln>
                  <a:noFill/>
                </a:ln>
                <a:solidFill>
                  <a:schemeClr val="tx2">
                    <a:shade val="90000"/>
                  </a:schemeClr>
                </a:solidFill>
                <a:effectLst/>
                <a:uLnTx/>
                <a:uFillTx/>
                <a:latin typeface="Comic Sans MS" pitchFamily="66"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schemeClr val="tx2">
                  <a:shade val="90000"/>
                </a:schemeClr>
              </a:solidFill>
              <a:effectLst/>
              <a:uLnTx/>
              <a:uFillTx/>
              <a:latin typeface="Comic Sans MS" pitchFamily="66" charset="0"/>
              <a:ea typeface="+mn-ea"/>
              <a:cs typeface="+mn-cs"/>
            </a:endParaRPr>
          </a:p>
        </p:txBody>
      </p:sp>
      <p:sp>
        <p:nvSpPr>
          <p:cNvPr id="5" name="Content Placeholder 2"/>
          <p:cNvSpPr txBox="1">
            <a:spLocks/>
          </p:cNvSpPr>
          <p:nvPr/>
        </p:nvSpPr>
        <p:spPr>
          <a:xfrm>
            <a:off x="457200" y="1732547"/>
            <a:ext cx="8229600" cy="4389437"/>
          </a:xfrm>
          <a:prstGeom prst="rect">
            <a:avLst/>
          </a:prstGeom>
        </p:spPr>
        <p:txBody>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Project specification: Implement a program for vector inner product computation that carries out the following steps:</a:t>
            </a:r>
          </a:p>
          <a:p>
            <a:pPr marL="639763" marR="0" lvl="1" indent="-246063" algn="l" defTabSz="914400" rtl="0" eaLnBrk="0" fontAlgn="base" latinLnBrk="0" hangingPunct="0">
              <a:lnSpc>
                <a:spcPct val="100000"/>
              </a:lnSpc>
              <a:spcBef>
                <a:spcPct val="20000"/>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2"/>
                </a:solidFill>
                <a:effectLst/>
                <a:uLnTx/>
                <a:uFillTx/>
                <a:latin typeface="+mn-lt"/>
                <a:ea typeface="+mn-ea"/>
                <a:cs typeface="+mn-cs"/>
              </a:rPr>
              <a:t>Prompts the user to enter length </a:t>
            </a:r>
            <a:r>
              <a:rPr kumimoji="0" lang="en-US" sz="2000" b="0" i="1" u="none" strike="noStrike" kern="1200" cap="none" spc="0" normalizeH="0" baseline="0" noProof="0" smtClean="0">
                <a:ln>
                  <a:noFill/>
                </a:ln>
                <a:solidFill>
                  <a:schemeClr val="tx2"/>
                </a:solidFill>
                <a:effectLst/>
                <a:uLnTx/>
                <a:uFillTx/>
                <a:latin typeface="+mn-lt"/>
                <a:ea typeface="+mn-ea"/>
                <a:cs typeface="+mn-cs"/>
              </a:rPr>
              <a:t>L </a:t>
            </a:r>
            <a:r>
              <a:rPr kumimoji="0" lang="en-US" sz="2000" b="0" i="0" u="none" strike="noStrike" kern="1200" cap="none" spc="0" normalizeH="0" baseline="0" noProof="0" smtClean="0">
                <a:ln>
                  <a:noFill/>
                </a:ln>
                <a:solidFill>
                  <a:schemeClr val="tx2"/>
                </a:solidFill>
                <a:effectLst/>
                <a:uLnTx/>
                <a:uFillTx/>
                <a:latin typeface="+mn-lt"/>
                <a:ea typeface="+mn-ea"/>
                <a:cs typeface="+mn-cs"/>
              </a:rPr>
              <a:t>for a vector</a:t>
            </a:r>
            <a:endParaRPr kumimoji="0" lang="en-US" sz="2000" b="0" i="1" u="none" strike="noStrike" kern="1200" cap="none" spc="0" normalizeH="0" baseline="0" noProof="0" smtClean="0">
              <a:ln>
                <a:noFill/>
              </a:ln>
              <a:solidFill>
                <a:schemeClr val="tx2"/>
              </a:solidFill>
              <a:effectLst/>
              <a:uLnTx/>
              <a:uFillTx/>
              <a:latin typeface="+mn-lt"/>
              <a:ea typeface="+mn-ea"/>
              <a:cs typeface="+mn-cs"/>
            </a:endParaRPr>
          </a:p>
          <a:p>
            <a:pPr marL="639763" marR="0" lvl="1" indent="-246063" algn="l" defTabSz="914400" rtl="0" eaLnBrk="0" fontAlgn="base" latinLnBrk="0" hangingPunct="0">
              <a:lnSpc>
                <a:spcPct val="100000"/>
              </a:lnSpc>
              <a:spcBef>
                <a:spcPct val="20000"/>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2"/>
                </a:solidFill>
                <a:effectLst/>
                <a:uLnTx/>
                <a:uFillTx/>
                <a:latin typeface="+mn-lt"/>
                <a:ea typeface="+mn-ea"/>
                <a:cs typeface="+mn-cs"/>
              </a:rPr>
              <a:t>Reads the vector length L </a:t>
            </a:r>
          </a:p>
          <a:p>
            <a:pPr marL="639763" marR="0" lvl="1" indent="-246063" algn="l" defTabSz="914400" rtl="0" eaLnBrk="0" fontAlgn="base" latinLnBrk="0" hangingPunct="0">
              <a:lnSpc>
                <a:spcPct val="100000"/>
              </a:lnSpc>
              <a:spcBef>
                <a:spcPct val="20000"/>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2"/>
                </a:solidFill>
                <a:effectLst/>
                <a:uLnTx/>
                <a:uFillTx/>
                <a:latin typeface="+mn-lt"/>
                <a:ea typeface="+mn-ea"/>
                <a:cs typeface="+mn-cs"/>
              </a:rPr>
              <a:t>Prompts the user to enter (from standard input) the elements (integers) of an L-element vector, with successive elements separated by whitespace</a:t>
            </a:r>
          </a:p>
          <a:p>
            <a:pPr marL="639763" marR="0" lvl="1" indent="-246063" algn="l" defTabSz="914400" rtl="0" eaLnBrk="0" fontAlgn="base" latinLnBrk="0" hangingPunct="0">
              <a:lnSpc>
                <a:spcPct val="100000"/>
              </a:lnSpc>
              <a:spcBef>
                <a:spcPct val="20000"/>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2"/>
                </a:solidFill>
                <a:effectLst/>
                <a:uLnTx/>
                <a:uFillTx/>
                <a:latin typeface="+mn-lt"/>
                <a:ea typeface="+mn-ea"/>
                <a:cs typeface="+mn-cs"/>
              </a:rPr>
              <a:t>Reads the vector</a:t>
            </a:r>
          </a:p>
          <a:p>
            <a:pPr marL="639763" marR="0" lvl="1" indent="-246063" algn="l" defTabSz="914400" rtl="0" eaLnBrk="0" fontAlgn="base" latinLnBrk="0" hangingPunct="0">
              <a:lnSpc>
                <a:spcPct val="100000"/>
              </a:lnSpc>
              <a:spcBef>
                <a:spcPct val="20000"/>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2"/>
                </a:solidFill>
                <a:effectLst/>
                <a:uLnTx/>
                <a:uFillTx/>
                <a:latin typeface="+mn-lt"/>
                <a:ea typeface="+mn-ea"/>
                <a:cs typeface="+mn-cs"/>
              </a:rPr>
              <a:t>Prompts the user to enter the elements (integers) of another L-element vector</a:t>
            </a:r>
          </a:p>
          <a:p>
            <a:pPr marL="639763" marR="0" lvl="1" indent="-246063" algn="l" defTabSz="914400" rtl="0" eaLnBrk="0" fontAlgn="base" latinLnBrk="0" hangingPunct="0">
              <a:lnSpc>
                <a:spcPct val="100000"/>
              </a:lnSpc>
              <a:spcBef>
                <a:spcPct val="20000"/>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2"/>
                </a:solidFill>
                <a:effectLst/>
                <a:uLnTx/>
                <a:uFillTx/>
                <a:latin typeface="+mn-lt"/>
                <a:ea typeface="+mn-ea"/>
                <a:cs typeface="+mn-cs"/>
              </a:rPr>
              <a:t>Reads the vector</a:t>
            </a:r>
          </a:p>
          <a:p>
            <a:pPr marL="639763" marR="0" lvl="1" indent="-246063" algn="l" defTabSz="914400" rtl="0" eaLnBrk="0" fontAlgn="base" latinLnBrk="0" hangingPunct="0">
              <a:lnSpc>
                <a:spcPct val="100000"/>
              </a:lnSpc>
              <a:spcBef>
                <a:spcPct val="20000"/>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2"/>
                </a:solidFill>
                <a:effectLst/>
                <a:uLnTx/>
                <a:uFillTx/>
                <a:latin typeface="+mn-lt"/>
                <a:ea typeface="+mn-ea"/>
                <a:cs typeface="+mn-cs"/>
              </a:rPr>
              <a:t>Computes the inner product of the two vectors and displays the result to standard output</a:t>
            </a:r>
          </a:p>
          <a:p>
            <a:pPr marL="639763" marR="0" lvl="1" indent="-246063" algn="l" defTabSz="914400" rtl="0" eaLnBrk="0" fontAlgn="base" latinLnBrk="0" hangingPunct="0">
              <a:lnSpc>
                <a:spcPct val="100000"/>
              </a:lnSpc>
              <a:spcBef>
                <a:spcPct val="20000"/>
              </a:spcBef>
              <a:spcAft>
                <a:spcPct val="0"/>
              </a:spcAft>
              <a:buClr>
                <a:schemeClr val="accent1"/>
              </a:buClr>
              <a:buSzPct val="85000"/>
              <a:buFontTx/>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Product Example</a:t>
            </a:r>
            <a:endParaRPr lang="en-US" dirty="0"/>
          </a:p>
        </p:txBody>
      </p:sp>
      <p:sp>
        <p:nvSpPr>
          <p:cNvPr id="3" name="Content Placeholder 2"/>
          <p:cNvSpPr>
            <a:spLocks noGrp="1"/>
          </p:cNvSpPr>
          <p:nvPr>
            <p:ph idx="1"/>
          </p:nvPr>
        </p:nvSpPr>
        <p:spPr/>
        <p:txBody>
          <a:bodyPr/>
          <a:lstStyle/>
          <a:p>
            <a:r>
              <a:rPr lang="en-US" sz="2400" dirty="0" smtClean="0"/>
              <a:t>The inner product project directory, including three ITSs, is provided in the distributed directory called </a:t>
            </a:r>
          </a:p>
          <a:p>
            <a:pPr>
              <a:buNone/>
            </a:pPr>
            <a:r>
              <a:rPr lang="en-US" sz="2400" b="1" dirty="0" smtClean="0">
                <a:solidFill>
                  <a:schemeClr val="tx2"/>
                </a:solidFill>
                <a:latin typeface="Courier New" pitchFamily="49" charset="0"/>
                <a:cs typeface="Courier New" pitchFamily="49" charset="0"/>
              </a:rPr>
              <a:t>	inner-product-program-</a:t>
            </a:r>
            <a:r>
              <a:rPr lang="en-US" sz="2400" b="1" dirty="0" err="1" smtClean="0">
                <a:solidFill>
                  <a:schemeClr val="tx2"/>
                </a:solidFill>
                <a:latin typeface="Courier New" pitchFamily="49" charset="0"/>
                <a:cs typeface="Courier New" pitchFamily="49" charset="0"/>
              </a:rPr>
              <a:t>example.tar.gz</a:t>
            </a:r>
            <a:endParaRPr lang="en-US" sz="2400" b="1" dirty="0" smtClean="0">
              <a:solidFill>
                <a:schemeClr val="tx2"/>
              </a:solidFill>
              <a:latin typeface="Courier New" pitchFamily="49" charset="0"/>
              <a:cs typeface="Courier New" pitchFamily="49" charset="0"/>
            </a:endParaRPr>
          </a:p>
          <a:p>
            <a:r>
              <a:rPr lang="en-US" sz="2400" dirty="0" smtClean="0"/>
              <a:t>You are encouraged to</a:t>
            </a:r>
          </a:p>
          <a:p>
            <a:pPr lvl="1"/>
            <a:r>
              <a:rPr lang="en-US" sz="2000" dirty="0" smtClean="0"/>
              <a:t>Study all of the files in this directory tree carefully</a:t>
            </a:r>
          </a:p>
          <a:p>
            <a:pPr lvl="1"/>
            <a:r>
              <a:rPr lang="en-US" sz="2000" dirty="0" smtClean="0"/>
              <a:t>Build the project (</a:t>
            </a:r>
            <a:r>
              <a:rPr lang="en-US" sz="1800" dirty="0" err="1" smtClean="0"/>
              <a:t>cd</a:t>
            </a:r>
            <a:r>
              <a:rPr lang="en-US" sz="1800" dirty="0" smtClean="0"/>
              <a:t> to the source directory and run </a:t>
            </a:r>
            <a:r>
              <a:rPr lang="en-US" sz="1800" dirty="0" err="1" smtClean="0"/>
              <a:t>makeme</a:t>
            </a:r>
            <a:r>
              <a:rPr lang="en-US" sz="1800" dirty="0" smtClean="0"/>
              <a:t>)</a:t>
            </a:r>
          </a:p>
          <a:p>
            <a:pPr lvl="1"/>
            <a:r>
              <a:rPr lang="en-US" sz="2000" dirty="0" smtClean="0"/>
              <a:t>Run </a:t>
            </a:r>
            <a:r>
              <a:rPr lang="en-US" sz="2000" b="1" dirty="0" err="1" smtClean="0">
                <a:latin typeface="Courier New" pitchFamily="49" charset="0"/>
                <a:cs typeface="Courier New" pitchFamily="49" charset="0"/>
              </a:rPr>
              <a:t>dxtest</a:t>
            </a:r>
            <a:r>
              <a:rPr lang="en-US" sz="2000" dirty="0" smtClean="0"/>
              <a:t> in different levels of the </a:t>
            </a:r>
            <a:r>
              <a:rPr lang="en-US" sz="2000" b="1" dirty="0" smtClean="0">
                <a:latin typeface="Courier New" pitchFamily="49" charset="0"/>
                <a:cs typeface="Courier New" pitchFamily="49" charset="0"/>
              </a:rPr>
              <a:t>test/</a:t>
            </a:r>
            <a:r>
              <a:rPr lang="en-US" sz="2000" dirty="0" smtClean="0"/>
              <a:t> </a:t>
            </a:r>
            <a:r>
              <a:rPr lang="en-US" sz="2000" dirty="0" err="1" smtClean="0"/>
              <a:t>subtree</a:t>
            </a:r>
            <a:r>
              <a:rPr lang="en-US" sz="2000" dirty="0" smtClean="0"/>
              <a:t> and see what happens</a:t>
            </a:r>
          </a:p>
          <a:p>
            <a:pPr lvl="1"/>
            <a:r>
              <a:rPr lang="en-US" sz="2000" dirty="0" smtClean="0"/>
              <a:t>Review which of the files in the testing tree are standard/required, and which are artifacts of the specific design of this test suite</a:t>
            </a:r>
          </a:p>
          <a:p>
            <a:pPr lvl="1"/>
            <a:r>
              <a:rPr lang="en-US" sz="2000" dirty="0" smtClean="0"/>
              <a:t>Extend the test suite with new tests, and run </a:t>
            </a:r>
            <a:r>
              <a:rPr lang="en-US" sz="2000" dirty="0" err="1" smtClean="0"/>
              <a:t>dxtest</a:t>
            </a:r>
            <a:endParaRPr lang="en-US" sz="2000" dirty="0" smtClean="0"/>
          </a:p>
          <a:p>
            <a:endParaRPr lang="en-US" sz="2400"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943646"/>
          </a:xfrm>
        </p:spPr>
        <p:txBody>
          <a:bodyPr/>
          <a:lstStyle/>
          <a:p>
            <a:r>
              <a:rPr lang="en-US" dirty="0" smtClean="0"/>
              <a:t>Unit Testing</a:t>
            </a:r>
            <a:endParaRPr lang="en-US" dirty="0"/>
          </a:p>
        </p:txBody>
      </p:sp>
      <p:sp>
        <p:nvSpPr>
          <p:cNvPr id="3" name="Content Placeholder 2"/>
          <p:cNvSpPr>
            <a:spLocks noGrp="1"/>
          </p:cNvSpPr>
          <p:nvPr>
            <p:ph idx="1"/>
          </p:nvPr>
        </p:nvSpPr>
        <p:spPr>
          <a:xfrm>
            <a:off x="457200" y="1648496"/>
            <a:ext cx="8229600" cy="4707854"/>
          </a:xfrm>
        </p:spPr>
        <p:txBody>
          <a:bodyPr/>
          <a:lstStyle/>
          <a:p>
            <a:r>
              <a:rPr lang="en-US" dirty="0" smtClean="0"/>
              <a:t>What is it?</a:t>
            </a:r>
          </a:p>
          <a:p>
            <a:pPr lvl="1"/>
            <a:r>
              <a:rPr lang="en-US" dirty="0" smtClean="0"/>
              <a:t>Unit testing is an important software development process</a:t>
            </a:r>
          </a:p>
          <a:p>
            <a:r>
              <a:rPr lang="en-US" dirty="0" smtClean="0"/>
              <a:t>Identify separate “units” of source code</a:t>
            </a:r>
          </a:p>
          <a:p>
            <a:pPr lvl="1"/>
            <a:r>
              <a:rPr lang="en-US" dirty="0" smtClean="0"/>
              <a:t>Possibly internal (a code block or function)</a:t>
            </a:r>
          </a:p>
          <a:p>
            <a:pPr lvl="1"/>
            <a:r>
              <a:rPr lang="en-US" dirty="0" smtClean="0"/>
              <a:t>Or external (according to program specifications)</a:t>
            </a:r>
          </a:p>
          <a:p>
            <a:r>
              <a:rPr lang="en-US" dirty="0" smtClean="0"/>
              <a:t>Each such unit is tested to make sure it is working as specified/designed under  various conditions</a:t>
            </a:r>
          </a:p>
          <a:p>
            <a:pPr lvl="1"/>
            <a:r>
              <a:rPr lang="en-US" dirty="0" smtClean="0"/>
              <a:t>Across the whole acceptable input range</a:t>
            </a:r>
          </a:p>
          <a:p>
            <a:pPr lvl="1"/>
            <a:r>
              <a:rPr lang="en-US" dirty="0" smtClean="0"/>
              <a:t>Handling errors appropriately</a:t>
            </a:r>
          </a:p>
          <a:p>
            <a:pPr lvl="1"/>
            <a:endParaRPr lang="en-US"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Examples</a:t>
            </a:r>
            <a:endParaRPr lang="en-US" dirty="0"/>
          </a:p>
        </p:txBody>
      </p:sp>
      <p:sp>
        <p:nvSpPr>
          <p:cNvPr id="3" name="Content Placeholder 2"/>
          <p:cNvSpPr>
            <a:spLocks noGrp="1"/>
          </p:cNvSpPr>
          <p:nvPr>
            <p:ph idx="1"/>
          </p:nvPr>
        </p:nvSpPr>
        <p:spPr/>
        <p:txBody>
          <a:bodyPr/>
          <a:lstStyle/>
          <a:p>
            <a:r>
              <a:rPr lang="en-US" dirty="0" smtClean="0"/>
              <a:t>Test normal conditions</a:t>
            </a:r>
          </a:p>
          <a:p>
            <a:pPr lvl="1"/>
            <a:r>
              <a:rPr lang="en-US" dirty="0" smtClean="0"/>
              <a:t>Vector length is more than 1</a:t>
            </a:r>
          </a:p>
          <a:p>
            <a:pPr lvl="1"/>
            <a:r>
              <a:rPr lang="en-US" dirty="0" smtClean="0"/>
              <a:t>Vector length is 1 (extreme case)</a:t>
            </a:r>
          </a:p>
          <a:p>
            <a:r>
              <a:rPr lang="en-US" dirty="0" smtClean="0"/>
              <a:t>Detect and handle the following error conditions:</a:t>
            </a:r>
          </a:p>
          <a:p>
            <a:pPr lvl="1"/>
            <a:r>
              <a:rPr lang="en-US" dirty="0" smtClean="0"/>
              <a:t>Missing vector length</a:t>
            </a:r>
          </a:p>
          <a:p>
            <a:pPr lvl="1"/>
            <a:r>
              <a:rPr lang="en-US" dirty="0" smtClean="0"/>
              <a:t>Invalid (less than 1) vector length </a:t>
            </a:r>
          </a:p>
          <a:p>
            <a:pPr lvl="1"/>
            <a:r>
              <a:rPr lang="en-US" dirty="0" smtClean="0"/>
              <a:t>Incomplete first vector</a:t>
            </a:r>
          </a:p>
          <a:p>
            <a:pPr lvl="1"/>
            <a:r>
              <a:rPr lang="en-US" dirty="0" smtClean="0"/>
              <a:t>Incomplete second vector</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test01</a:t>
            </a:r>
            <a:endParaRPr lang="en-US" dirty="0"/>
          </a:p>
        </p:txBody>
      </p:sp>
      <p:sp>
        <p:nvSpPr>
          <p:cNvPr id="3" name="Slide Number Placeholder 2"/>
          <p:cNvSpPr>
            <a:spLocks noGrp="1"/>
          </p:cNvSpPr>
          <p:nvPr>
            <p:ph type="sldNum" sz="quarter" idx="12"/>
          </p:nvPr>
        </p:nvSpPr>
        <p:spPr/>
        <p:txBody>
          <a:bodyPr/>
          <a:lstStyle/>
          <a:p>
            <a:pPr>
              <a:defRPr/>
            </a:pPr>
            <a:fld id="{8F91469C-489A-445C-94DF-CD164181F3CA}" type="slidenum">
              <a:rPr lang="en-US" smtClean="0"/>
              <a:pPr>
                <a:defRPr/>
              </a:pPr>
              <a:t>21</a:t>
            </a:fld>
            <a:endParaRPr lang="en-US" dirty="0"/>
          </a:p>
        </p:txBody>
      </p:sp>
      <p:sp>
        <p:nvSpPr>
          <p:cNvPr id="7" name="Rectangle 6"/>
          <p:cNvSpPr/>
          <p:nvPr/>
        </p:nvSpPr>
        <p:spPr>
          <a:xfrm>
            <a:off x="2034139" y="2046609"/>
            <a:ext cx="1410101" cy="923330"/>
          </a:xfrm>
          <a:prstGeom prst="rect">
            <a:avLst/>
          </a:prstGeom>
          <a:ln>
            <a:solidFill>
              <a:schemeClr val="tx1"/>
            </a:solidFill>
          </a:ln>
        </p:spPr>
        <p:txBody>
          <a:bodyPr wrap="square">
            <a:spAutoFit/>
          </a:bodyPr>
          <a:lstStyle/>
          <a:p>
            <a:r>
              <a:rPr lang="en-US" dirty="0" smtClean="0">
                <a:latin typeface="Courier New" pitchFamily="49" charset="0"/>
                <a:cs typeface="Courier New" pitchFamily="49" charset="0"/>
              </a:rPr>
              <a:t>3</a:t>
            </a:r>
          </a:p>
          <a:p>
            <a:r>
              <a:rPr lang="en-US" dirty="0" smtClean="0">
                <a:latin typeface="Courier New" pitchFamily="49" charset="0"/>
                <a:cs typeface="Courier New" pitchFamily="49" charset="0"/>
              </a:rPr>
              <a:t>1 0 2</a:t>
            </a:r>
          </a:p>
          <a:p>
            <a:r>
              <a:rPr lang="en-US" dirty="0" smtClean="0">
                <a:latin typeface="Courier New" pitchFamily="49" charset="0"/>
                <a:cs typeface="Courier New" pitchFamily="49" charset="0"/>
              </a:rPr>
              <a:t>5 3 -1</a:t>
            </a:r>
            <a:endParaRPr lang="en-US" dirty="0">
              <a:latin typeface="Courier New" pitchFamily="49" charset="0"/>
              <a:cs typeface="Courier New" pitchFamily="49" charset="0"/>
            </a:endParaRPr>
          </a:p>
        </p:txBody>
      </p:sp>
      <p:sp>
        <p:nvSpPr>
          <p:cNvPr id="8" name="Rectangle 7"/>
          <p:cNvSpPr/>
          <p:nvPr/>
        </p:nvSpPr>
        <p:spPr>
          <a:xfrm>
            <a:off x="624038" y="4029164"/>
            <a:ext cx="7300762" cy="1200329"/>
          </a:xfrm>
          <a:prstGeom prst="rect">
            <a:avLst/>
          </a:prstGeom>
          <a:ln>
            <a:solidFill>
              <a:schemeClr val="accent1"/>
            </a:solidFill>
          </a:ln>
        </p:spPr>
        <p:txBody>
          <a:bodyPr wrap="square">
            <a:spAutoFit/>
          </a:bodyPr>
          <a:lstStyle/>
          <a:p>
            <a:r>
              <a:rPr lang="en-US" dirty="0" smtClean="0"/>
              <a:t>Enter the vector length:</a:t>
            </a:r>
          </a:p>
          <a:p>
            <a:r>
              <a:rPr lang="en-US" dirty="0" smtClean="0"/>
              <a:t>Enter the first vector, separate each element by whitespace.</a:t>
            </a:r>
          </a:p>
          <a:p>
            <a:r>
              <a:rPr lang="en-US" dirty="0" smtClean="0"/>
              <a:t>Enter the second vector, separate each element by whitespace.</a:t>
            </a:r>
          </a:p>
          <a:p>
            <a:r>
              <a:rPr lang="en-US" dirty="0" smtClean="0"/>
              <a:t>The result is 3</a:t>
            </a:r>
            <a:endParaRPr lang="en-US" dirty="0"/>
          </a:p>
        </p:txBody>
      </p:sp>
      <p:sp>
        <p:nvSpPr>
          <p:cNvPr id="9" name="TextBox 8"/>
          <p:cNvSpPr txBox="1"/>
          <p:nvPr/>
        </p:nvSpPr>
        <p:spPr>
          <a:xfrm>
            <a:off x="624038" y="2046609"/>
            <a:ext cx="1133644" cy="369332"/>
          </a:xfrm>
          <a:prstGeom prst="rect">
            <a:avLst/>
          </a:prstGeom>
          <a:noFill/>
        </p:spPr>
        <p:txBody>
          <a:bodyPr wrap="none" rtlCol="0">
            <a:spAutoFit/>
          </a:bodyPr>
          <a:lstStyle/>
          <a:p>
            <a:r>
              <a:rPr lang="en-US" dirty="0" smtClean="0"/>
              <a:t>input.txt</a:t>
            </a:r>
            <a:endParaRPr lang="en-US" dirty="0"/>
          </a:p>
        </p:txBody>
      </p:sp>
      <p:sp>
        <p:nvSpPr>
          <p:cNvPr id="10" name="TextBox 9"/>
          <p:cNvSpPr txBox="1"/>
          <p:nvPr/>
        </p:nvSpPr>
        <p:spPr>
          <a:xfrm>
            <a:off x="624038" y="3471148"/>
            <a:ext cx="2212465" cy="369332"/>
          </a:xfrm>
          <a:prstGeom prst="rect">
            <a:avLst/>
          </a:prstGeom>
          <a:noFill/>
        </p:spPr>
        <p:txBody>
          <a:bodyPr wrap="none" rtlCol="0">
            <a:spAutoFit/>
          </a:bodyPr>
          <a:lstStyle/>
          <a:p>
            <a:r>
              <a:rPr lang="en-US" dirty="0" smtClean="0"/>
              <a:t>correct-output.txt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test02</a:t>
            </a:r>
            <a:endParaRPr lang="en-US" dirty="0"/>
          </a:p>
        </p:txBody>
      </p:sp>
      <p:sp>
        <p:nvSpPr>
          <p:cNvPr id="3" name="Slide Number Placeholder 2"/>
          <p:cNvSpPr>
            <a:spLocks noGrp="1"/>
          </p:cNvSpPr>
          <p:nvPr>
            <p:ph type="sldNum" sz="quarter" idx="12"/>
          </p:nvPr>
        </p:nvSpPr>
        <p:spPr/>
        <p:txBody>
          <a:bodyPr/>
          <a:lstStyle/>
          <a:p>
            <a:pPr>
              <a:defRPr/>
            </a:pPr>
            <a:fld id="{8F91469C-489A-445C-94DF-CD164181F3CA}" type="slidenum">
              <a:rPr lang="en-US" smtClean="0"/>
              <a:pPr>
                <a:defRPr/>
              </a:pPr>
              <a:t>22</a:t>
            </a:fld>
            <a:endParaRPr lang="en-US" dirty="0"/>
          </a:p>
        </p:txBody>
      </p:sp>
      <p:sp>
        <p:nvSpPr>
          <p:cNvPr id="4" name="Rectangle 3"/>
          <p:cNvSpPr/>
          <p:nvPr/>
        </p:nvSpPr>
        <p:spPr>
          <a:xfrm>
            <a:off x="2165684" y="2046609"/>
            <a:ext cx="1732547" cy="923330"/>
          </a:xfrm>
          <a:prstGeom prst="rect">
            <a:avLst/>
          </a:prstGeom>
          <a:ln>
            <a:solidFill>
              <a:schemeClr val="tx1"/>
            </a:solidFill>
          </a:ln>
        </p:spPr>
        <p:txBody>
          <a:bodyPr wrap="square">
            <a:spAutoFit/>
          </a:bodyPr>
          <a:lstStyle/>
          <a:p>
            <a:r>
              <a:rPr lang="en-US" dirty="0" smtClean="0">
                <a:latin typeface="Courier New" pitchFamily="49" charset="0"/>
                <a:cs typeface="Courier New" pitchFamily="49" charset="0"/>
              </a:rPr>
              <a:t>1</a:t>
            </a:r>
          </a:p>
          <a:p>
            <a:r>
              <a:rPr lang="en-US" dirty="0" smtClean="0">
                <a:latin typeface="Courier New" pitchFamily="49" charset="0"/>
                <a:cs typeface="Courier New" pitchFamily="49" charset="0"/>
              </a:rPr>
              <a:t>7</a:t>
            </a:r>
          </a:p>
          <a:p>
            <a:r>
              <a:rPr lang="en-US" dirty="0" smtClean="0">
                <a:latin typeface="Courier New" pitchFamily="49" charset="0"/>
                <a:cs typeface="Courier New" pitchFamily="49" charset="0"/>
              </a:rPr>
              <a:t>5</a:t>
            </a:r>
            <a:endParaRPr lang="en-US" dirty="0">
              <a:latin typeface="Courier New" pitchFamily="49" charset="0"/>
              <a:cs typeface="Courier New" pitchFamily="49" charset="0"/>
            </a:endParaRPr>
          </a:p>
        </p:txBody>
      </p:sp>
      <p:sp>
        <p:nvSpPr>
          <p:cNvPr id="5" name="Rectangle 4"/>
          <p:cNvSpPr/>
          <p:nvPr/>
        </p:nvSpPr>
        <p:spPr>
          <a:xfrm>
            <a:off x="591954" y="3907857"/>
            <a:ext cx="7117882" cy="1200329"/>
          </a:xfrm>
          <a:prstGeom prst="rect">
            <a:avLst/>
          </a:prstGeom>
          <a:ln>
            <a:solidFill>
              <a:schemeClr val="accent1"/>
            </a:solidFill>
          </a:ln>
        </p:spPr>
        <p:txBody>
          <a:bodyPr wrap="square">
            <a:spAutoFit/>
          </a:bodyPr>
          <a:lstStyle/>
          <a:p>
            <a:r>
              <a:rPr lang="en-US" dirty="0" smtClean="0"/>
              <a:t>Enter the vector length:</a:t>
            </a:r>
          </a:p>
          <a:p>
            <a:r>
              <a:rPr lang="en-US" dirty="0" smtClean="0"/>
              <a:t>Enter the first vector, separate each element by whitespace.</a:t>
            </a:r>
          </a:p>
          <a:p>
            <a:r>
              <a:rPr lang="en-US" dirty="0" smtClean="0"/>
              <a:t>Enter the second vector, separate each element by whitespace.</a:t>
            </a:r>
          </a:p>
          <a:p>
            <a:r>
              <a:rPr lang="en-US" dirty="0" smtClean="0"/>
              <a:t>The result is 35</a:t>
            </a:r>
            <a:endParaRPr lang="en-US" dirty="0"/>
          </a:p>
        </p:txBody>
      </p:sp>
      <p:sp>
        <p:nvSpPr>
          <p:cNvPr id="6" name="TextBox 5"/>
          <p:cNvSpPr txBox="1"/>
          <p:nvPr/>
        </p:nvSpPr>
        <p:spPr>
          <a:xfrm>
            <a:off x="591954" y="2046609"/>
            <a:ext cx="1133644" cy="369332"/>
          </a:xfrm>
          <a:prstGeom prst="rect">
            <a:avLst/>
          </a:prstGeom>
          <a:noFill/>
        </p:spPr>
        <p:txBody>
          <a:bodyPr wrap="none" rtlCol="0">
            <a:spAutoFit/>
          </a:bodyPr>
          <a:lstStyle/>
          <a:p>
            <a:r>
              <a:rPr lang="en-US" dirty="0" smtClean="0"/>
              <a:t>input.txt</a:t>
            </a:r>
            <a:endParaRPr lang="en-US" dirty="0"/>
          </a:p>
        </p:txBody>
      </p:sp>
      <p:sp>
        <p:nvSpPr>
          <p:cNvPr id="7" name="TextBox 6"/>
          <p:cNvSpPr txBox="1"/>
          <p:nvPr/>
        </p:nvSpPr>
        <p:spPr>
          <a:xfrm>
            <a:off x="591954" y="3307519"/>
            <a:ext cx="2212465" cy="369332"/>
          </a:xfrm>
          <a:prstGeom prst="rect">
            <a:avLst/>
          </a:prstGeom>
          <a:noFill/>
        </p:spPr>
        <p:txBody>
          <a:bodyPr wrap="none" rtlCol="0">
            <a:spAutoFit/>
          </a:bodyPr>
          <a:lstStyle/>
          <a:p>
            <a:r>
              <a:rPr lang="en-US" dirty="0" smtClean="0"/>
              <a:t>correct-output.txt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test03</a:t>
            </a:r>
            <a:endParaRPr lang="en-US" dirty="0"/>
          </a:p>
        </p:txBody>
      </p:sp>
      <p:sp>
        <p:nvSpPr>
          <p:cNvPr id="3" name="Slide Number Placeholder 2"/>
          <p:cNvSpPr>
            <a:spLocks noGrp="1"/>
          </p:cNvSpPr>
          <p:nvPr>
            <p:ph type="sldNum" sz="quarter" idx="12"/>
          </p:nvPr>
        </p:nvSpPr>
        <p:spPr/>
        <p:txBody>
          <a:bodyPr/>
          <a:lstStyle/>
          <a:p>
            <a:pPr>
              <a:defRPr/>
            </a:pPr>
            <a:fld id="{8F91469C-489A-445C-94DF-CD164181F3CA}" type="slidenum">
              <a:rPr lang="en-US" smtClean="0"/>
              <a:pPr>
                <a:defRPr/>
              </a:pPr>
              <a:t>23</a:t>
            </a:fld>
            <a:endParaRPr lang="en-US" dirty="0"/>
          </a:p>
        </p:txBody>
      </p:sp>
      <p:sp>
        <p:nvSpPr>
          <p:cNvPr id="4" name="Rectangle 3"/>
          <p:cNvSpPr/>
          <p:nvPr/>
        </p:nvSpPr>
        <p:spPr>
          <a:xfrm>
            <a:off x="1969427" y="2175309"/>
            <a:ext cx="2151246" cy="923330"/>
          </a:xfrm>
          <a:prstGeom prst="rect">
            <a:avLst/>
          </a:prstGeom>
          <a:ln>
            <a:solidFill>
              <a:schemeClr val="tx1"/>
            </a:solidFill>
          </a:ln>
        </p:spPr>
        <p:txBody>
          <a:bodyPr wrap="square">
            <a:spAutoFit/>
          </a:bodyPr>
          <a:lstStyle/>
          <a:p>
            <a:r>
              <a:rPr lang="en-US" dirty="0" smtClean="0">
                <a:latin typeface="Courier New" pitchFamily="49" charset="0"/>
                <a:cs typeface="Courier New" pitchFamily="49" charset="0"/>
              </a:rPr>
              <a:t>-2</a:t>
            </a:r>
          </a:p>
          <a:p>
            <a:r>
              <a:rPr lang="en-US" dirty="0" smtClean="0">
                <a:latin typeface="Courier New" pitchFamily="49" charset="0"/>
                <a:cs typeface="Courier New" pitchFamily="49" charset="0"/>
              </a:rPr>
              <a:t>1 1</a:t>
            </a:r>
          </a:p>
          <a:p>
            <a:r>
              <a:rPr lang="en-US" dirty="0" smtClean="0">
                <a:latin typeface="Courier New" pitchFamily="49" charset="0"/>
                <a:cs typeface="Courier New" pitchFamily="49" charset="0"/>
              </a:rPr>
              <a:t>1 1</a:t>
            </a:r>
            <a:endParaRPr lang="en-US" dirty="0">
              <a:latin typeface="Courier New" pitchFamily="49" charset="0"/>
              <a:cs typeface="Courier New" pitchFamily="49" charset="0"/>
            </a:endParaRPr>
          </a:p>
        </p:txBody>
      </p:sp>
      <p:sp>
        <p:nvSpPr>
          <p:cNvPr id="5" name="Rectangle 4"/>
          <p:cNvSpPr/>
          <p:nvPr/>
        </p:nvSpPr>
        <p:spPr>
          <a:xfrm>
            <a:off x="696367" y="4108201"/>
            <a:ext cx="6328610" cy="369332"/>
          </a:xfrm>
          <a:prstGeom prst="rect">
            <a:avLst/>
          </a:prstGeom>
          <a:ln>
            <a:solidFill>
              <a:schemeClr val="accent1"/>
            </a:solidFill>
          </a:ln>
        </p:spPr>
        <p:txBody>
          <a:bodyPr wrap="square">
            <a:spAutoFit/>
          </a:bodyPr>
          <a:lstStyle/>
          <a:p>
            <a:r>
              <a:rPr lang="en-US" dirty="0" smtClean="0"/>
              <a:t>Enter the vector length:</a:t>
            </a:r>
            <a:endParaRPr lang="en-US" dirty="0"/>
          </a:p>
        </p:txBody>
      </p:sp>
      <p:sp>
        <p:nvSpPr>
          <p:cNvPr id="6" name="TextBox 5"/>
          <p:cNvSpPr txBox="1"/>
          <p:nvPr/>
        </p:nvSpPr>
        <p:spPr>
          <a:xfrm>
            <a:off x="668956" y="2175309"/>
            <a:ext cx="1133644" cy="369332"/>
          </a:xfrm>
          <a:prstGeom prst="rect">
            <a:avLst/>
          </a:prstGeom>
          <a:noFill/>
        </p:spPr>
        <p:txBody>
          <a:bodyPr wrap="none" rtlCol="0">
            <a:spAutoFit/>
          </a:bodyPr>
          <a:lstStyle/>
          <a:p>
            <a:r>
              <a:rPr lang="en-US" dirty="0" smtClean="0"/>
              <a:t>input.txt</a:t>
            </a:r>
            <a:endParaRPr lang="en-US" dirty="0"/>
          </a:p>
        </p:txBody>
      </p:sp>
      <p:sp>
        <p:nvSpPr>
          <p:cNvPr id="7" name="TextBox 6"/>
          <p:cNvSpPr txBox="1"/>
          <p:nvPr/>
        </p:nvSpPr>
        <p:spPr>
          <a:xfrm>
            <a:off x="696367" y="3655814"/>
            <a:ext cx="2212465" cy="369332"/>
          </a:xfrm>
          <a:prstGeom prst="rect">
            <a:avLst/>
          </a:prstGeom>
          <a:noFill/>
        </p:spPr>
        <p:txBody>
          <a:bodyPr wrap="none" rtlCol="0">
            <a:spAutoFit/>
          </a:bodyPr>
          <a:lstStyle/>
          <a:p>
            <a:r>
              <a:rPr lang="en-US" dirty="0" smtClean="0"/>
              <a:t>correct-output.txt</a:t>
            </a:r>
            <a:endParaRPr lang="en-US" dirty="0"/>
          </a:p>
        </p:txBody>
      </p:sp>
      <p:sp>
        <p:nvSpPr>
          <p:cNvPr id="8" name="Rectangle 7"/>
          <p:cNvSpPr/>
          <p:nvPr/>
        </p:nvSpPr>
        <p:spPr>
          <a:xfrm>
            <a:off x="723778" y="5340235"/>
            <a:ext cx="6301199" cy="369332"/>
          </a:xfrm>
          <a:prstGeom prst="rect">
            <a:avLst/>
          </a:prstGeom>
          <a:ln>
            <a:solidFill>
              <a:schemeClr val="tx1"/>
            </a:solidFill>
          </a:ln>
        </p:spPr>
        <p:txBody>
          <a:bodyPr wrap="square">
            <a:spAutoFit/>
          </a:bodyPr>
          <a:lstStyle/>
          <a:p>
            <a:r>
              <a:rPr lang="en-US" dirty="0" smtClean="0"/>
              <a:t>Invalid vector length.</a:t>
            </a:r>
            <a:endParaRPr lang="en-US" dirty="0"/>
          </a:p>
        </p:txBody>
      </p:sp>
      <p:sp>
        <p:nvSpPr>
          <p:cNvPr id="9" name="TextBox 8"/>
          <p:cNvSpPr txBox="1"/>
          <p:nvPr/>
        </p:nvSpPr>
        <p:spPr>
          <a:xfrm>
            <a:off x="723778" y="4820471"/>
            <a:ext cx="2388795" cy="369332"/>
          </a:xfrm>
          <a:prstGeom prst="rect">
            <a:avLst/>
          </a:prstGeom>
          <a:noFill/>
        </p:spPr>
        <p:txBody>
          <a:bodyPr wrap="none" rtlCol="0">
            <a:spAutoFit/>
          </a:bodyPr>
          <a:lstStyle/>
          <a:p>
            <a:r>
              <a:rPr lang="en-US" dirty="0" smtClean="0"/>
              <a:t>expected-errors.txt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0850"/>
            <a:ext cx="8229600" cy="943646"/>
          </a:xfrm>
        </p:spPr>
        <p:txBody>
          <a:bodyPr/>
          <a:lstStyle/>
          <a:p>
            <a:r>
              <a:rPr lang="en-US" dirty="0" smtClean="0"/>
              <a:t>Why Unit Testing?</a:t>
            </a:r>
            <a:endParaRPr lang="en-US" dirty="0"/>
          </a:p>
        </p:txBody>
      </p:sp>
      <p:sp>
        <p:nvSpPr>
          <p:cNvPr id="3" name="Content Placeholder 2"/>
          <p:cNvSpPr>
            <a:spLocks noGrp="1"/>
          </p:cNvSpPr>
          <p:nvPr>
            <p:ph idx="1"/>
          </p:nvPr>
        </p:nvSpPr>
        <p:spPr>
          <a:xfrm>
            <a:off x="457200" y="1394496"/>
            <a:ext cx="8229600" cy="4961854"/>
          </a:xfrm>
        </p:spPr>
        <p:txBody>
          <a:bodyPr/>
          <a:lstStyle/>
          <a:p>
            <a:r>
              <a:rPr lang="en-US" sz="2400" dirty="0" smtClean="0"/>
              <a:t>Comprehensive, systematic approach to testing</a:t>
            </a:r>
          </a:p>
          <a:p>
            <a:pPr lvl="1"/>
            <a:r>
              <a:rPr lang="en-US" sz="2000" dirty="0" smtClean="0"/>
              <a:t>Improves software reliability and quality</a:t>
            </a:r>
          </a:p>
          <a:p>
            <a:r>
              <a:rPr lang="en-US" sz="2400" dirty="0" smtClean="0"/>
              <a:t>Finds problems early in the development cycle</a:t>
            </a:r>
          </a:p>
          <a:p>
            <a:pPr lvl="1"/>
            <a:r>
              <a:rPr lang="en-US" sz="2000" dirty="0" smtClean="0"/>
              <a:t>Tests can be run before the whole program is working, using stubs and drivers</a:t>
            </a:r>
          </a:p>
          <a:p>
            <a:r>
              <a:rPr lang="en-US" sz="2400" dirty="0" smtClean="0"/>
              <a:t>Facilitates changes</a:t>
            </a:r>
          </a:p>
          <a:p>
            <a:pPr lvl="1"/>
            <a:r>
              <a:rPr lang="en-US" sz="2000" dirty="0" smtClean="0"/>
              <a:t>Establishing tests in advance allows the same tests to be used after code is modified</a:t>
            </a:r>
          </a:p>
          <a:p>
            <a:pPr lvl="2"/>
            <a:r>
              <a:rPr lang="en-US" sz="2000" dirty="0" smtClean="0"/>
              <a:t>quickly and easily verify that the fix was successful</a:t>
            </a:r>
          </a:p>
          <a:p>
            <a:pPr lvl="2"/>
            <a:r>
              <a:rPr lang="en-US" sz="2000" dirty="0" smtClean="0"/>
              <a:t>check to see if the change broke some other part of the code</a:t>
            </a:r>
          </a:p>
          <a:p>
            <a:r>
              <a:rPr lang="en-US" sz="2400" dirty="0" smtClean="0"/>
              <a:t>Improves design by making your code testable</a:t>
            </a:r>
          </a:p>
          <a:p>
            <a:pPr lvl="1"/>
            <a:r>
              <a:rPr lang="en-US" sz="2000" dirty="0" smtClean="0"/>
              <a:t>forces the programmer to keep testing in mind while writing the code</a:t>
            </a:r>
            <a:endParaRPr lang="en-US" sz="2000"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Unit Testing</a:t>
            </a:r>
            <a:endParaRPr lang="en-US" dirty="0"/>
          </a:p>
        </p:txBody>
      </p:sp>
      <p:sp>
        <p:nvSpPr>
          <p:cNvPr id="3" name="Content Placeholder 2"/>
          <p:cNvSpPr>
            <a:spLocks noGrp="1"/>
          </p:cNvSpPr>
          <p:nvPr>
            <p:ph idx="1"/>
          </p:nvPr>
        </p:nvSpPr>
        <p:spPr/>
        <p:txBody>
          <a:bodyPr/>
          <a:lstStyle/>
          <a:p>
            <a:r>
              <a:rPr lang="en-US" dirty="0" smtClean="0"/>
              <a:t>Tests are written concurrently with application code</a:t>
            </a:r>
          </a:p>
          <a:p>
            <a:pPr lvl="1"/>
            <a:r>
              <a:rPr lang="en-US" dirty="0" smtClean="0"/>
              <a:t>not after!</a:t>
            </a:r>
          </a:p>
          <a:p>
            <a:r>
              <a:rPr lang="en-US" dirty="0" smtClean="0"/>
              <a:t>Tests are organized and kept separate from the application code.</a:t>
            </a:r>
          </a:p>
          <a:p>
            <a:pPr lvl="1"/>
            <a:r>
              <a:rPr lang="en-US" dirty="0" smtClean="0"/>
              <a:t>How to organize your projects and tests (later)</a:t>
            </a:r>
          </a:p>
          <a:p>
            <a:r>
              <a:rPr lang="en-US" dirty="0" smtClean="0"/>
              <a:t>Each test case is independent from others. </a:t>
            </a:r>
          </a:p>
          <a:p>
            <a:r>
              <a:rPr lang="en-US" dirty="0" smtClean="0"/>
              <a:t>Tests are typically short and simple.</a:t>
            </a:r>
          </a:p>
          <a:p>
            <a:r>
              <a:rPr lang="en-US" dirty="0" smtClean="0"/>
              <a:t>Tests are run separately. They are not part of your application. </a:t>
            </a:r>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Approaches to Unit Testing</a:t>
            </a:r>
            <a:endParaRPr lang="en-US" dirty="0"/>
          </a:p>
        </p:txBody>
      </p:sp>
      <p:sp>
        <p:nvSpPr>
          <p:cNvPr id="3" name="Content Placeholder 2"/>
          <p:cNvSpPr>
            <a:spLocks noGrp="1"/>
          </p:cNvSpPr>
          <p:nvPr>
            <p:ph idx="1"/>
          </p:nvPr>
        </p:nvSpPr>
        <p:spPr/>
        <p:txBody>
          <a:bodyPr/>
          <a:lstStyle/>
          <a:p>
            <a:endParaRPr lang="en-US" dirty="0" smtClean="0"/>
          </a:p>
          <a:p>
            <a:r>
              <a:rPr lang="en-US" sz="3200" dirty="0" smtClean="0"/>
              <a:t>Structural Testing</a:t>
            </a:r>
          </a:p>
          <a:p>
            <a:endParaRPr lang="en-US" sz="3200" dirty="0" smtClean="0"/>
          </a:p>
          <a:p>
            <a:r>
              <a:rPr lang="en-US" sz="3200" dirty="0" smtClean="0"/>
              <a:t>Functional Testing</a:t>
            </a:r>
            <a:endParaRPr lang="en-US" sz="3200"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73693"/>
          </a:xfrm>
        </p:spPr>
        <p:txBody>
          <a:bodyPr/>
          <a:lstStyle/>
          <a:p>
            <a:r>
              <a:rPr lang="en-US" dirty="0" smtClean="0"/>
              <a:t>Unit Testing Approaches I</a:t>
            </a:r>
            <a:endParaRPr lang="en-US" dirty="0"/>
          </a:p>
        </p:txBody>
      </p:sp>
      <p:sp>
        <p:nvSpPr>
          <p:cNvPr id="3" name="Content Placeholder 2"/>
          <p:cNvSpPr>
            <a:spLocks noGrp="1"/>
          </p:cNvSpPr>
          <p:nvPr>
            <p:ph idx="1"/>
          </p:nvPr>
        </p:nvSpPr>
        <p:spPr>
          <a:xfrm>
            <a:off x="457200" y="1578543"/>
            <a:ext cx="8229600" cy="4777807"/>
          </a:xfrm>
        </p:spPr>
        <p:txBody>
          <a:bodyPr/>
          <a:lstStyle/>
          <a:p>
            <a:r>
              <a:rPr lang="en-US" sz="2400" b="1" i="1" dirty="0" smtClean="0"/>
              <a:t>Structural testing </a:t>
            </a:r>
            <a:r>
              <a:rPr lang="en-US" sz="2400" dirty="0" smtClean="0"/>
              <a:t>is based on the </a:t>
            </a:r>
            <a:r>
              <a:rPr lang="en-US" sz="2400" i="1" dirty="0" smtClean="0"/>
              <a:t>structure</a:t>
            </a:r>
            <a:r>
              <a:rPr lang="en-US" sz="2400" dirty="0" smtClean="0"/>
              <a:t> of the code. </a:t>
            </a:r>
          </a:p>
          <a:p>
            <a:r>
              <a:rPr lang="en-US" sz="2400" dirty="0" smtClean="0"/>
              <a:t>The test suite must include enough input data sets to make sure that </a:t>
            </a:r>
          </a:p>
          <a:p>
            <a:pPr lvl="1"/>
            <a:r>
              <a:rPr lang="en-US" sz="2000" dirty="0" smtClean="0"/>
              <a:t>- all functions have been called; </a:t>
            </a:r>
          </a:p>
          <a:p>
            <a:pPr lvl="1"/>
            <a:r>
              <a:rPr lang="en-US" sz="2000" dirty="0" smtClean="0"/>
              <a:t>- both the “true” and “false” branches have been executed in “if” statements; </a:t>
            </a:r>
          </a:p>
          <a:p>
            <a:pPr lvl="1"/>
            <a:r>
              <a:rPr lang="en-US" sz="2000" dirty="0" smtClean="0"/>
              <a:t>- every loop has been executed zero, one, and more times; </a:t>
            </a:r>
          </a:p>
          <a:p>
            <a:pPr lvl="1"/>
            <a:r>
              <a:rPr lang="en-US" sz="2000" dirty="0" smtClean="0"/>
              <a:t>- all branches of every “switch” statement have been executed. </a:t>
            </a:r>
          </a:p>
          <a:p>
            <a:r>
              <a:rPr lang="en-US" sz="2400" dirty="0" smtClean="0"/>
              <a:t>For every input data set, the expected output must be specified. Then the program is run with all the input data sets, and actual output is compared to the expected output. </a:t>
            </a:r>
            <a:endParaRPr lang="en-US" sz="2400"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Approaches II</a:t>
            </a:r>
            <a:endParaRPr lang="en-US" dirty="0"/>
          </a:p>
        </p:txBody>
      </p:sp>
      <p:sp>
        <p:nvSpPr>
          <p:cNvPr id="3" name="Content Placeholder 2"/>
          <p:cNvSpPr>
            <a:spLocks noGrp="1"/>
          </p:cNvSpPr>
          <p:nvPr>
            <p:ph idx="1"/>
          </p:nvPr>
        </p:nvSpPr>
        <p:spPr/>
        <p:txBody>
          <a:bodyPr/>
          <a:lstStyle/>
          <a:p>
            <a:r>
              <a:rPr lang="en-US" dirty="0" smtClean="0"/>
              <a:t>Unit-level </a:t>
            </a:r>
            <a:r>
              <a:rPr lang="en-US" b="1" i="1" dirty="0" smtClean="0"/>
              <a:t>Functional testing </a:t>
            </a:r>
            <a:r>
              <a:rPr lang="en-US" dirty="0" smtClean="0"/>
              <a:t>focuses on the problem that the program is supposed to solve. Unit-level functional testing involves verifying that each unit is implemented according to specification. </a:t>
            </a:r>
          </a:p>
          <a:p>
            <a:r>
              <a:rPr lang="en-US" dirty="0" smtClean="0"/>
              <a:t>The tester constructs a test data set (inputs and corresponding expected outputs) which includes ‘typical’ as well as ‘extreme’ input data. In particular, one must include input values that are described as exceptional or erroneous in the problem description. </a:t>
            </a:r>
            <a:endParaRPr lang="en-US"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vs. Structural</a:t>
            </a:r>
            <a:endParaRPr lang="en-US" dirty="0"/>
          </a:p>
        </p:txBody>
      </p:sp>
      <p:sp>
        <p:nvSpPr>
          <p:cNvPr id="3" name="Content Placeholder 2"/>
          <p:cNvSpPr>
            <a:spLocks noGrp="1"/>
          </p:cNvSpPr>
          <p:nvPr>
            <p:ph idx="1"/>
          </p:nvPr>
        </p:nvSpPr>
        <p:spPr/>
        <p:txBody>
          <a:bodyPr/>
          <a:lstStyle/>
          <a:p>
            <a:r>
              <a:rPr lang="en-US" dirty="0" smtClean="0"/>
              <a:t>Structural testing: test all branches of a program</a:t>
            </a:r>
          </a:p>
          <a:p>
            <a:r>
              <a:rPr lang="en-US" dirty="0" smtClean="0"/>
              <a:t>Functional testing: test according to specifications (including predefined erroneous data ranges)</a:t>
            </a:r>
          </a:p>
          <a:p>
            <a:endParaRPr lang="en-US" dirty="0" smtClean="0"/>
          </a:p>
          <a:p>
            <a:r>
              <a:rPr lang="en-US" dirty="0" smtClean="0"/>
              <a:t>Imbedded assumptions (weaknesses) in each type of testing?</a:t>
            </a:r>
          </a:p>
          <a:p>
            <a:r>
              <a:rPr lang="en-US" dirty="0" smtClean="0"/>
              <a:t>Other difficulties?</a:t>
            </a:r>
          </a:p>
          <a:p>
            <a:endParaRPr lang="en-US" dirty="0"/>
          </a:p>
        </p:txBody>
      </p:sp>
      <p:sp>
        <p:nvSpPr>
          <p:cNvPr id="4" name="Slide Number Placeholder 3"/>
          <p:cNvSpPr>
            <a:spLocks noGrp="1"/>
          </p:cNvSpPr>
          <p:nvPr>
            <p:ph type="sldNum" sz="quarter" idx="12"/>
          </p:nvPr>
        </p:nvSpPr>
        <p:spPr/>
        <p:txBody>
          <a:bodyPr/>
          <a:lstStyle/>
          <a:p>
            <a:pPr>
              <a:defRPr/>
            </a:pPr>
            <a:fld id="{AC0E2328-6A0E-4BD1-9356-E9CC6031ECE9}"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2788"/>
            <a:ext cx="8305800" cy="1143000"/>
          </a:xfrm>
        </p:spPr>
        <p:txBody>
          <a:bodyPr/>
          <a:lstStyle/>
          <a:p>
            <a:r>
              <a:rPr lang="en-US" dirty="0" smtClean="0"/>
              <a:t>When Changing Code</a:t>
            </a:r>
            <a:endParaRPr lang="en-US" dirty="0"/>
          </a:p>
        </p:txBody>
      </p:sp>
      <p:sp>
        <p:nvSpPr>
          <p:cNvPr id="3" name="Slide Number Placeholder 2"/>
          <p:cNvSpPr>
            <a:spLocks noGrp="1"/>
          </p:cNvSpPr>
          <p:nvPr>
            <p:ph type="sldNum" sz="quarter" idx="12"/>
          </p:nvPr>
        </p:nvSpPr>
        <p:spPr/>
        <p:txBody>
          <a:bodyPr/>
          <a:lstStyle/>
          <a:p>
            <a:pPr>
              <a:defRPr/>
            </a:pPr>
            <a:fld id="{8F91469C-489A-445C-94DF-CD164181F3CA}" type="slidenum">
              <a:rPr lang="en-US" smtClean="0"/>
              <a:pPr>
                <a:defRPr/>
              </a:pPr>
              <a:t>9</a:t>
            </a:fld>
            <a:endParaRPr lang="en-US" dirty="0"/>
          </a:p>
        </p:txBody>
      </p:sp>
      <p:sp>
        <p:nvSpPr>
          <p:cNvPr id="5" name="Content Placeholder 2"/>
          <p:cNvSpPr txBox="1">
            <a:spLocks/>
          </p:cNvSpPr>
          <p:nvPr/>
        </p:nvSpPr>
        <p:spPr>
          <a:xfrm>
            <a:off x="457200" y="1935163"/>
            <a:ext cx="8229600" cy="4389437"/>
          </a:xfrm>
          <a:prstGeom prst="rect">
            <a:avLst/>
          </a:prstGeom>
        </p:spPr>
        <p:txBody>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First write a test of</a:t>
            </a:r>
            <a:r>
              <a:rPr kumimoji="0" lang="en-US" sz="2600" b="0" i="0" u="none" strike="noStrike" kern="1200" cap="none" spc="0" normalizeH="0" noProof="0" dirty="0" smtClean="0">
                <a:ln>
                  <a:noFill/>
                </a:ln>
                <a:solidFill>
                  <a:schemeClr val="tx1"/>
                </a:solidFill>
                <a:effectLst/>
                <a:uLnTx/>
                <a:uFillTx/>
                <a:latin typeface="+mn-lt"/>
                <a:ea typeface="+mn-ea"/>
                <a:cs typeface="+mn-cs"/>
              </a:rPr>
              <a:t> the new code you desire and see </a:t>
            </a:r>
            <a:r>
              <a:rPr lang="en-US" sz="2600" dirty="0" smtClean="0">
                <a:latin typeface="+mn-lt"/>
              </a:rPr>
              <a:t>the test </a:t>
            </a:r>
            <a:r>
              <a:rPr kumimoji="0" lang="en-US" sz="2600" b="0" i="0" u="none" strike="noStrike" kern="1200" cap="none" spc="0" normalizeH="0" noProof="0" dirty="0" smtClean="0">
                <a:ln>
                  <a:noFill/>
                </a:ln>
                <a:solidFill>
                  <a:schemeClr val="tx1"/>
                </a:solidFill>
                <a:effectLst/>
                <a:uLnTx/>
                <a:uFillTx/>
                <a:latin typeface="+mn-lt"/>
                <a:ea typeface="+mn-ea"/>
                <a:cs typeface="+mn-cs"/>
              </a:rPr>
              <a:t>fail (if applicable). </a:t>
            </a:r>
          </a:p>
          <a:p>
            <a:pPr marL="730250" lvl="1" indent="-273050">
              <a:spcBef>
                <a:spcPct val="20000"/>
              </a:spcBef>
              <a:buClr>
                <a:srgbClr val="0BD0D9"/>
              </a:buClr>
              <a:buSzPct val="95000"/>
              <a:buFont typeface="Wingdings 2" pitchFamily="18" charset="2"/>
              <a:buChar char=""/>
            </a:pPr>
            <a:r>
              <a:rPr lang="en-US" sz="2600" noProof="0" dirty="0" smtClean="0">
                <a:latin typeface="+mn-lt"/>
              </a:rPr>
              <a:t>The "test fail" only applies to functionality changes, not organizational changes.</a:t>
            </a:r>
          </a:p>
          <a:p>
            <a:pPr marL="730250" lvl="1" indent="-273050">
              <a:spcBef>
                <a:spcPct val="20000"/>
              </a:spcBef>
              <a:buClr>
                <a:srgbClr val="0BD0D9"/>
              </a:buClr>
              <a:buSzPct val="95000"/>
              <a:buFont typeface="Wingdings 2" pitchFamily="18" charset="2"/>
              <a:buChar char=""/>
            </a:pPr>
            <a:r>
              <a:rPr lang="en-US" sz="2600" noProof="0" dirty="0" smtClean="0">
                <a:latin typeface="+mn-lt"/>
              </a:rPr>
              <a:t>Whenever applicable, don't skip this step.</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tabLst/>
              <a:defRPr/>
            </a:pPr>
            <a:r>
              <a:rPr lang="en-US" sz="2600" dirty="0" smtClean="0">
                <a:latin typeface="+mn-lt"/>
              </a:rPr>
              <a:t>Make a simple change to the code and test again. Repeat this step until the new test and all previously developed tests in your test suite succeed. </a:t>
            </a:r>
          </a:p>
          <a:p>
            <a:pPr marL="730250" lvl="1" indent="-273050">
              <a:spcBef>
                <a:spcPct val="20000"/>
              </a:spcBef>
              <a:buClr>
                <a:srgbClr val="0BD0D9"/>
              </a:buClr>
              <a:buSzPct val="95000"/>
              <a:buFont typeface="Wingdings 2" pitchFamily="18" charset="2"/>
              <a:buChar char=""/>
            </a:pPr>
            <a:r>
              <a:rPr lang="en-US" sz="2600" dirty="0" smtClean="0">
                <a:latin typeface="+mn-lt"/>
              </a:rPr>
              <a:t>This ensures that the new code does not break any of the older code.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13821</TotalTime>
  <Words>1445</Words>
  <Application>Microsoft Office PowerPoint</Application>
  <PresentationFormat>On-screen Show (4:3)</PresentationFormat>
  <Paragraphs>212</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PowerPoint Presentation</vt:lpstr>
      <vt:lpstr>Unit Testing</vt:lpstr>
      <vt:lpstr>Why Unit Testing?</vt:lpstr>
      <vt:lpstr>More about Unit Testing</vt:lpstr>
      <vt:lpstr>Two Approaches to Unit Testing</vt:lpstr>
      <vt:lpstr>Unit Testing Approaches I</vt:lpstr>
      <vt:lpstr>Unit Testing Approaches II</vt:lpstr>
      <vt:lpstr>Functional vs. Structural</vt:lpstr>
      <vt:lpstr>When Changing Code</vt:lpstr>
      <vt:lpstr>Organization of Projects</vt:lpstr>
      <vt:lpstr>Individual Test Subdirectories</vt:lpstr>
      <vt:lpstr>Required Components of an ITS</vt:lpstr>
      <vt:lpstr>Project Directory Tree</vt:lpstr>
      <vt:lpstr>Test Subtree</vt:lpstr>
      <vt:lpstr>Why organize your tests this way?</vt:lpstr>
      <vt:lpstr>DICE utility: dxtest</vt:lpstr>
      <vt:lpstr>Setting Up an ITS</vt:lpstr>
      <vt:lpstr>PowerPoint Presentation</vt:lpstr>
      <vt:lpstr>Inner Product Example</vt:lpstr>
      <vt:lpstr>Testing Examples</vt:lpstr>
      <vt:lpstr>test01</vt:lpstr>
      <vt:lpstr>test02</vt:lpstr>
      <vt:lpstr>test03</vt:lpstr>
    </vt:vector>
  </TitlesOfParts>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EE150</dc:title>
  <dc:creator>Lan Xiang</dc:creator>
  <cp:lastModifiedBy>Windows User</cp:lastModifiedBy>
  <cp:revision>432</cp:revision>
  <dcterms:created xsi:type="dcterms:W3CDTF">2004-08-31T13:15:22Z</dcterms:created>
  <dcterms:modified xsi:type="dcterms:W3CDTF">2014-09-11T14:26:09Z</dcterms:modified>
</cp:coreProperties>
</file>