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14"/>
  </p:notesMasterIdLst>
  <p:handoutMasterIdLst>
    <p:handoutMasterId r:id="rId15"/>
  </p:handoutMasterIdLst>
  <p:sldIdLst>
    <p:sldId id="278" r:id="rId2"/>
    <p:sldId id="294" r:id="rId3"/>
    <p:sldId id="307" r:id="rId4"/>
    <p:sldId id="306" r:id="rId5"/>
    <p:sldId id="305" r:id="rId6"/>
    <p:sldId id="295" r:id="rId7"/>
    <p:sldId id="300" r:id="rId8"/>
    <p:sldId id="301" r:id="rId9"/>
    <p:sldId id="297" r:id="rId10"/>
    <p:sldId id="302" r:id="rId11"/>
    <p:sldId id="303" r:id="rId12"/>
    <p:sldId id="308" r:id="rId1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0225"/>
    <a:srgbClr val="FEA0B0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83" autoAdjust="0"/>
    <p:restoredTop sz="94584" autoAdjust="0"/>
  </p:normalViewPr>
  <p:slideViewPr>
    <p:cSldViewPr snapToGrid="0" snapToObjects="1">
      <p:cViewPr>
        <p:scale>
          <a:sx n="75" d="100"/>
          <a:sy n="75" d="100"/>
        </p:scale>
        <p:origin x="-1872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2" tIns="48316" rIns="96632" bIns="4831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1FB2DE-5258-4303-88A5-376807427B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2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F53D69-00A7-4324-A011-B573ADF69E5E}" type="datetimeFigureOut">
              <a:rPr lang="en-US"/>
              <a:pPr>
                <a:defRPr/>
              </a:pPr>
              <a:t>9/11/2014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3CC7C4A-4812-4A23-94AB-F996603594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58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DE9F5E-08DC-416C-A3F0-FE0D2C6C93D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CC7C4A-4812-4A23-94AB-F996603594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78AD1-2EEF-4A90-9F5D-C57FD0DEA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56D4F-6119-41AA-B72D-B2D41AA81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3E191-5D19-4D8B-8CE3-F58CA5367C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E2328-6A0E-4BD1-9356-E9CC6031E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5192F-8388-434B-BB20-C199727302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70B84-E50B-4154-B807-576C1BD272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6866D-081E-47B4-A896-0A13FAD2B6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1469C-489A-445C-94DF-CD164181F3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C3322-DA49-43E0-A9C8-EF086C644A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D597-7489-4E78-AAB6-37B253D239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D95A8-BA46-4D53-8C34-73FDDE28A3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24DCDC9-6826-4AD0-95B1-3435B68D17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64" r:id="rId2"/>
    <p:sldLayoutId id="2147484073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4" r:id="rId9"/>
    <p:sldLayoutId id="2147484070" r:id="rId10"/>
    <p:sldLayoutId id="21474840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98613"/>
            <a:ext cx="8720138" cy="4268787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EE 150</a:t>
            </a:r>
          </a:p>
          <a:p>
            <a:pPr marR="0" algn="ctr"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tx2"/>
                </a:solidFill>
                <a:latin typeface="Comic Sans MS" pitchFamily="66" charset="0"/>
              </a:rPr>
              <a:t>Intermediate Programming Concepts for Engineers </a:t>
            </a:r>
          </a:p>
          <a:p>
            <a:pPr marR="0" eaLnBrk="1" hangingPunct="1">
              <a:lnSpc>
                <a:spcPct val="90000"/>
              </a:lnSpc>
            </a:pP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ctr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Lecture Notes on</a:t>
            </a: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</a:rPr>
              <a:t>Unit Testing - Example</a:t>
            </a:r>
          </a:p>
          <a:p>
            <a:pPr marR="0"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              </a:t>
            </a:r>
            <a:endParaRPr lang="en-US" sz="34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marR="0"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400" dirty="0" smtClean="0">
                <a:solidFill>
                  <a:schemeClr val="tx2"/>
                </a:solidFill>
                <a:latin typeface="Comic Sans MS" pitchFamily="66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C3322-DA49-43E0-A9C8-EF086C644A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704088"/>
            <a:ext cx="8305800" cy="87445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test02: 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driver.c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91469C-489A-445C-94DF-CD164181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542" y="1578543"/>
            <a:ext cx="7109861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inner_product.h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a[] = {7};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b[] = {5};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length = 1;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inner_product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(a, b, length);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printf("%d\n", result);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542" y="5705812"/>
            <a:ext cx="730076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542" y="5336480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correct-output.txt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C3322-DA49-43E0-A9C8-EF086C644AE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BC3322-DA49-43E0-A9C8-EF086C644A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305800" cy="87445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test03: 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driver.c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91469C-489A-445C-94DF-CD164181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542" y="1578543"/>
            <a:ext cx="7109861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inner_product.h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a[2] = {1, 1};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b[2] = {1, 1};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length = -2;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inner_product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(a, b, length);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printf("%d\n", result);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542" y="5705812"/>
            <a:ext cx="730076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Invalid vector length.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542" y="533648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expected-errors.txt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command reminder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Each time when you start a login session, you need to load DICE and startup the standard course environment. From the login shell at your root directory:</a:t>
            </a:r>
            <a:r>
              <a:rPr lang="en-US" sz="1800" dirty="0" smtClean="0">
                <a:cs typeface="Courier New" pitchFamily="49" charset="0"/>
              </a:rPr>
              <a:t>		</a:t>
            </a:r>
            <a:endParaRPr lang="en-US" sz="1800" dirty="0" smtClean="0"/>
          </a:p>
          <a:p>
            <a:pPr lvl="1"/>
            <a:r>
              <a:rPr lang="en-US" sz="2000" dirty="0" smtClean="0">
                <a:cs typeface="Courier New" pitchFamily="49" charset="0"/>
              </a:rPr>
              <a:t>source  ~/ee150/startup/</a:t>
            </a:r>
            <a:r>
              <a:rPr lang="en-US" sz="2000" dirty="0" err="1" smtClean="0">
                <a:cs typeface="Courier New" pitchFamily="49" charset="0"/>
              </a:rPr>
              <a:t>idice_set_startup</a:t>
            </a:r>
            <a:endParaRPr lang="en-US" sz="2000" dirty="0" smtClean="0">
              <a:cs typeface="Courier New" pitchFamily="49" charset="0"/>
            </a:endParaRPr>
          </a:p>
          <a:p>
            <a:r>
              <a:rPr lang="en-US" sz="2200" dirty="0" smtClean="0">
                <a:cs typeface="Courier New" pitchFamily="49" charset="0"/>
              </a:rPr>
              <a:t>Other commands you’ve seen:</a:t>
            </a:r>
          </a:p>
          <a:p>
            <a:pPr lvl="1"/>
            <a:r>
              <a:rPr lang="en-US" sz="2000" dirty="0" err="1" smtClean="0">
                <a:cs typeface="Courier New" pitchFamily="49" charset="0"/>
              </a:rPr>
              <a:t>dlk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rlk</a:t>
            </a:r>
            <a:r>
              <a:rPr lang="en-US" sz="2000" dirty="0" smtClean="0">
                <a:cs typeface="Courier New" pitchFamily="49" charset="0"/>
              </a:rPr>
              <a:t> (labeling directories), g (to labeled directory)</a:t>
            </a:r>
          </a:p>
          <a:p>
            <a:pPr lvl="1"/>
            <a:r>
              <a:rPr lang="en-US" sz="2000" dirty="0" err="1" smtClean="0">
                <a:cs typeface="Courier New" pitchFamily="49" charset="0"/>
              </a:rPr>
              <a:t>dxcu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dxpar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dxlntmp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dxco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dxpal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dxparl</a:t>
            </a:r>
            <a:endParaRPr lang="en-US" sz="20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cs typeface="Courier New" pitchFamily="49" charset="0"/>
              </a:rPr>
              <a:t>dxpack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dxunpack</a:t>
            </a:r>
            <a:endParaRPr lang="en-US" sz="20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cs typeface="Courier New" pitchFamily="49" charset="0"/>
              </a:rPr>
              <a:t>idxlist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idxget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cs typeface="Courier New" pitchFamily="49" charset="0"/>
              </a:rPr>
              <a:t>idxupdate</a:t>
            </a:r>
            <a:endParaRPr lang="en-US" sz="20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cs typeface="Courier New" pitchFamily="49" charset="0"/>
              </a:rPr>
              <a:t>dxtest</a:t>
            </a:r>
            <a:r>
              <a:rPr lang="en-US" sz="2000" dirty="0" smtClean="0">
                <a:cs typeface="Courier New" pitchFamily="49" charset="0"/>
              </a:rPr>
              <a:t> [-v]</a:t>
            </a:r>
          </a:p>
          <a:p>
            <a:pPr lvl="1"/>
            <a:r>
              <a:rPr lang="en-US" sz="2000" dirty="0" err="1" smtClean="0">
                <a:cs typeface="Courier New" pitchFamily="49" charset="0"/>
              </a:rPr>
              <a:t>dxmktest</a:t>
            </a:r>
            <a:r>
              <a:rPr lang="en-US" sz="2000" dirty="0" smtClean="0">
                <a:cs typeface="Courier New" pitchFamily="49" charset="0"/>
              </a:rPr>
              <a:t> &lt;label&gt; &lt;“author”&gt;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2328-6A0E-4BD1-9356-E9CC6031ECE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87066"/>
          </a:xfrm>
        </p:spPr>
        <p:txBody>
          <a:bodyPr/>
          <a:lstStyle/>
          <a:p>
            <a:r>
              <a:rPr lang="en-US" dirty="0" smtClean="0"/>
              <a:t>Drivers and 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6342"/>
            <a:ext cx="8388417" cy="4880008"/>
          </a:xfrm>
        </p:spPr>
        <p:txBody>
          <a:bodyPr/>
          <a:lstStyle/>
          <a:p>
            <a:r>
              <a:rPr lang="en-US" dirty="0" smtClean="0"/>
              <a:t>EE140 Flashback: Drivers and Stubs</a:t>
            </a:r>
          </a:p>
          <a:p>
            <a:pPr lvl="1"/>
            <a:r>
              <a:rPr lang="en-US" dirty="0" smtClean="0"/>
              <a:t>Complex programs don’t get written completely, then tested completely; they are written piecemeal and the pieces are tested as they are written.</a:t>
            </a:r>
          </a:p>
          <a:p>
            <a:pPr lvl="1"/>
            <a:r>
              <a:rPr lang="en-US" dirty="0" smtClean="0"/>
              <a:t>How do you test a program that isn’t written yet?</a:t>
            </a:r>
          </a:p>
          <a:p>
            <a:pPr lvl="1"/>
            <a:r>
              <a:rPr lang="en-US" dirty="0" smtClean="0"/>
              <a:t>Drivers and Stubs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Driver: an incomplete main program (or other subroutine) created only to call </a:t>
            </a:r>
            <a:r>
              <a:rPr lang="en-US" dirty="0" err="1" smtClean="0"/>
              <a:t>subfunctions</a:t>
            </a:r>
            <a:endParaRPr lang="en-US" dirty="0" smtClean="0"/>
          </a:p>
          <a:p>
            <a:r>
              <a:rPr lang="en-US" dirty="0" smtClean="0"/>
              <a:t>Stub: an incomplete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2328-6A0E-4BD1-9356-E9CC6031ECE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87066"/>
          </a:xfrm>
        </p:spPr>
        <p:txBody>
          <a:bodyPr/>
          <a:lstStyle/>
          <a:p>
            <a:r>
              <a:rPr lang="en-US" dirty="0" smtClean="0"/>
              <a:t>Drivers and Stubs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6342"/>
            <a:ext cx="8388417" cy="4880008"/>
          </a:xfrm>
        </p:spPr>
        <p:txBody>
          <a:bodyPr/>
          <a:lstStyle/>
          <a:p>
            <a:r>
              <a:rPr lang="en-US" dirty="0" smtClean="0"/>
              <a:t>Drivers allow testing of functions without them being complete and working</a:t>
            </a:r>
          </a:p>
          <a:p>
            <a:r>
              <a:rPr lang="en-US" dirty="0" smtClean="0"/>
              <a:t>Stubs allow testing of main programs (or other function-calling subroutines) without all the </a:t>
            </a:r>
            <a:r>
              <a:rPr lang="en-US" dirty="0" err="1" smtClean="0"/>
              <a:t>subfunctions</a:t>
            </a:r>
            <a:r>
              <a:rPr lang="en-US" dirty="0" smtClean="0"/>
              <a:t> being working</a:t>
            </a:r>
          </a:p>
          <a:p>
            <a:endParaRPr lang="en-US" dirty="0" smtClean="0"/>
          </a:p>
          <a:p>
            <a:r>
              <a:rPr lang="en-US" dirty="0" smtClean="0"/>
              <a:t>Together, drivers and stubs allow programmers to write parts of code and test them before the whole program is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2328-6A0E-4BD1-9356-E9CC6031ECE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87066"/>
          </a:xfrm>
        </p:spPr>
        <p:txBody>
          <a:bodyPr/>
          <a:lstStyle/>
          <a:p>
            <a:r>
              <a:rPr lang="en-US" dirty="0" smtClean="0"/>
              <a:t>Another Inner Product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6342"/>
            <a:ext cx="8388417" cy="4880008"/>
          </a:xfrm>
        </p:spPr>
        <p:txBody>
          <a:bodyPr/>
          <a:lstStyle/>
          <a:p>
            <a:r>
              <a:rPr lang="en-US" sz="2400" dirty="0" smtClean="0"/>
              <a:t>First inner product example was testing on a simple program </a:t>
            </a:r>
          </a:p>
          <a:p>
            <a:pPr lvl="1"/>
            <a:r>
              <a:rPr lang="en-US" sz="2200" dirty="0" smtClean="0"/>
              <a:t>input.txt</a:t>
            </a:r>
          </a:p>
          <a:p>
            <a:pPr lvl="1"/>
            <a:r>
              <a:rPr lang="en-US" sz="2200" dirty="0" smtClean="0"/>
              <a:t>correct-output.txt</a:t>
            </a:r>
          </a:p>
          <a:p>
            <a:pPr lvl="1"/>
            <a:r>
              <a:rPr lang="en-US" sz="2200" dirty="0" smtClean="0"/>
              <a:t>expected-errors.txt</a:t>
            </a:r>
          </a:p>
          <a:p>
            <a:r>
              <a:rPr lang="en-US" dirty="0" smtClean="0"/>
              <a:t>Now something new -- another inner product example: testing on a function</a:t>
            </a:r>
          </a:p>
          <a:p>
            <a:pPr lvl="1"/>
            <a:r>
              <a:rPr lang="en-US" dirty="0" smtClean="0"/>
              <a:t>A driver program is needed (</a:t>
            </a:r>
            <a:r>
              <a:rPr lang="en-US" dirty="0" err="1" smtClean="0"/>
              <a:t>driver.c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Separate compilation</a:t>
            </a:r>
          </a:p>
          <a:p>
            <a:pPr lvl="1"/>
            <a:r>
              <a:rPr lang="en-US" dirty="0" smtClean="0"/>
              <a:t>Before running automated test using </a:t>
            </a:r>
            <a:r>
              <a:rPr lang="en-US" dirty="0" err="1" smtClean="0"/>
              <a:t>dxtest</a:t>
            </a:r>
            <a:r>
              <a:rPr lang="en-US" dirty="0" smtClean="0"/>
              <a:t>, make sure you compile the code you are testing ("inner-</a:t>
            </a:r>
            <a:r>
              <a:rPr lang="en-US" dirty="0" err="1" smtClean="0"/>
              <a:t>product.c</a:t>
            </a:r>
            <a:r>
              <a:rPr lang="en-US" dirty="0" smtClean="0"/>
              <a:t>") using </a:t>
            </a:r>
            <a:r>
              <a:rPr lang="en-US" dirty="0" err="1" smtClean="0"/>
              <a:t>makeme</a:t>
            </a:r>
            <a:r>
              <a:rPr lang="en-US" dirty="0" smtClean="0"/>
              <a:t> in </a:t>
            </a:r>
            <a:r>
              <a:rPr lang="en-US" dirty="0" err="1" smtClean="0"/>
              <a:t>src</a:t>
            </a:r>
            <a:r>
              <a:rPr lang="en-US" dirty="0" smtClean="0"/>
              <a:t>/ directory</a:t>
            </a:r>
            <a:endParaRPr lang="en-US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2328-6A0E-4BD1-9356-E9CC6031ECE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87066"/>
          </a:xfrm>
        </p:spPr>
        <p:txBody>
          <a:bodyPr/>
          <a:lstStyle/>
          <a:p>
            <a:r>
              <a:rPr lang="en-US" dirty="0" smtClean="0"/>
              <a:t>Another Inner Product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6342"/>
            <a:ext cx="8388417" cy="4880008"/>
          </a:xfrm>
        </p:spPr>
        <p:txBody>
          <a:bodyPr/>
          <a:lstStyle/>
          <a:p>
            <a:r>
              <a:rPr lang="en-US" sz="2400" dirty="0" smtClean="0">
                <a:cs typeface="Courier New" pitchFamily="49" charset="0"/>
              </a:rPr>
              <a:t>The complete example is available as part of the inner product file you already downloaded and unpacked 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inner-product-function-</a:t>
            </a:r>
            <a:r>
              <a:rPr lang="en-US" sz="24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examples.tar.gz</a:t>
            </a:r>
            <a:endParaRPr lang="en-US" sz="24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Inside the inner-product-examples directory created when you unpacked the above are two subdirectories</a:t>
            </a:r>
          </a:p>
          <a:p>
            <a:pPr lvl="1"/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inner-product-program-example</a:t>
            </a:r>
          </a:p>
          <a:p>
            <a:pPr lvl="1"/>
            <a:r>
              <a:rPr lang="en-US" sz="2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inner-product-function-example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Now we explore the second (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cs typeface="Courier New" pitchFamily="49" charset="0"/>
              </a:rPr>
              <a:t>)subdirectory above</a:t>
            </a:r>
            <a:endParaRPr lang="en-US" sz="2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2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2328-6A0E-4BD1-9356-E9CC6031ECE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Examples </a:t>
            </a:r>
            <a:r>
              <a:rPr lang="en-US" sz="3600" i="1" dirty="0" smtClean="0"/>
              <a:t>(same as before)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normal conditions</a:t>
            </a:r>
          </a:p>
          <a:p>
            <a:pPr lvl="1"/>
            <a:r>
              <a:rPr lang="en-US" dirty="0" smtClean="0"/>
              <a:t>Vector length is more than 1</a:t>
            </a:r>
          </a:p>
          <a:p>
            <a:pPr lvl="1"/>
            <a:r>
              <a:rPr lang="en-US" dirty="0" smtClean="0"/>
              <a:t>Vector length is 1 (extreme case)</a:t>
            </a:r>
          </a:p>
          <a:p>
            <a:r>
              <a:rPr lang="en-US" dirty="0" smtClean="0"/>
              <a:t>Detect and handle the following error conditions:</a:t>
            </a:r>
          </a:p>
          <a:p>
            <a:pPr lvl="1"/>
            <a:r>
              <a:rPr lang="en-US" dirty="0" smtClean="0"/>
              <a:t>Missing vector length</a:t>
            </a:r>
          </a:p>
          <a:p>
            <a:pPr lvl="1"/>
            <a:r>
              <a:rPr lang="en-US" dirty="0" smtClean="0"/>
              <a:t>Invalid (less than 1) vector length </a:t>
            </a:r>
          </a:p>
          <a:p>
            <a:pPr lvl="1"/>
            <a:r>
              <a:rPr lang="en-US" dirty="0" smtClean="0"/>
              <a:t>Incomplete first vector</a:t>
            </a:r>
          </a:p>
          <a:p>
            <a:pPr lvl="1"/>
            <a:r>
              <a:rPr lang="en-US" dirty="0" smtClean="0"/>
              <a:t>Incomplete second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2328-6A0E-4BD1-9356-E9CC6031ECE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002"/>
            <a:ext cx="8229600" cy="736533"/>
          </a:xfrm>
        </p:spPr>
        <p:txBody>
          <a:bodyPr/>
          <a:lstStyle/>
          <a:p>
            <a:r>
              <a:rPr lang="en-US" dirty="0" smtClean="0"/>
              <a:t>Code 1: inner-</a:t>
            </a:r>
            <a:r>
              <a:rPr lang="en-US" dirty="0" err="1" smtClean="0"/>
              <a:t>product.c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2328-6A0E-4BD1-9356-E9CC6031ECE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64134"/>
            <a:ext cx="7911966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inner_product.h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/* Maximum vector length. */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MAX_LENGTH 10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inner_product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b[],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length)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 Validate the vector length. */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((length &lt; 1) || (length &gt; MAX_LENGTH))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"Invalid vector length.\n");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 Return the result. */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result += a[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* b[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1469C-489A-445C-94DF-CD164181F3C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767" y="2492943"/>
            <a:ext cx="7536581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inner_product_h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#define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inner_product_h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Given two vectors and their common vector length (the number of elements in each vector), compute and return the inner product.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***********************************************************/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inner_product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b[],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length);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087655"/>
            <a:ext cx="8229600" cy="73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Code 2: inner-</a:t>
            </a:r>
            <a:r>
              <a:rPr kumimoji="0" lang="en-US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product.h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516"/>
            <a:ext cx="8305800" cy="874455"/>
          </a:xfrm>
        </p:spPr>
        <p:txBody>
          <a:bodyPr/>
          <a:lstStyle/>
          <a:p>
            <a:r>
              <a:rPr lang="en-US" dirty="0" smtClean="0"/>
              <a:t>test01: </a:t>
            </a:r>
            <a:r>
              <a:rPr lang="en-US" dirty="0" err="1" smtClean="0"/>
              <a:t>driver.c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1469C-489A-445C-94DF-CD164181F3C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9542" y="1578543"/>
            <a:ext cx="7109861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inner_product.h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a[] = {1, 0, 2};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b[] = {5, 3, -1};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length = 3;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inner_product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(a, b, length);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printf("%d\n", result);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542" y="5705812"/>
            <a:ext cx="730076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9542" y="5336480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correct-output.txt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13934</TotalTime>
  <Words>732</Words>
  <Application>Microsoft Office PowerPoint</Application>
  <PresentationFormat>On-screen Show (4:3)</PresentationFormat>
  <Paragraphs>174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Drivers and Stubs</vt:lpstr>
      <vt:lpstr>Drivers and Stubs 2</vt:lpstr>
      <vt:lpstr>Another Inner Product Example</vt:lpstr>
      <vt:lpstr>Another Inner Product Example</vt:lpstr>
      <vt:lpstr>Testing Examples (same as before)</vt:lpstr>
      <vt:lpstr>Code 1: inner-product.c</vt:lpstr>
      <vt:lpstr>PowerPoint Presentation</vt:lpstr>
      <vt:lpstr>test01: driver.c</vt:lpstr>
      <vt:lpstr>PowerPoint Presentation</vt:lpstr>
      <vt:lpstr>PowerPoint Presentation</vt:lpstr>
      <vt:lpstr>Dice command reminder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</dc:title>
  <dc:creator>Lan Xiang</dc:creator>
  <cp:lastModifiedBy>Windows User</cp:lastModifiedBy>
  <cp:revision>446</cp:revision>
  <dcterms:created xsi:type="dcterms:W3CDTF">2004-08-31T13:15:22Z</dcterms:created>
  <dcterms:modified xsi:type="dcterms:W3CDTF">2014-09-11T15:41:19Z</dcterms:modified>
</cp:coreProperties>
</file>