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03" r:id="rId2"/>
    <p:sldId id="305" r:id="rId3"/>
    <p:sldId id="348" r:id="rId4"/>
    <p:sldId id="306" r:id="rId5"/>
    <p:sldId id="350" r:id="rId6"/>
    <p:sldId id="308" r:id="rId7"/>
    <p:sldId id="349" r:id="rId8"/>
    <p:sldId id="346" r:id="rId9"/>
    <p:sldId id="309" r:id="rId10"/>
    <p:sldId id="345" r:id="rId11"/>
    <p:sldId id="310" r:id="rId12"/>
    <p:sldId id="313" r:id="rId13"/>
    <p:sldId id="314" r:id="rId14"/>
    <p:sldId id="315" r:id="rId15"/>
    <p:sldId id="316" r:id="rId1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1839" autoAdjust="0"/>
  </p:normalViewPr>
  <p:slideViewPr>
    <p:cSldViewPr>
      <p:cViewPr varScale="1">
        <p:scale>
          <a:sx n="92" d="100"/>
          <a:sy n="92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140" y="-46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7A6BA3B4-4FFC-4F28-A2B7-E3934935EB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2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9999AADF-7A7D-4D8C-A1D1-190D01C326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50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F64456-34DB-464F-8B9D-2805B27F544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3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0317C-5139-4FB2-A003-B5C9DC7FE96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41653" indent="-24165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1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71A7A-AB8A-4A96-900D-E8E72821FB0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70AE0-5EBC-491E-84F4-8FDB7E8A059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4D589-C8DA-437E-A2A0-D4660586915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3D67F-ABB1-40D4-8460-535B7F607CD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3F668-0550-4102-806C-52FD5A9D6CB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71A7A-AB8A-4A96-900D-E8E72821FB0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2B47-51D9-4CA9-BA80-BC4400C2BDD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71A7A-AB8A-4A96-900D-E8E72821FB0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21F93-3A4B-452F-839F-9CE7D12148C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71A7A-AB8A-4A96-900D-E8E72821FB0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98356-F319-47F8-AE86-499FE84819D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3ED5C-1317-4E2E-9B0B-B28A356A28BF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0D52-120F-4B17-A666-21E06D284F9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B0886-4F16-4F79-84C6-CBB6CCA188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4836-3FD5-48AA-B7C1-583FD57B67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ABDD-B225-4025-884E-DD4BD83DDAF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43C7-292B-44B9-8E7C-9722B2DE035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3BB3-9492-4307-A563-9AFD8B9799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3BED-35DE-4B54-9DB6-34B0DCE9BC3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0FB7-29F2-4ACA-B4F8-71A2AA0399E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DB9-FC6A-448B-9024-DC9D75B9E5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4BCC6A-05A5-4247-8003-15515D37289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BB750-7618-47AE-B744-482082BCC28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E489E69-EBEF-4FBA-8E57-7CE3450BF64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Pointers 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46EB-0634-497E-A17D-37A864E6248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609600" y="914400"/>
            <a:ext cx="779303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Tahoma" pitchFamily="34" charset="0"/>
              </a:rPr>
              <a:t>A Simple Example of Using Pointers</a:t>
            </a:r>
            <a:endParaRPr lang="en-US" altLang="zh-CN" sz="32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838200" y="1752600"/>
            <a:ext cx="6946132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03225"/>
            <a:r>
              <a:rPr lang="zh-CN" altLang="en-US" sz="1600" dirty="0"/>
              <a:t>#</a:t>
            </a:r>
            <a:r>
              <a:rPr lang="en-US" altLang="zh-CN" sz="1600" dirty="0"/>
              <a:t>include	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 err="1"/>
              <a:t>int</a:t>
            </a:r>
            <a:r>
              <a:rPr lang="en-US" altLang="zh-CN" sz="1600" dirty="0"/>
              <a:t> 	main( void ) </a:t>
            </a:r>
          </a:p>
          <a:p>
            <a:pPr defTabSz="403225"/>
            <a:r>
              <a:rPr lang="en-US" altLang="zh-CN" sz="1600" dirty="0"/>
              <a:t>{</a:t>
            </a:r>
          </a:p>
          <a:p>
            <a:pPr defTabSz="403225"/>
            <a:r>
              <a:rPr lang="en-US" altLang="zh-CN" sz="1600" dirty="0"/>
              <a:t>	char 	c, a = 10 ;</a:t>
            </a:r>
          </a:p>
          <a:p>
            <a:pPr defTabSz="403225"/>
            <a:r>
              <a:rPr lang="en-US" altLang="zh-CN" sz="1600" dirty="0"/>
              <a:t>	char	*</a:t>
            </a:r>
            <a:r>
              <a:rPr lang="en-US" altLang="zh-CN" sz="1600" dirty="0" smtClean="0"/>
              <a:t>p1;</a:t>
            </a:r>
          </a:p>
          <a:p>
            <a:pPr defTabSz="403225"/>
            <a:r>
              <a:rPr lang="en-US" altLang="zh-CN" sz="1600" dirty="0" smtClean="0"/>
              <a:t>	p1 </a:t>
            </a:r>
            <a:r>
              <a:rPr lang="en-US" altLang="zh-CN" sz="1600" dirty="0"/>
              <a:t>= &amp;a 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c = *p1 ;				/* equivalent to c = a			*/</a:t>
            </a:r>
          </a:p>
          <a:p>
            <a:pPr defTabSz="403225"/>
            <a:r>
              <a:rPr lang="en-US" altLang="zh-CN" sz="1600" dirty="0"/>
              <a:t>	*p1 = *p1 * *p1 ; 	/* equivalent to a = a * a 	*/</a:t>
            </a:r>
          </a:p>
          <a:p>
            <a:pPr defTabSz="403225"/>
            <a:r>
              <a:rPr lang="en-US" altLang="zh-CN" sz="1600" dirty="0"/>
              <a:t>	(*p1) ++ ;			/* equivalent to a++ 			*/</a:t>
            </a:r>
          </a:p>
          <a:p>
            <a:pPr defTabSz="403225"/>
            <a:r>
              <a:rPr lang="en-US" altLang="zh-CN" sz="1600" dirty="0"/>
              <a:t>	c = *&amp;a ;				/* equivalent to c = a			*/</a:t>
            </a:r>
          </a:p>
          <a:p>
            <a:pPr defTabSz="403225"/>
            <a:endParaRPr lang="en-US" altLang="zh-CN" sz="1600" dirty="0"/>
          </a:p>
          <a:p>
            <a:pPr defTabSz="403225"/>
            <a:r>
              <a:rPr lang="en-US" altLang="zh-CN" sz="1600" dirty="0"/>
              <a:t>	return 0 ;</a:t>
            </a:r>
          </a:p>
          <a:p>
            <a:pPr defTabSz="403225"/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305800" cy="7437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Examples of Pointer Initializations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F254-E099-4C30-8901-ACBEF2E24BF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7883525" cy="376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55613"/>
            <a:r>
              <a:rPr lang="en-US" altLang="zh-CN" sz="1600" dirty="0" err="1"/>
              <a:t>int</a:t>
            </a:r>
            <a:r>
              <a:rPr lang="en-US" altLang="zh-CN" sz="1600" dirty="0"/>
              <a:t>	main( void )</a:t>
            </a:r>
          </a:p>
          <a:p>
            <a:pPr defTabSz="455613"/>
            <a:r>
              <a:rPr lang="en-US" altLang="zh-CN" sz="1600" dirty="0"/>
              <a:t>{</a:t>
            </a:r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	a, *p1;		/* p1 is an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pointer */</a:t>
            </a:r>
          </a:p>
          <a:p>
            <a:pPr defTabSz="455613"/>
            <a:r>
              <a:rPr lang="en-US" altLang="zh-CN" sz="1600" dirty="0"/>
              <a:t>	char	c, *p2;		/* p2 is a char pointer */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p2=&amp;c;		/* </a:t>
            </a:r>
            <a:r>
              <a:rPr lang="en-US" altLang="zh-CN" sz="1600" b="1" dirty="0">
                <a:solidFill>
                  <a:srgbClr val="FF3300"/>
                </a:solidFill>
              </a:rPr>
              <a:t>OK</a:t>
            </a:r>
            <a:r>
              <a:rPr lang="en-US" altLang="zh-CN" sz="1600" dirty="0"/>
              <a:t> Initialized with the address of a char */</a:t>
            </a:r>
          </a:p>
          <a:p>
            <a:pPr defTabSz="455613"/>
            <a:r>
              <a:rPr lang="en-US" altLang="zh-CN" sz="1600" dirty="0"/>
              <a:t>	p1=&amp;a;		/* </a:t>
            </a:r>
            <a:r>
              <a:rPr lang="en-US" altLang="zh-CN" sz="1600" b="1" dirty="0">
                <a:solidFill>
                  <a:srgbClr val="FF3300"/>
                </a:solidFill>
              </a:rPr>
              <a:t>OK</a:t>
            </a:r>
            <a:r>
              <a:rPr lang="en-US" altLang="zh-CN" sz="1600" dirty="0"/>
              <a:t> Initialized with the address of an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*/</a:t>
            </a:r>
          </a:p>
          <a:p>
            <a:pPr defTabSz="455613"/>
            <a:r>
              <a:rPr lang="en-US" altLang="zh-CN" sz="1600" dirty="0"/>
              <a:t>	p2=&amp;a;		/* </a:t>
            </a:r>
            <a:r>
              <a:rPr lang="en-US" altLang="zh-CN" sz="1600" b="1" dirty="0">
                <a:solidFill>
                  <a:schemeClr val="tx2"/>
                </a:solidFill>
              </a:rPr>
              <a:t>NO</a:t>
            </a:r>
            <a:r>
              <a:rPr lang="en-US" altLang="zh-CN" sz="1600" dirty="0"/>
              <a:t> Two types are not compatible */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p2=&amp;'#';	/* </a:t>
            </a:r>
            <a:r>
              <a:rPr lang="en-US" altLang="zh-CN" sz="1600" b="1" dirty="0">
                <a:solidFill>
                  <a:schemeClr val="tx2"/>
                </a:solidFill>
              </a:rPr>
              <a:t>NO</a:t>
            </a:r>
            <a:r>
              <a:rPr lang="en-US" altLang="zh-CN" sz="1600" dirty="0"/>
              <a:t> Cannot take the address of a constant*/</a:t>
            </a:r>
          </a:p>
          <a:p>
            <a:pPr defTabSz="455613"/>
            <a:r>
              <a:rPr lang="en-US" altLang="zh-CN" sz="1600" dirty="0"/>
              <a:t>	p1=&amp;25;		/* </a:t>
            </a:r>
            <a:r>
              <a:rPr lang="en-US" altLang="zh-CN" sz="1600" b="1" dirty="0">
                <a:solidFill>
                  <a:schemeClr val="tx2"/>
                </a:solidFill>
              </a:rPr>
              <a:t>NO</a:t>
            </a:r>
            <a:r>
              <a:rPr lang="en-US" altLang="zh-CN" sz="1600" dirty="0"/>
              <a:t> Cannot take the address of a constant*/</a:t>
            </a:r>
          </a:p>
          <a:p>
            <a:pPr defTabSz="455613"/>
            <a:r>
              <a:rPr lang="en-US" altLang="zh-CN" sz="1600" dirty="0"/>
              <a:t>	p1=&amp;(a+3);	/* </a:t>
            </a:r>
            <a:r>
              <a:rPr lang="en-US" altLang="zh-CN" sz="1600" b="1" dirty="0">
                <a:solidFill>
                  <a:schemeClr val="tx2"/>
                </a:solidFill>
              </a:rPr>
              <a:t>NO</a:t>
            </a:r>
            <a:r>
              <a:rPr lang="en-US" altLang="zh-CN" sz="1600" dirty="0"/>
              <a:t> Cannot take the address of an expression*/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return 0 ;</a:t>
            </a:r>
          </a:p>
          <a:p>
            <a:pPr defTabSz="455613"/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dirty="0"/>
              <a:t>Pointer </a:t>
            </a:r>
            <a:r>
              <a:rPr lang="en-US" altLang="zh-CN" dirty="0" smtClean="0"/>
              <a:t>Arithmetic</a:t>
            </a:r>
            <a:endParaRPr lang="en-US" altLang="zh-CN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r>
              <a:rPr lang="en-US" altLang="zh-CN" sz="2000" dirty="0" smtClean="0"/>
              <a:t>What does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zh-CN" sz="2000" dirty="0" smtClean="0"/>
              <a:t>++ return?  (where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altLang="zh-CN" sz="2000" dirty="0" smtClean="0"/>
              <a:t> is a pointer)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i="1" dirty="0"/>
              <a:t>scalar value </a:t>
            </a:r>
            <a:r>
              <a:rPr lang="en-US" altLang="zh-CN" sz="2000" dirty="0"/>
              <a:t>of a pointer is the size of the object the pointer is pointing to</a:t>
            </a:r>
          </a:p>
          <a:p>
            <a:pPr lvl="1"/>
            <a:r>
              <a:rPr lang="en-US" altLang="zh-CN" sz="1800" dirty="0" err="1"/>
              <a:t>int</a:t>
            </a:r>
            <a:r>
              <a:rPr lang="en-US" altLang="zh-CN" sz="1800" dirty="0"/>
              <a:t> *p1;  scalar value of p1 is 4 (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pointer arithmetic -- involves pointer value and the scalar value</a:t>
            </a:r>
          </a:p>
          <a:p>
            <a:pPr lvl="1"/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;  --- 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 has scalar value of 4, </a:t>
            </a:r>
            <a:r>
              <a:rPr lang="en-US" altLang="zh-CN" sz="1800" dirty="0" smtClean="0"/>
              <a:t>(Assume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ptr</a:t>
            </a:r>
            <a:r>
              <a:rPr lang="en-US" altLang="zh-CN" sz="1800" dirty="0">
                <a:solidFill>
                  <a:schemeClr val="tx2"/>
                </a:solidFill>
              </a:rPr>
              <a:t>= </a:t>
            </a:r>
            <a:r>
              <a:rPr lang="en-US" altLang="zh-CN" sz="1800" dirty="0" smtClean="0">
                <a:solidFill>
                  <a:schemeClr val="tx2"/>
                </a:solidFill>
              </a:rPr>
              <a:t>120)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endParaRPr lang="en-US" altLang="zh-CN" sz="1800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++; --- </a:t>
            </a:r>
            <a:r>
              <a:rPr lang="en-US" altLang="zh-CN" sz="1800" dirty="0" smtClean="0"/>
              <a:t>	increase </a:t>
            </a:r>
            <a:r>
              <a:rPr lang="en-US" altLang="zh-CN" sz="1800" dirty="0"/>
              <a:t>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 by the scalar value of 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’, 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ptr</a:t>
            </a:r>
            <a:r>
              <a:rPr lang="en-US" altLang="zh-CN" sz="1800" dirty="0" smtClean="0">
                <a:solidFill>
                  <a:schemeClr val="tx2"/>
                </a:solidFill>
              </a:rPr>
              <a:t>=124)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		</a:t>
            </a:r>
            <a:r>
              <a:rPr lang="en-US" altLang="zh-CN" sz="1800" dirty="0" smtClean="0">
                <a:solidFill>
                  <a:schemeClr val="tx2"/>
                </a:solidFill>
              </a:rPr>
              <a:t>	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 points to the next long integer, not to the next byte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=ptr+3; --- add (3*scalar value) to 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’,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dirty="0"/>
              <a:t>			     (Now </a:t>
            </a:r>
            <a:r>
              <a:rPr lang="en-US" altLang="zh-CN" sz="1800" dirty="0" err="1">
                <a:solidFill>
                  <a:schemeClr val="tx2"/>
                </a:solidFill>
              </a:rPr>
              <a:t>ptr</a:t>
            </a:r>
            <a:r>
              <a:rPr lang="en-US" altLang="zh-CN" sz="1800" dirty="0">
                <a:solidFill>
                  <a:schemeClr val="tx2"/>
                </a:solidFill>
              </a:rPr>
              <a:t>= </a:t>
            </a:r>
            <a:r>
              <a:rPr lang="en-US" altLang="zh-CN" sz="1800" dirty="0" smtClean="0">
                <a:solidFill>
                  <a:schemeClr val="tx2"/>
                </a:solidFill>
              </a:rPr>
              <a:t>136 </a:t>
            </a:r>
            <a:r>
              <a:rPr lang="en-US" altLang="zh-CN" sz="1800" dirty="0">
                <a:solidFill>
                  <a:schemeClr val="tx2"/>
                </a:solidFill>
              </a:rPr>
              <a:t>= </a:t>
            </a:r>
            <a:r>
              <a:rPr lang="en-US" altLang="zh-CN" sz="1800" dirty="0" smtClean="0">
                <a:solidFill>
                  <a:schemeClr val="tx2"/>
                </a:solidFill>
              </a:rPr>
              <a:t>124+3*4</a:t>
            </a:r>
            <a:r>
              <a:rPr lang="en-US" altLang="zh-CN" sz="1800" dirty="0">
                <a:solidFill>
                  <a:schemeClr val="tx2"/>
                </a:solidFill>
              </a:rPr>
              <a:t>) </a:t>
            </a:r>
            <a:endParaRPr lang="zh-CN" alt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811C-BAD7-4547-A5F8-BD5BAF1FA729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19912"/>
          </a:xfrm>
        </p:spPr>
        <p:txBody>
          <a:bodyPr/>
          <a:lstStyle/>
          <a:p>
            <a:r>
              <a:rPr lang="en-US" altLang="zh-CN" dirty="0" smtClean="0"/>
              <a:t>Pointers </a:t>
            </a:r>
            <a:r>
              <a:rPr lang="en-US" altLang="zh-CN" dirty="0"/>
              <a:t>and </a:t>
            </a:r>
            <a:r>
              <a:rPr lang="en-US" altLang="zh-CN" dirty="0" smtClean="0"/>
              <a:t>Arrays</a:t>
            </a:r>
            <a:endParaRPr lang="en-US" altLang="zh-CN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676400"/>
          </a:xfrm>
        </p:spPr>
        <p:txBody>
          <a:bodyPr>
            <a:normAutofit lnSpcReduction="10000"/>
          </a:bodyPr>
          <a:lstStyle/>
          <a:p>
            <a:pPr>
              <a:spcAft>
                <a:spcPct val="10000"/>
              </a:spcAft>
            </a:pPr>
            <a:r>
              <a:rPr lang="en-US" altLang="zh-CN" sz="2000" dirty="0" err="1">
                <a:latin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</a:rPr>
              <a:t> x[3];</a:t>
            </a:r>
          </a:p>
          <a:p>
            <a:pPr>
              <a:spcAft>
                <a:spcPct val="10000"/>
              </a:spcAft>
            </a:pPr>
            <a:r>
              <a:rPr lang="en-US" altLang="zh-CN" sz="2000" dirty="0" err="1">
                <a:latin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</a:rPr>
              <a:t> *</a:t>
            </a:r>
            <a:r>
              <a:rPr lang="en-US" altLang="zh-CN" sz="2000" dirty="0" err="1" smtClean="0">
                <a:latin typeface="Courier New" pitchFamily="49" charset="0"/>
              </a:rPr>
              <a:t>ptr</a:t>
            </a:r>
            <a:r>
              <a:rPr lang="en-US" altLang="zh-CN" sz="2000" dirty="0" smtClean="0">
                <a:latin typeface="Courier New" pitchFamily="49" charset="0"/>
              </a:rPr>
              <a:t> = &amp;</a:t>
            </a:r>
            <a:r>
              <a:rPr lang="en-US" altLang="zh-CN" sz="2000" dirty="0">
                <a:latin typeface="Courier New" pitchFamily="49" charset="0"/>
              </a:rPr>
              <a:t>x[0];</a:t>
            </a:r>
            <a:endParaRPr lang="en-US" altLang="zh-CN" sz="2400" dirty="0"/>
          </a:p>
          <a:p>
            <a:pPr lvl="1"/>
            <a:r>
              <a:rPr lang="en-US" altLang="zh-CN" sz="1800" dirty="0"/>
              <a:t>x is an array with 3 elements, each is 4 bytes in size</a:t>
            </a:r>
          </a:p>
          <a:p>
            <a:pPr lvl="1"/>
            <a:r>
              <a:rPr lang="en-US" altLang="zh-CN" sz="1800" dirty="0"/>
              <a:t>pointer ‘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’ points to the first element in array x, we say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 points to array x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203950"/>
            <a:ext cx="762000" cy="365125"/>
          </a:xfrm>
        </p:spPr>
        <p:txBody>
          <a:bodyPr/>
          <a:lstStyle/>
          <a:p>
            <a:fld id="{E17406F1-0EBF-460D-9BE5-8F033FA3E21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22098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22098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2</a:t>
            </a:r>
          </a:p>
        </p:txBody>
      </p:sp>
      <p:sp>
        <p:nvSpPr>
          <p:cNvPr id="671750" name="Rectangle 6"/>
          <p:cNvSpPr>
            <a:spLocks noChangeArrowheads="1"/>
          </p:cNvSpPr>
          <p:nvPr/>
        </p:nvSpPr>
        <p:spPr bwMode="auto">
          <a:xfrm>
            <a:off x="27432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1" name="Text Box 7"/>
          <p:cNvSpPr txBox="1">
            <a:spLocks noChangeArrowheads="1"/>
          </p:cNvSpPr>
          <p:nvPr/>
        </p:nvSpPr>
        <p:spPr bwMode="auto">
          <a:xfrm>
            <a:off x="27432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3</a:t>
            </a:r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32766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2766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4</a:t>
            </a:r>
          </a:p>
        </p:txBody>
      </p:sp>
      <p:sp>
        <p:nvSpPr>
          <p:cNvPr id="671754" name="Rectangle 10"/>
          <p:cNvSpPr>
            <a:spLocks noChangeArrowheads="1"/>
          </p:cNvSpPr>
          <p:nvPr/>
        </p:nvSpPr>
        <p:spPr bwMode="auto">
          <a:xfrm>
            <a:off x="38100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38100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1</a:t>
            </a:r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43434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7" name="Text Box 13"/>
          <p:cNvSpPr txBox="1">
            <a:spLocks noChangeArrowheads="1"/>
          </p:cNvSpPr>
          <p:nvPr/>
        </p:nvSpPr>
        <p:spPr bwMode="auto">
          <a:xfrm>
            <a:off x="43434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2</a:t>
            </a:r>
          </a:p>
        </p:txBody>
      </p:sp>
      <p:sp>
        <p:nvSpPr>
          <p:cNvPr id="671758" name="Rectangle 14"/>
          <p:cNvSpPr>
            <a:spLocks noChangeArrowheads="1"/>
          </p:cNvSpPr>
          <p:nvPr/>
        </p:nvSpPr>
        <p:spPr bwMode="auto">
          <a:xfrm>
            <a:off x="48768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59" name="Text Box 15"/>
          <p:cNvSpPr txBox="1">
            <a:spLocks noChangeArrowheads="1"/>
          </p:cNvSpPr>
          <p:nvPr/>
        </p:nvSpPr>
        <p:spPr bwMode="auto">
          <a:xfrm>
            <a:off x="48768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3</a:t>
            </a:r>
          </a:p>
        </p:txBody>
      </p:sp>
      <p:sp>
        <p:nvSpPr>
          <p:cNvPr id="671760" name="Rectangle 16"/>
          <p:cNvSpPr>
            <a:spLocks noChangeArrowheads="1"/>
          </p:cNvSpPr>
          <p:nvPr/>
        </p:nvSpPr>
        <p:spPr bwMode="auto">
          <a:xfrm>
            <a:off x="54102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1" name="Text Box 17"/>
          <p:cNvSpPr txBox="1">
            <a:spLocks noChangeArrowheads="1"/>
          </p:cNvSpPr>
          <p:nvPr/>
        </p:nvSpPr>
        <p:spPr bwMode="auto">
          <a:xfrm>
            <a:off x="54102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4</a:t>
            </a:r>
          </a:p>
        </p:txBody>
      </p:sp>
      <p:sp>
        <p:nvSpPr>
          <p:cNvPr id="671762" name="Rectangle 18"/>
          <p:cNvSpPr>
            <a:spLocks noChangeArrowheads="1"/>
          </p:cNvSpPr>
          <p:nvPr/>
        </p:nvSpPr>
        <p:spPr bwMode="auto">
          <a:xfrm>
            <a:off x="16764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3" name="Text Box 19"/>
          <p:cNvSpPr txBox="1">
            <a:spLocks noChangeArrowheads="1"/>
          </p:cNvSpPr>
          <p:nvPr/>
        </p:nvSpPr>
        <p:spPr bwMode="auto">
          <a:xfrm>
            <a:off x="16764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1</a:t>
            </a:r>
          </a:p>
        </p:txBody>
      </p:sp>
      <p:sp>
        <p:nvSpPr>
          <p:cNvPr id="671764" name="Rectangle 20"/>
          <p:cNvSpPr>
            <a:spLocks noChangeArrowheads="1"/>
          </p:cNvSpPr>
          <p:nvPr/>
        </p:nvSpPr>
        <p:spPr bwMode="auto">
          <a:xfrm>
            <a:off x="59436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5" name="Text Box 21"/>
          <p:cNvSpPr txBox="1">
            <a:spLocks noChangeArrowheads="1"/>
          </p:cNvSpPr>
          <p:nvPr/>
        </p:nvSpPr>
        <p:spPr bwMode="auto">
          <a:xfrm>
            <a:off x="59436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1</a:t>
            </a:r>
          </a:p>
        </p:txBody>
      </p:sp>
      <p:sp>
        <p:nvSpPr>
          <p:cNvPr id="671766" name="Rectangle 22"/>
          <p:cNvSpPr>
            <a:spLocks noChangeArrowheads="1"/>
          </p:cNvSpPr>
          <p:nvPr/>
        </p:nvSpPr>
        <p:spPr bwMode="auto">
          <a:xfrm>
            <a:off x="64770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7" name="Text Box 23"/>
          <p:cNvSpPr txBox="1">
            <a:spLocks noChangeArrowheads="1"/>
          </p:cNvSpPr>
          <p:nvPr/>
        </p:nvSpPr>
        <p:spPr bwMode="auto">
          <a:xfrm>
            <a:off x="64770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2</a:t>
            </a:r>
          </a:p>
        </p:txBody>
      </p:sp>
      <p:sp>
        <p:nvSpPr>
          <p:cNvPr id="671768" name="Rectangle 24"/>
          <p:cNvSpPr>
            <a:spLocks noChangeArrowheads="1"/>
          </p:cNvSpPr>
          <p:nvPr/>
        </p:nvSpPr>
        <p:spPr bwMode="auto">
          <a:xfrm>
            <a:off x="70104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69" name="Text Box 25"/>
          <p:cNvSpPr txBox="1">
            <a:spLocks noChangeArrowheads="1"/>
          </p:cNvSpPr>
          <p:nvPr/>
        </p:nvSpPr>
        <p:spPr bwMode="auto">
          <a:xfrm>
            <a:off x="70104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3</a:t>
            </a:r>
          </a:p>
        </p:txBody>
      </p:sp>
      <p:sp>
        <p:nvSpPr>
          <p:cNvPr id="671770" name="Rectangle 26"/>
          <p:cNvSpPr>
            <a:spLocks noChangeArrowheads="1"/>
          </p:cNvSpPr>
          <p:nvPr/>
        </p:nvSpPr>
        <p:spPr bwMode="auto">
          <a:xfrm>
            <a:off x="7543800" y="4191000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71" name="Text Box 27"/>
          <p:cNvSpPr txBox="1">
            <a:spLocks noChangeArrowheads="1"/>
          </p:cNvSpPr>
          <p:nvPr/>
        </p:nvSpPr>
        <p:spPr bwMode="auto">
          <a:xfrm>
            <a:off x="7543800" y="4191000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Byte</a:t>
            </a:r>
          </a:p>
          <a:p>
            <a:r>
              <a:rPr lang="en-US" altLang="zh-CN" sz="1600">
                <a:latin typeface="Tahoma" pitchFamily="34" charset="0"/>
              </a:rPr>
              <a:t>  4</a:t>
            </a:r>
          </a:p>
        </p:txBody>
      </p:sp>
      <p:sp>
        <p:nvSpPr>
          <p:cNvPr id="671773" name="Line 29"/>
          <p:cNvSpPr>
            <a:spLocks noChangeShapeType="1"/>
          </p:cNvSpPr>
          <p:nvPr/>
        </p:nvSpPr>
        <p:spPr bwMode="auto">
          <a:xfrm>
            <a:off x="1676400" y="48006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74" name="Line 30"/>
          <p:cNvSpPr>
            <a:spLocks noChangeShapeType="1"/>
          </p:cNvSpPr>
          <p:nvPr/>
        </p:nvSpPr>
        <p:spPr bwMode="auto">
          <a:xfrm>
            <a:off x="3810000" y="48006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75" name="Line 31"/>
          <p:cNvSpPr>
            <a:spLocks noChangeShapeType="1"/>
          </p:cNvSpPr>
          <p:nvPr/>
        </p:nvSpPr>
        <p:spPr bwMode="auto">
          <a:xfrm>
            <a:off x="5943600" y="48006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76" name="Line 32"/>
          <p:cNvSpPr>
            <a:spLocks noChangeShapeType="1"/>
          </p:cNvSpPr>
          <p:nvPr/>
        </p:nvSpPr>
        <p:spPr bwMode="auto">
          <a:xfrm>
            <a:off x="8077200" y="48006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77" name="Text Box 33"/>
          <p:cNvSpPr txBox="1">
            <a:spLocks noChangeArrowheads="1"/>
          </p:cNvSpPr>
          <p:nvPr/>
        </p:nvSpPr>
        <p:spPr bwMode="auto">
          <a:xfrm>
            <a:off x="2362200" y="4876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x[0]</a:t>
            </a:r>
          </a:p>
        </p:txBody>
      </p:sp>
      <p:sp>
        <p:nvSpPr>
          <p:cNvPr id="671778" name="Text Box 34"/>
          <p:cNvSpPr txBox="1">
            <a:spLocks noChangeArrowheads="1"/>
          </p:cNvSpPr>
          <p:nvPr/>
        </p:nvSpPr>
        <p:spPr bwMode="auto">
          <a:xfrm>
            <a:off x="4648200" y="4876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x[1]</a:t>
            </a:r>
          </a:p>
        </p:txBody>
      </p:sp>
      <p:sp>
        <p:nvSpPr>
          <p:cNvPr id="671779" name="Text Box 35"/>
          <p:cNvSpPr txBox="1">
            <a:spLocks noChangeArrowheads="1"/>
          </p:cNvSpPr>
          <p:nvPr/>
        </p:nvSpPr>
        <p:spPr bwMode="auto">
          <a:xfrm>
            <a:off x="6705600" y="48768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x[2]</a:t>
            </a:r>
          </a:p>
        </p:txBody>
      </p:sp>
      <p:sp>
        <p:nvSpPr>
          <p:cNvPr id="671780" name="Line 36"/>
          <p:cNvSpPr>
            <a:spLocks noChangeShapeType="1"/>
          </p:cNvSpPr>
          <p:nvPr/>
        </p:nvSpPr>
        <p:spPr bwMode="auto">
          <a:xfrm>
            <a:off x="3810000" y="38862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1781" name="Line 37"/>
          <p:cNvSpPr>
            <a:spLocks noChangeShapeType="1"/>
          </p:cNvSpPr>
          <p:nvPr/>
        </p:nvSpPr>
        <p:spPr bwMode="auto">
          <a:xfrm flipH="1">
            <a:off x="1676400" y="3886200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1782" name="Line 38"/>
          <p:cNvSpPr>
            <a:spLocks noChangeShapeType="1"/>
          </p:cNvSpPr>
          <p:nvPr/>
        </p:nvSpPr>
        <p:spPr bwMode="auto">
          <a:xfrm>
            <a:off x="1676400" y="36576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1783" name="Text Box 39"/>
          <p:cNvSpPr txBox="1">
            <a:spLocks noChangeArrowheads="1"/>
          </p:cNvSpPr>
          <p:nvPr/>
        </p:nvSpPr>
        <p:spPr bwMode="auto">
          <a:xfrm>
            <a:off x="1508125" y="32908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>
                <a:latin typeface="Tahoma" pitchFamily="34" charset="0"/>
              </a:rPr>
              <a:t>ptr</a:t>
            </a:r>
          </a:p>
        </p:txBody>
      </p:sp>
      <p:sp>
        <p:nvSpPr>
          <p:cNvPr id="671784" name="Text Box 40"/>
          <p:cNvSpPr txBox="1">
            <a:spLocks noChangeArrowheads="1"/>
          </p:cNvSpPr>
          <p:nvPr/>
        </p:nvSpPr>
        <p:spPr bwMode="auto">
          <a:xfrm>
            <a:off x="3505200" y="3352800"/>
            <a:ext cx="891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800" dirty="0" err="1">
                <a:latin typeface="Tahoma" pitchFamily="34" charset="0"/>
              </a:rPr>
              <a:t>ptr</a:t>
            </a:r>
            <a:r>
              <a:rPr lang="en-US" altLang="zh-CN" sz="1800" dirty="0" smtClean="0">
                <a:latin typeface="Tahoma" pitchFamily="34" charset="0"/>
              </a:rPr>
              <a:t>++;</a:t>
            </a:r>
            <a:endParaRPr lang="en-US" altLang="zh-CN" sz="1800" dirty="0">
              <a:latin typeface="Tahoma" pitchFamily="34" charset="0"/>
            </a:endParaRPr>
          </a:p>
        </p:txBody>
      </p:sp>
      <p:sp>
        <p:nvSpPr>
          <p:cNvPr id="671785" name="Text Box 41"/>
          <p:cNvSpPr txBox="1">
            <a:spLocks noChangeArrowheads="1"/>
          </p:cNvSpPr>
          <p:nvPr/>
        </p:nvSpPr>
        <p:spPr bwMode="auto">
          <a:xfrm>
            <a:off x="3870325" y="3824288"/>
            <a:ext cx="4778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After increment, ptr points to next element in array</a:t>
            </a:r>
          </a:p>
        </p:txBody>
      </p:sp>
      <p:sp>
        <p:nvSpPr>
          <p:cNvPr id="671786" name="Text Box 42"/>
          <p:cNvSpPr txBox="1">
            <a:spLocks noChangeArrowheads="1"/>
          </p:cNvSpPr>
          <p:nvPr/>
        </p:nvSpPr>
        <p:spPr bwMode="auto">
          <a:xfrm>
            <a:off x="517525" y="3748088"/>
            <a:ext cx="10747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>
                <a:latin typeface="Tahoma" pitchFamily="34" charset="0"/>
              </a:rPr>
              <a:t>Before</a:t>
            </a:r>
          </a:p>
          <a:p>
            <a:r>
              <a:rPr lang="en-US" altLang="zh-CN" sz="1600">
                <a:latin typeface="Tahoma" pitchFamily="34" charset="0"/>
              </a:rPr>
              <a:t>increment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8229600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38200" y="4419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52600" y="5562600"/>
            <a:ext cx="6655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1200</a:t>
            </a:r>
            <a:endParaRPr lang="en-US" sz="2000" dirty="0"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944394" y="5257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3810794" y="5257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1677194" y="5257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86200" y="5562600"/>
            <a:ext cx="6655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1204</a:t>
            </a:r>
            <a:endParaRPr lang="en-US" sz="2000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0" y="5562600"/>
            <a:ext cx="6655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1208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77ED-33E5-4587-9DC4-CB042E009CA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533400" y="9144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4800" dirty="0">
                <a:solidFill>
                  <a:schemeClr val="tx2"/>
                </a:solidFill>
                <a:latin typeface="+mj-lt"/>
              </a:rPr>
              <a:t>Equivalent </a:t>
            </a:r>
            <a:r>
              <a:rPr lang="en-US" altLang="zh-CN" sz="4800" dirty="0" smtClean="0">
                <a:solidFill>
                  <a:schemeClr val="tx2"/>
                </a:solidFill>
                <a:latin typeface="+mj-lt"/>
              </a:rPr>
              <a:t>Expressions</a:t>
            </a:r>
            <a:endParaRPr lang="en-US" altLang="zh-CN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762000" y="15240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"/>
            </a:pPr>
            <a:r>
              <a:rPr lang="en-US" altLang="zh-CN" sz="2000" dirty="0" err="1" smtClean="0">
                <a:latin typeface="Comic Sans MS" pitchFamily="66" charset="0"/>
              </a:rPr>
              <a:t>int</a:t>
            </a:r>
            <a:r>
              <a:rPr lang="en-US" altLang="zh-CN" sz="2000" dirty="0" smtClean="0">
                <a:latin typeface="Comic Sans MS" pitchFamily="66" charset="0"/>
              </a:rPr>
              <a:t> *</a:t>
            </a:r>
            <a:r>
              <a:rPr lang="en-US" altLang="zh-CN" sz="2000" dirty="0" err="1" smtClean="0">
                <a:latin typeface="Comic Sans MS" pitchFamily="66" charset="0"/>
              </a:rPr>
              <a:t>ptr</a:t>
            </a:r>
            <a:r>
              <a:rPr lang="en-US" altLang="zh-CN" sz="2000" dirty="0" smtClean="0">
                <a:latin typeface="Comic Sans MS" pitchFamily="66" charset="0"/>
              </a:rPr>
              <a:t> = &amp;</a:t>
            </a:r>
            <a:r>
              <a:rPr lang="en-US" altLang="zh-CN" sz="2000" dirty="0">
                <a:latin typeface="Comic Sans MS" pitchFamily="66" charset="0"/>
              </a:rPr>
              <a:t>x[0];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  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int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 *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ptr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 = </a:t>
            </a:r>
            <a:r>
              <a:rPr lang="en-US" altLang="zh-CN" sz="2000" dirty="0" smtClean="0">
                <a:latin typeface="Comic Sans MS" pitchFamily="66" charset="0"/>
              </a:rPr>
              <a:t>x</a:t>
            </a:r>
            <a:r>
              <a:rPr lang="en-US" altLang="zh-CN" sz="2000" dirty="0">
                <a:latin typeface="Comic Sans MS" pitchFamily="66" charset="0"/>
              </a:rPr>
              <a:t>;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>
                <a:latin typeface="+mn-lt"/>
              </a:rPr>
              <a:t>The name of a one-dimensional array is a shorthand notation for the address of element 0, so &amp;x[0] is same as </a:t>
            </a:r>
            <a:r>
              <a:rPr lang="en-US" altLang="zh-CN" sz="1800" dirty="0" smtClean="0">
                <a:latin typeface="+mn-lt"/>
              </a:rPr>
              <a:t>x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 err="1" smtClean="0">
                <a:latin typeface="+mn-lt"/>
              </a:rPr>
              <a:t>ptr</a:t>
            </a:r>
            <a:r>
              <a:rPr lang="en-US" altLang="zh-CN" sz="1800" dirty="0" smtClean="0">
                <a:latin typeface="+mn-lt"/>
              </a:rPr>
              <a:t> and x behave in similar ways except that x behaves like a "constant pointer" which value is the starting address of the array and cannot be changed. However, the value of </a:t>
            </a:r>
            <a:r>
              <a:rPr lang="en-US" altLang="zh-CN" sz="1800" dirty="0" err="1" smtClean="0">
                <a:latin typeface="+mn-lt"/>
              </a:rPr>
              <a:t>ptr</a:t>
            </a:r>
            <a:r>
              <a:rPr lang="en-US" altLang="zh-CN" sz="1800" dirty="0" smtClean="0">
                <a:latin typeface="+mn-lt"/>
              </a:rPr>
              <a:t> can be changed.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"/>
            </a:pPr>
            <a:r>
              <a:rPr lang="en-US" altLang="zh-CN" sz="2000" dirty="0" smtClean="0">
                <a:latin typeface="+mn-lt"/>
              </a:rPr>
              <a:t>Equivalent </a:t>
            </a:r>
            <a:r>
              <a:rPr lang="en-US" altLang="zh-CN" sz="2000" dirty="0">
                <a:latin typeface="+mn-lt"/>
              </a:rPr>
              <a:t>expressions:</a:t>
            </a:r>
            <a:r>
              <a:rPr lang="en-US" altLang="zh-CN" sz="1800" dirty="0">
                <a:latin typeface="Tahoma" pitchFamily="34" charset="0"/>
              </a:rPr>
              <a:t> </a:t>
            </a:r>
            <a:r>
              <a:rPr lang="en-US" altLang="zh-CN" sz="1800" dirty="0" smtClean="0">
                <a:latin typeface="Tahoma" pitchFamily="34" charset="0"/>
              </a:rPr>
              <a:t> </a:t>
            </a:r>
            <a:r>
              <a:rPr lang="en-US" altLang="zh-CN" sz="2000" dirty="0" smtClean="0">
                <a:latin typeface="Comic Sans MS" pitchFamily="66" charset="0"/>
              </a:rPr>
              <a:t>*(</a:t>
            </a:r>
            <a:r>
              <a:rPr lang="en-US" altLang="zh-CN" sz="2000" dirty="0" err="1" smtClean="0">
                <a:latin typeface="Comic Sans MS" pitchFamily="66" charset="0"/>
              </a:rPr>
              <a:t>ptr+i</a:t>
            </a:r>
            <a:r>
              <a:rPr lang="en-US" altLang="zh-CN" sz="2000" dirty="0" smtClean="0"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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x[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] </a:t>
            </a:r>
            <a:r>
              <a:rPr lang="en-US" altLang="zh-CN" sz="2000" dirty="0">
                <a:latin typeface="Comic Sans MS" pitchFamily="66" charset="0"/>
                <a:sym typeface="Symbol" pitchFamily="18" charset="2"/>
              </a:rPr>
              <a:t> 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ptr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]</a:t>
            </a:r>
            <a:r>
              <a:rPr lang="en-US" altLang="zh-CN" sz="2000" dirty="0" smtClean="0">
                <a:sym typeface="Symbol" pitchFamily="18" charset="2"/>
              </a:rPr>
              <a:t/>
            </a:r>
            <a:br>
              <a:rPr lang="en-US" altLang="zh-CN" sz="2000" dirty="0" smtClean="0">
                <a:sym typeface="Symbol" pitchFamily="18" charset="2"/>
              </a:rPr>
            </a:br>
            <a:r>
              <a:rPr lang="en-US" altLang="zh-CN" sz="2000" dirty="0" smtClean="0">
                <a:latin typeface="+mn-lt"/>
              </a:rPr>
              <a:t>Equivalent expressions:    </a:t>
            </a:r>
            <a:r>
              <a:rPr lang="en-US" altLang="zh-CN" sz="2000" dirty="0" err="1" smtClean="0">
                <a:latin typeface="Comic Sans MS" pitchFamily="66" charset="0"/>
              </a:rPr>
              <a:t>ptr+i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 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x+i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  &amp;x[</a:t>
            </a:r>
            <a:r>
              <a:rPr lang="en-US" altLang="zh-CN" sz="2000" dirty="0" err="1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altLang="zh-CN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17684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73" name="Text Box 5"/>
          <p:cNvSpPr txBox="1">
            <a:spLocks noChangeArrowheads="1"/>
          </p:cNvSpPr>
          <p:nvPr/>
        </p:nvSpPr>
        <p:spPr bwMode="auto">
          <a:xfrm>
            <a:off x="17526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[1]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23018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22860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[2]</a:t>
            </a: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28352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77" name="Text Box 9"/>
          <p:cNvSpPr txBox="1">
            <a:spLocks noChangeArrowheads="1"/>
          </p:cNvSpPr>
          <p:nvPr/>
        </p:nvSpPr>
        <p:spPr bwMode="auto">
          <a:xfrm>
            <a:off x="28194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[3]</a:t>
            </a:r>
          </a:p>
        </p:txBody>
      </p:sp>
      <p:sp>
        <p:nvSpPr>
          <p:cNvPr id="672778" name="Rectangle 10"/>
          <p:cNvSpPr>
            <a:spLocks noChangeArrowheads="1"/>
          </p:cNvSpPr>
          <p:nvPr/>
        </p:nvSpPr>
        <p:spPr bwMode="auto">
          <a:xfrm>
            <a:off x="33686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33528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[4]</a:t>
            </a: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39020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1" name="Text Box 13"/>
          <p:cNvSpPr txBox="1">
            <a:spLocks noChangeArrowheads="1"/>
          </p:cNvSpPr>
          <p:nvPr/>
        </p:nvSpPr>
        <p:spPr bwMode="auto">
          <a:xfrm>
            <a:off x="38862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[5]</a:t>
            </a:r>
          </a:p>
        </p:txBody>
      </p:sp>
      <p:sp>
        <p:nvSpPr>
          <p:cNvPr id="672782" name="Rectangle 14"/>
          <p:cNvSpPr>
            <a:spLocks noChangeArrowheads="1"/>
          </p:cNvSpPr>
          <p:nvPr/>
        </p:nvSpPr>
        <p:spPr bwMode="auto">
          <a:xfrm>
            <a:off x="44354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3" name="Text Box 15"/>
          <p:cNvSpPr txBox="1">
            <a:spLocks noChangeArrowheads="1"/>
          </p:cNvSpPr>
          <p:nvPr/>
        </p:nvSpPr>
        <p:spPr bwMode="auto">
          <a:xfrm>
            <a:off x="44196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[6]</a:t>
            </a:r>
          </a:p>
        </p:txBody>
      </p:sp>
      <p:sp>
        <p:nvSpPr>
          <p:cNvPr id="672784" name="Rectangle 16"/>
          <p:cNvSpPr>
            <a:spLocks noChangeArrowheads="1"/>
          </p:cNvSpPr>
          <p:nvPr/>
        </p:nvSpPr>
        <p:spPr bwMode="auto">
          <a:xfrm>
            <a:off x="49688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49530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[7]</a:t>
            </a:r>
          </a:p>
        </p:txBody>
      </p:sp>
      <p:sp>
        <p:nvSpPr>
          <p:cNvPr id="672786" name="Rectangle 18"/>
          <p:cNvSpPr>
            <a:spLocks noChangeArrowheads="1"/>
          </p:cNvSpPr>
          <p:nvPr/>
        </p:nvSpPr>
        <p:spPr bwMode="auto">
          <a:xfrm>
            <a:off x="12350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7" name="Text Box 19"/>
          <p:cNvSpPr txBox="1">
            <a:spLocks noChangeArrowheads="1"/>
          </p:cNvSpPr>
          <p:nvPr/>
        </p:nvSpPr>
        <p:spPr bwMode="auto">
          <a:xfrm>
            <a:off x="12192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[0]</a:t>
            </a:r>
          </a:p>
        </p:txBody>
      </p:sp>
      <p:sp>
        <p:nvSpPr>
          <p:cNvPr id="672788" name="Rectangle 20"/>
          <p:cNvSpPr>
            <a:spLocks noChangeArrowheads="1"/>
          </p:cNvSpPr>
          <p:nvPr/>
        </p:nvSpPr>
        <p:spPr bwMode="auto">
          <a:xfrm>
            <a:off x="55022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89" name="Text Box 21"/>
          <p:cNvSpPr txBox="1">
            <a:spLocks noChangeArrowheads="1"/>
          </p:cNvSpPr>
          <p:nvPr/>
        </p:nvSpPr>
        <p:spPr bwMode="auto">
          <a:xfrm>
            <a:off x="54864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[8]</a:t>
            </a:r>
          </a:p>
        </p:txBody>
      </p:sp>
      <p:sp>
        <p:nvSpPr>
          <p:cNvPr id="672790" name="Rectangle 22"/>
          <p:cNvSpPr>
            <a:spLocks noChangeArrowheads="1"/>
          </p:cNvSpPr>
          <p:nvPr/>
        </p:nvSpPr>
        <p:spPr bwMode="auto">
          <a:xfrm>
            <a:off x="6035675" y="4343400"/>
            <a:ext cx="53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6019800" y="4419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 [9]</a:t>
            </a:r>
          </a:p>
        </p:txBody>
      </p:sp>
      <p:sp>
        <p:nvSpPr>
          <p:cNvPr id="672797" name="Line 29"/>
          <p:cNvSpPr>
            <a:spLocks noChangeShapeType="1"/>
          </p:cNvSpPr>
          <p:nvPr/>
        </p:nvSpPr>
        <p:spPr bwMode="auto">
          <a:xfrm flipV="1">
            <a:off x="1524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98" name="Line 30"/>
          <p:cNvSpPr>
            <a:spLocks noChangeShapeType="1"/>
          </p:cNvSpPr>
          <p:nvPr/>
        </p:nvSpPr>
        <p:spPr bwMode="auto">
          <a:xfrm flipV="1">
            <a:off x="3124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799" name="Line 31"/>
          <p:cNvSpPr>
            <a:spLocks noChangeShapeType="1"/>
          </p:cNvSpPr>
          <p:nvPr/>
        </p:nvSpPr>
        <p:spPr bwMode="auto">
          <a:xfrm flipV="1">
            <a:off x="47244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1219200" y="5105400"/>
            <a:ext cx="704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*</a:t>
            </a:r>
            <a:r>
              <a:rPr lang="en-US" altLang="zh-CN" sz="1600">
                <a:latin typeface="Tahoma" pitchFamily="34" charset="0"/>
              </a:rPr>
              <a:t>ptr</a:t>
            </a:r>
          </a:p>
          <a:p>
            <a:r>
              <a:rPr lang="en-US" altLang="zh-CN" sz="1600">
                <a:latin typeface="Tahoma" pitchFamily="34" charset="0"/>
              </a:rPr>
              <a:t>ptr[0]</a:t>
            </a:r>
          </a:p>
          <a:p>
            <a:r>
              <a:rPr lang="en-US" altLang="zh-CN" sz="1600">
                <a:latin typeface="Tahoma" pitchFamily="34" charset="0"/>
              </a:rPr>
              <a:t>x[0]</a:t>
            </a:r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2667000" y="51054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*(</a:t>
            </a:r>
            <a:r>
              <a:rPr lang="en-US" altLang="zh-CN" sz="1600">
                <a:latin typeface="Tahoma" pitchFamily="34" charset="0"/>
              </a:rPr>
              <a:t>ptr+3)</a:t>
            </a:r>
          </a:p>
          <a:p>
            <a:r>
              <a:rPr lang="en-US" altLang="zh-CN" sz="1600">
                <a:latin typeface="Tahoma" pitchFamily="34" charset="0"/>
              </a:rPr>
              <a:t>  ptr[3]</a:t>
            </a:r>
          </a:p>
          <a:p>
            <a:r>
              <a:rPr lang="en-US" altLang="zh-CN" sz="1600">
                <a:latin typeface="Tahoma" pitchFamily="34" charset="0"/>
              </a:rPr>
              <a:t>   x[3]</a:t>
            </a: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4267200" y="51054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zh-CN" altLang="en-US" sz="1600">
                <a:latin typeface="Tahoma" pitchFamily="34" charset="0"/>
              </a:rPr>
              <a:t>*(</a:t>
            </a:r>
            <a:r>
              <a:rPr lang="en-US" altLang="zh-CN" sz="1600">
                <a:latin typeface="Tahoma" pitchFamily="34" charset="0"/>
              </a:rPr>
              <a:t>ptr+6)</a:t>
            </a:r>
          </a:p>
          <a:p>
            <a:r>
              <a:rPr lang="en-US" altLang="zh-CN" sz="1600">
                <a:latin typeface="Tahoma" pitchFamily="34" charset="0"/>
              </a:rPr>
              <a:t>  ptr[6]</a:t>
            </a:r>
          </a:p>
          <a:p>
            <a:r>
              <a:rPr lang="en-US" altLang="zh-CN" sz="1600">
                <a:latin typeface="Tahoma" pitchFamily="34" charset="0"/>
              </a:rPr>
              <a:t>   x[6]</a:t>
            </a:r>
          </a:p>
        </p:txBody>
      </p:sp>
      <p:sp>
        <p:nvSpPr>
          <p:cNvPr id="672803" name="AutoShape 35"/>
          <p:cNvSpPr>
            <a:spLocks/>
          </p:cNvSpPr>
          <p:nvPr/>
        </p:nvSpPr>
        <p:spPr bwMode="auto">
          <a:xfrm>
            <a:off x="5334000" y="51816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6019800" y="5254050"/>
            <a:ext cx="2091663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 dirty="0" smtClean="0">
                <a:latin typeface="Tahoma" pitchFamily="34" charset="0"/>
              </a:rPr>
              <a:t>Accessing element of</a:t>
            </a:r>
          </a:p>
          <a:p>
            <a:r>
              <a:rPr lang="en-US" altLang="zh-CN" sz="1600" dirty="0" smtClean="0">
                <a:latin typeface="Tahoma" pitchFamily="34" charset="0"/>
              </a:rPr>
              <a:t>the array x</a:t>
            </a:r>
            <a:endParaRPr lang="en-US" altLang="zh-CN" sz="1600" dirty="0">
              <a:latin typeface="Tahoma" pitchFamily="34" charset="0"/>
            </a:endParaRPr>
          </a:p>
        </p:txBody>
      </p:sp>
      <p:sp>
        <p:nvSpPr>
          <p:cNvPr id="672805" name="Line 37"/>
          <p:cNvSpPr>
            <a:spLocks noChangeShapeType="1"/>
          </p:cNvSpPr>
          <p:nvPr/>
        </p:nvSpPr>
        <p:spPr bwMode="auto">
          <a:xfrm>
            <a:off x="55626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305800" cy="43891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Example: </a:t>
            </a:r>
            <a:r>
              <a:rPr lang="en-US" altLang="zh-CN" sz="3200" dirty="0"/>
              <a:t>display elements of an array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9306-DB40-4594-A765-A61787AF928C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838200" y="1023977"/>
            <a:ext cx="7119898" cy="54784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55613"/>
            <a:r>
              <a:rPr lang="zh-CN" altLang="en-US" sz="1400" dirty="0"/>
              <a:t>#</a:t>
            </a:r>
            <a:r>
              <a:rPr lang="en-US" altLang="zh-CN" sz="1400" dirty="0"/>
              <a:t>include	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455613"/>
            <a:endParaRPr lang="en-US" altLang="zh-CN" sz="1400" dirty="0"/>
          </a:p>
          <a:p>
            <a:pPr defTabSz="455613"/>
            <a:r>
              <a:rPr lang="en-US" altLang="zh-CN" sz="1400" dirty="0" err="1"/>
              <a:t>int</a:t>
            </a:r>
            <a:r>
              <a:rPr lang="en-US" altLang="zh-CN" sz="1400" dirty="0"/>
              <a:t>	main( void )</a:t>
            </a:r>
          </a:p>
          <a:p>
            <a:pPr defTabSz="455613"/>
            <a:r>
              <a:rPr lang="en-US" altLang="zh-CN" sz="1400" dirty="0"/>
              <a:t>{</a:t>
            </a:r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;</a:t>
            </a:r>
          </a:p>
          <a:p>
            <a:pPr defTabSz="455613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*</a:t>
            </a:r>
            <a:r>
              <a:rPr lang="en-US" altLang="zh-CN" sz="1400" dirty="0" err="1" smtClean="0"/>
              <a:t>ptr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	array [10] = { 0, 1, 2, 3, 4, 5, 6, 7, 8, 9}; </a:t>
            </a:r>
          </a:p>
          <a:p>
            <a:pPr defTabSz="455613"/>
            <a:r>
              <a:rPr lang="en-US" altLang="zh-CN" sz="1400" dirty="0"/>
              <a:t>	</a:t>
            </a:r>
            <a:r>
              <a:rPr lang="en-US" altLang="zh-CN" sz="1400" dirty="0" err="1" smtClean="0"/>
              <a:t>ptr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array;</a:t>
            </a:r>
            <a:r>
              <a:rPr lang="en-US" altLang="zh-CN" sz="1400" dirty="0"/>
              <a:t>	/* point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to </a:t>
            </a:r>
            <a:r>
              <a:rPr lang="en-US" altLang="zh-CN" sz="1400" dirty="0" smtClean="0"/>
              <a:t>array */</a:t>
            </a:r>
            <a:endParaRPr lang="en-US" altLang="zh-CN" sz="1400" dirty="0"/>
          </a:p>
          <a:p>
            <a:pPr defTabSz="455613"/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defTabSz="455613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nInitial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</a:t>
            </a:r>
            <a:r>
              <a:rPr lang="en-US" altLang="zh-CN" sz="1400"/>
              <a:t>is </a:t>
            </a:r>
            <a:r>
              <a:rPr lang="en-US" altLang="zh-CN" sz="1400" smtClean="0"/>
              <a:t>%u </a:t>
            </a:r>
            <a:r>
              <a:rPr lang="en-US" altLang="zh-CN" sz="1400" dirty="0"/>
              <a:t>\n\n",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);</a:t>
            </a:r>
          </a:p>
          <a:p>
            <a:pPr defTabSz="455613"/>
            <a:endParaRPr lang="en-US" altLang="zh-CN" sz="1400" dirty="0"/>
          </a:p>
          <a:p>
            <a:pPr defTabSz="455613"/>
            <a:r>
              <a:rPr lang="en-US" altLang="zh-CN" sz="1400" dirty="0"/>
              <a:t>	for(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10;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++ )</a:t>
            </a:r>
          </a:p>
          <a:p>
            <a:pPr defTabSz="455613"/>
            <a:r>
              <a:rPr lang="en-US" altLang="zh-CN" sz="1400" dirty="0"/>
              <a:t>		printf("%d ", *(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);  /*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not changed */</a:t>
            </a:r>
          </a:p>
          <a:p>
            <a:pPr defTabSz="455613"/>
            <a:r>
              <a:rPr lang="en-US" altLang="zh-CN" sz="1400" dirty="0"/>
              <a:t>	printf("\</a:t>
            </a:r>
            <a:r>
              <a:rPr lang="en-US" altLang="zh-CN" sz="1400" dirty="0" err="1"/>
              <a:t>nAfter</a:t>
            </a:r>
            <a:r>
              <a:rPr lang="en-US" altLang="zh-CN" sz="1400" dirty="0"/>
              <a:t> 1st display,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is </a:t>
            </a:r>
            <a:r>
              <a:rPr lang="en-US" altLang="zh-CN" sz="1400" dirty="0" smtClean="0"/>
              <a:t>%u\n\n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);</a:t>
            </a:r>
          </a:p>
          <a:p>
            <a:pPr defTabSz="455613"/>
            <a:r>
              <a:rPr lang="en-US" altLang="zh-CN" sz="1400" dirty="0"/>
              <a:t>	</a:t>
            </a:r>
          </a:p>
          <a:p>
            <a:pPr defTabSz="455613"/>
            <a:r>
              <a:rPr lang="en-US" altLang="zh-CN" sz="1400" dirty="0"/>
              <a:t>	for(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10;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++ )</a:t>
            </a:r>
          </a:p>
          <a:p>
            <a:pPr defTabSz="455613"/>
            <a:r>
              <a:rPr lang="en-US" altLang="zh-CN" sz="1400" dirty="0"/>
              <a:t>		printf("%d ", array[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);</a:t>
            </a:r>
          </a:p>
          <a:p>
            <a:pPr defTabSz="455613"/>
            <a:r>
              <a:rPr lang="en-US" altLang="zh-CN" sz="1400" dirty="0"/>
              <a:t>	printf("\</a:t>
            </a:r>
            <a:r>
              <a:rPr lang="en-US" altLang="zh-CN" sz="1400" dirty="0" err="1"/>
              <a:t>nAfter</a:t>
            </a:r>
            <a:r>
              <a:rPr lang="en-US" altLang="zh-CN" sz="1400" dirty="0"/>
              <a:t> 2nd display,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is </a:t>
            </a:r>
            <a:r>
              <a:rPr lang="en-US" altLang="zh-CN" sz="1400" dirty="0" smtClean="0"/>
              <a:t>%u\n\n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);</a:t>
            </a:r>
          </a:p>
          <a:p>
            <a:pPr defTabSz="455613"/>
            <a:endParaRPr lang="en-US" altLang="zh-CN" sz="1400" dirty="0"/>
          </a:p>
          <a:p>
            <a:pPr defTabSz="455613"/>
            <a:r>
              <a:rPr lang="en-US" altLang="zh-CN" sz="1400" dirty="0"/>
              <a:t>	for(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10;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++ )</a:t>
            </a:r>
          </a:p>
          <a:p>
            <a:pPr defTabSz="455613"/>
            <a:r>
              <a:rPr lang="en-US" altLang="zh-CN" sz="1400" dirty="0"/>
              <a:t>		printf("%d ", *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++ );		/*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increased */</a:t>
            </a:r>
          </a:p>
          <a:p>
            <a:pPr defTabSz="455613"/>
            <a:r>
              <a:rPr lang="en-US" altLang="zh-CN" sz="1400" dirty="0"/>
              <a:t>	printf("\</a:t>
            </a:r>
            <a:r>
              <a:rPr lang="en-US" altLang="zh-CN" sz="1400" dirty="0" err="1"/>
              <a:t>nAfter</a:t>
            </a:r>
            <a:r>
              <a:rPr lang="en-US" altLang="zh-CN" sz="1400" dirty="0"/>
              <a:t> 3rd display,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 value is </a:t>
            </a:r>
            <a:r>
              <a:rPr lang="en-US" altLang="zh-CN" sz="1400" dirty="0" smtClean="0"/>
              <a:t>%u\n\n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ptr</a:t>
            </a:r>
            <a:r>
              <a:rPr lang="en-US" altLang="zh-CN" sz="1400" dirty="0"/>
              <a:t>);</a:t>
            </a:r>
          </a:p>
          <a:p>
            <a:pPr defTabSz="455613"/>
            <a:endParaRPr lang="en-US" altLang="zh-CN" sz="1400" dirty="0"/>
          </a:p>
          <a:p>
            <a:pPr defTabSz="455613"/>
            <a:r>
              <a:rPr lang="en-US" altLang="zh-CN" sz="1400" dirty="0"/>
              <a:t>	return 0 ;</a:t>
            </a:r>
          </a:p>
          <a:p>
            <a:pPr defTabSz="455613"/>
            <a:r>
              <a:rPr lang="en-US" altLang="zh-CN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Today: Introducing Pointers</a:t>
            </a:r>
            <a:endParaRPr lang="en-US" altLang="zh-CN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r>
              <a:rPr lang="en-US" altLang="zh-CN" sz="2400" dirty="0"/>
              <a:t>Definition</a:t>
            </a:r>
          </a:p>
          <a:p>
            <a:r>
              <a:rPr lang="en-US" altLang="zh-CN" sz="2400" dirty="0"/>
              <a:t>Pointer arithmetic</a:t>
            </a:r>
          </a:p>
          <a:p>
            <a:r>
              <a:rPr lang="en-US" altLang="zh-CN" sz="2400" dirty="0"/>
              <a:t>Pointers and arrays</a:t>
            </a:r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0C54-9D71-48A3-A909-09EC2D346214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dirty="0" smtClean="0"/>
              <a:t>Variables and the Execution Stack</a:t>
            </a:r>
            <a:endParaRPr lang="en-US" altLang="zh-CN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191000"/>
            <a:ext cx="4724400" cy="2209800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Keypress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weeklyincome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Keypress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= ‘A’;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weeklyincome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= 1200;</a:t>
            </a:r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811C-BAD7-4547-A5F8-BD5BAF1FA729}" type="slidenum">
              <a:rPr lang="zh-CN" altLang="en-US"/>
              <a:pPr/>
              <a:t>3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0" y="1752600"/>
          <a:ext cx="3124200" cy="353568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4419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Execution Stack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Cell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Cell Contents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19372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‘A’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72101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1200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3124200" cy="1767840"/>
        </p:xfrm>
        <a:graphic>
          <a:graphicData uri="http://schemas.openxmlformats.org/drawingml/2006/table">
            <a:tbl>
              <a:tblPr/>
              <a:tblGrid>
                <a:gridCol w="1752600"/>
                <a:gridCol w="1371600"/>
              </a:tblGrid>
              <a:tr h="4419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r>
                        <a:rPr lang="en-US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name lookup table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Variable</a:t>
                      </a:r>
                      <a:r>
                        <a:rPr lang="en-US" sz="2000" baseline="0" dirty="0" smtClean="0">
                          <a:latin typeface="+mj-lt"/>
                          <a:ea typeface="Calibri"/>
                          <a:cs typeface="Times New Roman"/>
                        </a:rPr>
                        <a:t> name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address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j-lt"/>
                        </a:rPr>
                        <a:t>Keypress</a:t>
                      </a:r>
                      <a:endParaRPr lang="en-US" altLang="zh-CN" sz="2000" dirty="0" smtClean="0">
                        <a:latin typeface="+mj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19372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j-lt"/>
                          <a:ea typeface="Calibri"/>
                          <a:cs typeface="Times New Roman"/>
                        </a:rPr>
                        <a:t>weeklyincome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72101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733800" y="3048000"/>
            <a:ext cx="1600200" cy="114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2819400" y="3505200"/>
            <a:ext cx="2514600" cy="1524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972312"/>
          </a:xfrm>
        </p:spPr>
        <p:txBody>
          <a:bodyPr>
            <a:normAutofit/>
          </a:bodyPr>
          <a:lstStyle/>
          <a:p>
            <a:r>
              <a:rPr lang="en-US" altLang="zh-CN" dirty="0"/>
              <a:t>Pointers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1534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Useful </a:t>
            </a:r>
            <a:r>
              <a:rPr lang="en-US" altLang="zh-CN" sz="2400" dirty="0" smtClean="0"/>
              <a:t>to dynamically (at run-time) create variables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A pointer is a variable that stores an address (of some other variable)</a:t>
            </a:r>
            <a:endParaRPr lang="en-US" altLang="zh-CN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5899150"/>
            <a:ext cx="762000" cy="365125"/>
          </a:xfrm>
        </p:spPr>
        <p:txBody>
          <a:bodyPr/>
          <a:lstStyle/>
          <a:p>
            <a:fld id="{59B42AF1-9515-46FB-A1B3-45594E9EFDC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3352800" y="2590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3558" name="Text Box 6"/>
          <p:cNvSpPr txBox="1">
            <a:spLocks noChangeArrowheads="1"/>
          </p:cNvSpPr>
          <p:nvPr/>
        </p:nvSpPr>
        <p:spPr bwMode="auto">
          <a:xfrm>
            <a:off x="1295400" y="2438400"/>
            <a:ext cx="1025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latin typeface="+mn-lt"/>
              </a:rPr>
              <a:t>address</a:t>
            </a:r>
          </a:p>
          <a:p>
            <a:r>
              <a:rPr lang="en-US" altLang="zh-CN" sz="2000" dirty="0" smtClean="0">
                <a:latin typeface="+mn-lt"/>
              </a:rPr>
              <a:t>120056</a:t>
            </a:r>
            <a:endParaRPr lang="en-US" altLang="zh-CN" sz="2000" dirty="0">
              <a:latin typeface="+mn-lt"/>
            </a:endParaRPr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26670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62000" y="3200400"/>
            <a:ext cx="7924800" cy="2971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address of a variable is the address of its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first byte (cell). </a:t>
            </a:r>
          </a:p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variable may occupy one or more contiguous bytes in memory.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pointer must be defined before it can be used</a:t>
            </a:r>
          </a:p>
          <a:p>
            <a:pPr lvl="1"/>
            <a:r>
              <a:rPr lang="en-US" altLang="zh-CN" sz="2000" dirty="0" smtClean="0">
                <a:latin typeface="Comic Sans MS" pitchFamily="66" charset="0"/>
              </a:rPr>
              <a:t/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latin typeface="Comic Sans MS" pitchFamily="66" charset="0"/>
              </a:rPr>
              <a:t>type *</a:t>
            </a:r>
            <a:r>
              <a:rPr lang="en-US" altLang="zh-CN" sz="2000" dirty="0" err="1" smtClean="0">
                <a:latin typeface="Comic Sans MS" pitchFamily="66" charset="0"/>
              </a:rPr>
              <a:t>pointer_name</a:t>
            </a:r>
            <a:r>
              <a:rPr lang="en-US" altLang="zh-CN" sz="2000" dirty="0" smtClean="0">
                <a:latin typeface="Comic Sans MS" pitchFamily="66" charset="0"/>
              </a:rPr>
              <a:t>;</a:t>
            </a:r>
          </a:p>
          <a:p>
            <a:pPr lvl="1"/>
            <a:endParaRPr lang="en-US" altLang="zh-CN" sz="1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char *</a:t>
            </a:r>
            <a:r>
              <a:rPr lang="en-US" altLang="zh-CN" sz="2000" dirty="0" err="1" smtClean="0"/>
              <a:t>ptr</a:t>
            </a:r>
            <a:r>
              <a:rPr lang="en-US" altLang="zh-CN" sz="2000" dirty="0" smtClean="0"/>
              <a:t>; //</a:t>
            </a:r>
            <a:r>
              <a:rPr lang="en-US" altLang="zh-CN" sz="2000" dirty="0" err="1" smtClean="0">
                <a:latin typeface="+mn-lt"/>
              </a:rPr>
              <a:t>ptr</a:t>
            </a:r>
            <a:r>
              <a:rPr lang="en-US" altLang="zh-CN" sz="2000" dirty="0" smtClean="0">
                <a:latin typeface="+mn-lt"/>
              </a:rPr>
              <a:t> is a pointer, pointing to a char variable</a:t>
            </a:r>
          </a:p>
          <a:p>
            <a:pPr lvl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*p1; //</a:t>
            </a:r>
            <a:r>
              <a:rPr lang="en-US" altLang="zh-CN" sz="2000" dirty="0" smtClean="0">
                <a:latin typeface="+mn-lt"/>
              </a:rPr>
              <a:t>p1 is a pointer, pointing to an </a:t>
            </a:r>
            <a:r>
              <a:rPr lang="en-US" altLang="zh-CN" sz="2000" dirty="0" err="1" smtClean="0">
                <a:latin typeface="+mn-lt"/>
              </a:rPr>
              <a:t>int</a:t>
            </a:r>
            <a:r>
              <a:rPr lang="en-US" altLang="zh-CN" sz="2000" dirty="0" smtClean="0">
                <a:latin typeface="+mn-lt"/>
              </a:rPr>
              <a:t> variable</a:t>
            </a:r>
          </a:p>
          <a:p>
            <a:pPr lvl="1">
              <a:buFont typeface="Wingdings" pitchFamily="2" charset="2"/>
              <a:buNone/>
            </a:pPr>
            <a:endParaRPr lang="zh-CN" altLang="en-US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2590800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10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590800"/>
            <a:ext cx="1426801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x = 10;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Pointer Variables </a:t>
            </a:r>
            <a:br>
              <a:rPr lang="en-US" altLang="zh-CN" dirty="0" smtClean="0"/>
            </a:br>
            <a:r>
              <a:rPr lang="en-US" altLang="zh-CN" dirty="0" smtClean="0"/>
              <a:t>and the Execution Stack</a:t>
            </a:r>
            <a:endParaRPr lang="en-US" altLang="zh-CN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191000"/>
            <a:ext cx="4724400" cy="220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Keypress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weeklyincome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Keypress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= ‘A’;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weeklyincome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= 1200;</a:t>
            </a:r>
          </a:p>
          <a:p>
            <a:pPr>
              <a:buNone/>
            </a:pP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weeklyincome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811C-BAD7-4547-A5F8-BD5BAF1FA729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0" y="1752600"/>
          <a:ext cx="3124200" cy="441960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4419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Execution Stack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Cell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Cell Contents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19372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‘A’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38533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72101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72101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1200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3124200" cy="2209800"/>
        </p:xfrm>
        <a:graphic>
          <a:graphicData uri="http://schemas.openxmlformats.org/drawingml/2006/table">
            <a:tbl>
              <a:tblPr/>
              <a:tblGrid>
                <a:gridCol w="1752600"/>
                <a:gridCol w="1371600"/>
              </a:tblGrid>
              <a:tr h="4419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r>
                        <a:rPr lang="en-US" sz="20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name lookup table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Variable</a:t>
                      </a:r>
                      <a:r>
                        <a:rPr lang="en-US" sz="2000" baseline="0" dirty="0" smtClean="0">
                          <a:latin typeface="+mj-lt"/>
                          <a:ea typeface="Calibri"/>
                          <a:cs typeface="Times New Roman"/>
                        </a:rPr>
                        <a:t> name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address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j-lt"/>
                        </a:rPr>
                        <a:t>Keypress</a:t>
                      </a:r>
                      <a:endParaRPr lang="en-US" altLang="zh-CN" sz="2000" dirty="0" smtClean="0">
                        <a:latin typeface="+mj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19372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j-lt"/>
                          <a:ea typeface="Calibri"/>
                          <a:cs typeface="Times New Roman"/>
                        </a:rPr>
                        <a:t>weeklyincome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72101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j-lt"/>
                          <a:ea typeface="Calibri"/>
                          <a:cs typeface="Times New Roman"/>
                        </a:rPr>
                        <a:t>myPtr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38533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733800" y="3048000"/>
            <a:ext cx="1600200" cy="114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2819400" y="3505200"/>
            <a:ext cx="2590800" cy="2438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3276600" y="3886200"/>
            <a:ext cx="2057400" cy="114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 flipV="1">
            <a:off x="6477000" y="5181600"/>
            <a:ext cx="7620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819912"/>
          </a:xfrm>
        </p:spPr>
        <p:txBody>
          <a:bodyPr/>
          <a:lstStyle/>
          <a:p>
            <a:r>
              <a:rPr lang="en-US" altLang="zh-CN" dirty="0"/>
              <a:t>Initializing a </a:t>
            </a:r>
            <a:r>
              <a:rPr lang="en-US" altLang="zh-CN" dirty="0" smtClean="0"/>
              <a:t>Pointer</a:t>
            </a:r>
            <a:endParaRPr lang="en-US" altLang="zh-CN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5257800" y="1981200"/>
            <a:ext cx="2286000" cy="838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 err="1" smtClean="0">
                <a:latin typeface="Courier New" pitchFamily="49" charset="0"/>
              </a:rPr>
              <a:t>int</a:t>
            </a:r>
            <a:r>
              <a:rPr lang="en-US" altLang="zh-CN" sz="2000" dirty="0" smtClean="0">
                <a:latin typeface="Courier New" pitchFamily="49" charset="0"/>
              </a:rPr>
              <a:t> x = 10;</a:t>
            </a:r>
            <a:endParaRPr lang="en-US" altLang="zh-CN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 err="1" smtClean="0">
                <a:latin typeface="Courier New" pitchFamily="49" charset="0"/>
              </a:rPr>
              <a:t>int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</a:rPr>
              <a:t>*</a:t>
            </a:r>
            <a:r>
              <a:rPr lang="en-US" altLang="zh-CN" sz="2000" dirty="0" smtClean="0">
                <a:latin typeface="Courier New" pitchFamily="49" charset="0"/>
              </a:rPr>
              <a:t>p1 = &amp;x;</a:t>
            </a:r>
            <a:endParaRPr lang="en-US" altLang="zh-CN" sz="2000" dirty="0">
              <a:latin typeface="Courier New" pitchFamily="49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4E72-28BF-4A88-ABCB-441C00BAF15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728455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 smtClean="0">
                <a:latin typeface="+mn-lt"/>
              </a:rPr>
              <a:t>-- x </a:t>
            </a:r>
            <a:r>
              <a:rPr lang="en-US" altLang="zh-CN" sz="2000" dirty="0">
                <a:latin typeface="+mn-lt"/>
              </a:rPr>
              <a:t>is </a:t>
            </a:r>
            <a:r>
              <a:rPr lang="en-US" altLang="zh-CN" sz="2000" dirty="0" smtClean="0">
                <a:latin typeface="+mn-lt"/>
              </a:rPr>
              <a:t>an </a:t>
            </a:r>
            <a:r>
              <a:rPr lang="en-US" altLang="zh-CN" sz="2000" dirty="0" err="1" smtClean="0">
                <a:latin typeface="+mn-lt"/>
              </a:rPr>
              <a:t>int</a:t>
            </a:r>
            <a:r>
              <a:rPr lang="en-US" altLang="zh-CN" sz="2000" dirty="0" smtClean="0">
                <a:latin typeface="+mn-lt"/>
              </a:rPr>
              <a:t> type with </a:t>
            </a:r>
            <a:r>
              <a:rPr lang="en-US" altLang="zh-CN" sz="2000" dirty="0">
                <a:latin typeface="+mn-lt"/>
              </a:rPr>
              <a:t>value </a:t>
            </a:r>
            <a:r>
              <a:rPr lang="en-US" altLang="zh-CN" sz="2000" dirty="0" smtClean="0">
                <a:latin typeface="+mn-lt"/>
              </a:rPr>
              <a:t>10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-- p1 </a:t>
            </a:r>
            <a:r>
              <a:rPr lang="en-US" altLang="zh-CN" sz="2000" dirty="0">
                <a:latin typeface="+mn-lt"/>
              </a:rPr>
              <a:t>is a </a:t>
            </a:r>
            <a:r>
              <a:rPr lang="en-US" altLang="zh-CN" sz="2000" dirty="0" err="1" smtClean="0">
                <a:latin typeface="+mn-lt"/>
              </a:rPr>
              <a:t>int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pointer initialized with the address </a:t>
            </a:r>
            <a:r>
              <a:rPr lang="en-US" altLang="zh-CN" sz="2000" dirty="0" smtClean="0">
                <a:latin typeface="+mn-lt"/>
              </a:rPr>
              <a:t>of x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-- Variable x </a:t>
            </a:r>
            <a:r>
              <a:rPr lang="en-US" altLang="zh-CN" sz="2000" dirty="0">
                <a:latin typeface="+mn-lt"/>
              </a:rPr>
              <a:t>and pointer p1 must have same </a:t>
            </a:r>
            <a:r>
              <a:rPr lang="en-US" altLang="zh-CN" sz="2000" dirty="0" smtClean="0">
                <a:latin typeface="+mn-lt"/>
              </a:rPr>
              <a:t>types (unless casted)</a:t>
            </a:r>
            <a:endParaRPr lang="en-US" altLang="zh-CN" sz="2000" dirty="0">
              <a:latin typeface="+mn-lt"/>
            </a:endParaRP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990600" y="1981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= 10;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*p1;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p1 = &amp;x;</a:t>
            </a:r>
            <a:endParaRPr lang="en-US" altLang="zh-CN" sz="2000" dirty="0"/>
          </a:p>
        </p:txBody>
      </p:sp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3124200" y="2057400"/>
            <a:ext cx="189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is equivalent to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066800" y="3359090"/>
            <a:ext cx="621913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latin typeface="Tahoma" pitchFamily="34" charset="0"/>
              </a:rPr>
              <a:t>Warning:  </a:t>
            </a:r>
            <a:r>
              <a:rPr kumimoji="1" lang="en-US" altLang="zh-CN" sz="2000" dirty="0"/>
              <a:t>*</a:t>
            </a:r>
            <a:r>
              <a:rPr kumimoji="1" lang="en-US" altLang="zh-CN" sz="2000" dirty="0" smtClean="0"/>
              <a:t>p1 = &amp;x;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Tahoma" pitchFamily="34" charset="0"/>
              </a:rPr>
              <a:t> alone with data type is </a:t>
            </a:r>
            <a:r>
              <a:rPr kumimoji="1" lang="en-US" altLang="zh-CN" sz="2000" dirty="0">
                <a:solidFill>
                  <a:srgbClr val="FF3300"/>
                </a:solidFill>
                <a:latin typeface="Tahoma" pitchFamily="34" charset="0"/>
              </a:rPr>
              <a:t>illegal!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Word!</a:t>
            </a:r>
            <a:endParaRPr lang="en-US" altLang="zh-CN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7244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From EE140 (or other exposure) you know the terms bit (a binary digit: 0 or 1) and byte (8 bits)</a:t>
            </a:r>
          </a:p>
          <a:p>
            <a:pPr lvl="1"/>
            <a:r>
              <a:rPr lang="en-US" altLang="zh-CN" sz="1800" dirty="0" smtClean="0"/>
              <a:t>How many values can a byte represent?</a:t>
            </a:r>
          </a:p>
          <a:p>
            <a:r>
              <a:rPr lang="en-US" altLang="zh-CN" sz="2000" dirty="0" smtClean="0"/>
              <a:t>How much memory is in a typical PC these days?</a:t>
            </a:r>
          </a:p>
          <a:p>
            <a:pPr lvl="1"/>
            <a:r>
              <a:rPr lang="en-US" altLang="zh-CN" sz="1800" dirty="0" smtClean="0"/>
              <a:t>Not just what we think of as memory – graphics cards also have memory that must be accessible directly or through a buffer; same for sound cards, buffers for printers, buffers for disk drives, buffers (or other methods for accessing memory) for flash drives – all need distinct memory locations</a:t>
            </a:r>
          </a:p>
          <a:p>
            <a:pPr lvl="1"/>
            <a:r>
              <a:rPr lang="en-US" altLang="zh-CN" sz="1800" dirty="0" smtClean="0"/>
              <a:t>Guess – how much?</a:t>
            </a:r>
          </a:p>
          <a:p>
            <a:r>
              <a:rPr lang="en-US" altLang="zh-CN" sz="2000" dirty="0" smtClean="0"/>
              <a:t>Every memory location (byte) in a computer is “addressable” (has an address).</a:t>
            </a:r>
          </a:p>
          <a:p>
            <a:pPr lvl="1"/>
            <a:r>
              <a:rPr lang="en-US" altLang="zh-CN" sz="1800" dirty="0" smtClean="0"/>
              <a:t>How big does an address need to be?  How many bits?</a:t>
            </a:r>
          </a:p>
          <a:p>
            <a:r>
              <a:rPr lang="en-US" altLang="zh-CN" sz="2000" dirty="0" smtClean="0"/>
              <a:t>A </a:t>
            </a:r>
            <a:r>
              <a:rPr lang="en-US" altLang="zh-CN" sz="2000" b="1" i="1" dirty="0" smtClean="0"/>
              <a:t>word</a:t>
            </a:r>
            <a:r>
              <a:rPr lang="en-US" altLang="zh-CN" sz="2000" dirty="0" smtClean="0"/>
              <a:t> is a single address.  Size depends upon the computer.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811C-BAD7-4547-A5F8-BD5BAF1FA729}" type="slidenum">
              <a:rPr lang="zh-CN" altLang="en-US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3D38-7F66-4583-BAA2-B3130B8C381C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066800"/>
          <a:ext cx="3124200" cy="441960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Cell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Cell Contents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0000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Word 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0004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Word 1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0008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Word</a:t>
                      </a:r>
                      <a:r>
                        <a:rPr lang="en-US" sz="2000" baseline="0" dirty="0" smtClean="0">
                          <a:latin typeface="+mj-lt"/>
                          <a:ea typeface="Calibri"/>
                          <a:cs typeface="Times New Roman"/>
                        </a:rPr>
                        <a:t> 2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1200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1204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Word</a:t>
                      </a:r>
                      <a:r>
                        <a:rPr lang="en-US" sz="2000" baseline="0" dirty="0" smtClean="0">
                          <a:latin typeface="+mj-lt"/>
                          <a:ea typeface="Calibri"/>
                          <a:cs typeface="Times New Roman"/>
                        </a:rPr>
                        <a:t> n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…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2400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j-lt"/>
                          <a:ea typeface="Calibri"/>
                          <a:cs typeface="Times New Roman"/>
                        </a:rPr>
                        <a:t>1200</a:t>
                      </a:r>
                      <a:endParaRPr lang="en-US" sz="20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1600" y="3505200"/>
            <a:ext cx="31241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This is where variable x resides.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648200"/>
            <a:ext cx="3200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This is where variable p1 resides. Value of p1 is address of x.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267200" y="3886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4267200" y="5257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9906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Example of memory allocation:</a:t>
            </a:r>
          </a:p>
          <a:p>
            <a:r>
              <a:rPr lang="en-US" sz="2000" dirty="0" smtClean="0">
                <a:latin typeface="+mn-lt"/>
              </a:rPr>
              <a:t>note that we do not have control over where in memory variables will be stored.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57800" y="2438400"/>
            <a:ext cx="2286000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x = 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*p1 = &amp;x;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50D5-EBFE-4C46-B913-EB0DC96D4A6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762000" y="990600"/>
            <a:ext cx="7793037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4000" dirty="0">
                <a:solidFill>
                  <a:schemeClr val="tx2"/>
                </a:solidFill>
                <a:latin typeface="Tahoma" pitchFamily="34" charset="0"/>
              </a:rPr>
              <a:t>Pointer </a:t>
            </a:r>
            <a:r>
              <a:rPr lang="en-US" altLang="zh-CN" sz="4000" dirty="0" smtClean="0">
                <a:solidFill>
                  <a:schemeClr val="tx2"/>
                </a:solidFill>
                <a:latin typeface="Tahoma" pitchFamily="34" charset="0"/>
              </a:rPr>
              <a:t>Syntax: the big Operators</a:t>
            </a:r>
            <a:endParaRPr lang="en-US" altLang="zh-CN" sz="4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9906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+mn-lt"/>
              </a:rPr>
              <a:t>&amp; &lt;</a:t>
            </a:r>
            <a:r>
              <a:rPr lang="en-US" altLang="zh-CN" dirty="0">
                <a:latin typeface="+mn-lt"/>
              </a:rPr>
              <a:t>variable&gt;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i="1" dirty="0">
                <a:solidFill>
                  <a:schemeClr val="tx2"/>
                </a:solidFill>
                <a:latin typeface="+mn-lt"/>
              </a:rPr>
              <a:t>reference</a:t>
            </a:r>
            <a:r>
              <a:rPr lang="en-US" altLang="zh-CN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+mn-lt"/>
              </a:rPr>
              <a:t>operator/address operator</a:t>
            </a:r>
            <a:endParaRPr lang="en-US" altLang="zh-CN" sz="20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+mn-lt"/>
              </a:rPr>
              <a:t>returns the memory address of that variable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+mn-lt"/>
              </a:rPr>
              <a:t>result is a pointer </a:t>
            </a:r>
            <a:r>
              <a:rPr lang="en-US" altLang="zh-CN" sz="2000" dirty="0" smtClean="0">
                <a:latin typeface="+mn-lt"/>
              </a:rPr>
              <a:t>– a specific location in computer memory</a:t>
            </a:r>
            <a:endParaRPr lang="en-US" altLang="zh-CN" sz="20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altLang="zh-CN" sz="20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+mn-lt"/>
              </a:rPr>
              <a:t>* &lt;pointer variable&gt;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i="1" dirty="0">
                <a:solidFill>
                  <a:schemeClr val="tx2"/>
                </a:solidFill>
                <a:latin typeface="+mn-lt"/>
              </a:rPr>
              <a:t>dereference</a:t>
            </a:r>
            <a:r>
              <a:rPr lang="en-US" altLang="zh-CN" sz="2000" dirty="0">
                <a:solidFill>
                  <a:schemeClr val="tx2"/>
                </a:solidFill>
                <a:latin typeface="+mn-lt"/>
              </a:rPr>
              <a:t> operator/ indirection operator</a:t>
            </a:r>
            <a:endParaRPr lang="en-US" altLang="zh-CN" sz="20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b="1" dirty="0">
                <a:latin typeface="+mn-lt"/>
              </a:rPr>
              <a:t>accesses</a:t>
            </a:r>
            <a:r>
              <a:rPr lang="en-US" altLang="zh-CN" sz="2000" dirty="0">
                <a:latin typeface="+mn-lt"/>
              </a:rPr>
              <a:t> the memory address held by the pointer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dirty="0">
                <a:latin typeface="+mn-lt"/>
              </a:rPr>
              <a:t>result is the </a:t>
            </a:r>
            <a:r>
              <a:rPr lang="en-US" altLang="zh-CN" sz="2000" dirty="0" smtClean="0">
                <a:latin typeface="+mn-lt"/>
              </a:rPr>
              <a:t>value of the variable </a:t>
            </a:r>
            <a:r>
              <a:rPr lang="en-US" altLang="zh-CN" sz="2000" b="1" i="1" dirty="0" smtClean="0">
                <a:latin typeface="+mn-lt"/>
              </a:rPr>
              <a:t>pointed to </a:t>
            </a:r>
            <a:r>
              <a:rPr lang="en-US" altLang="zh-CN" sz="2000" dirty="0" smtClean="0">
                <a:latin typeface="+mn-lt"/>
              </a:rPr>
              <a:t>by the </a:t>
            </a:r>
            <a:r>
              <a:rPr lang="en-US" altLang="zh-CN" sz="2000" dirty="0" smtClean="0">
                <a:latin typeface="+mn-lt"/>
              </a:rPr>
              <a:t>pointer.  In other words, whatever that specific location </a:t>
            </a:r>
            <a:r>
              <a:rPr lang="en-US" altLang="zh-CN" sz="2000" b="1" i="1" dirty="0" smtClean="0">
                <a:latin typeface="+mn-lt"/>
              </a:rPr>
              <a:t>contains</a:t>
            </a:r>
            <a:r>
              <a:rPr lang="en-US" altLang="zh-CN" sz="2000" dirty="0" smtClean="0">
                <a:latin typeface="+mn-lt"/>
              </a:rPr>
              <a:t>.</a:t>
            </a:r>
            <a:endParaRPr lang="en-US" altLang="zh-CN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22298</TotalTime>
  <Words>989</Words>
  <Application>Microsoft Office PowerPoint</Application>
  <PresentationFormat>On-screen Show (4:3)</PresentationFormat>
  <Paragraphs>311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Today: Introducing Pointers</vt:lpstr>
      <vt:lpstr>Background: Variables and the Execution Stack</vt:lpstr>
      <vt:lpstr>Pointers</vt:lpstr>
      <vt:lpstr>Pointer Variables  and the Execution Stack</vt:lpstr>
      <vt:lpstr>Initializing a Pointer</vt:lpstr>
      <vt:lpstr>Word!</vt:lpstr>
      <vt:lpstr>PowerPoint Presentation</vt:lpstr>
      <vt:lpstr>PowerPoint Presentation</vt:lpstr>
      <vt:lpstr>PowerPoint Presentation</vt:lpstr>
      <vt:lpstr>Examples of Pointer Initializations</vt:lpstr>
      <vt:lpstr>Pointer Arithmetic</vt:lpstr>
      <vt:lpstr>Pointers and Arrays</vt:lpstr>
      <vt:lpstr>PowerPoint Presentation</vt:lpstr>
      <vt:lpstr>Example: display elements of an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1004</cp:revision>
  <cp:lastPrinted>1601-01-01T00:00:00Z</cp:lastPrinted>
  <dcterms:created xsi:type="dcterms:W3CDTF">2001-09-06T13:56:39Z</dcterms:created>
  <dcterms:modified xsi:type="dcterms:W3CDTF">2015-02-26T16:02:40Z</dcterms:modified>
</cp:coreProperties>
</file>