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347" r:id="rId2"/>
    <p:sldId id="305" r:id="rId3"/>
    <p:sldId id="348" r:id="rId4"/>
    <p:sldId id="349" r:id="rId5"/>
    <p:sldId id="318" r:id="rId6"/>
    <p:sldId id="350" r:id="rId7"/>
    <p:sldId id="325" r:id="rId8"/>
    <p:sldId id="326" r:id="rId9"/>
    <p:sldId id="328" r:id="rId10"/>
    <p:sldId id="329" r:id="rId11"/>
    <p:sldId id="330" r:id="rId12"/>
    <p:sldId id="343" r:id="rId13"/>
    <p:sldId id="351" r:id="rId14"/>
    <p:sldId id="352" r:id="rId1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itchFamily="49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0" autoAdjust="0"/>
    <p:restoredTop sz="83133" autoAdjust="0"/>
  </p:normalViewPr>
  <p:slideViewPr>
    <p:cSldViewPr>
      <p:cViewPr varScale="1">
        <p:scale>
          <a:sx n="92" d="100"/>
          <a:sy n="92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1320" y="108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BA92194-35C1-4095-9E81-FD900F9B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680" y="694944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73EB18CD-C13D-46F3-AF4F-E1364956FC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503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18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2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7CD30-19AD-4B09-B6CC-2C8AA241775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A76EF-8A1C-42CE-BC8D-3545524F85BA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22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E5514-CD7B-4AD6-A3D0-B477D3D873E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87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32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561D2-839B-4509-BCD0-9E6C82C838AC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example shows you how to pass a pointer to a function. </a:t>
            </a:r>
          </a:p>
        </p:txBody>
      </p:sp>
    </p:spTree>
    <p:extLst>
      <p:ext uri="{BB962C8B-B14F-4D97-AF65-F5344CB8AC3E}">
        <p14:creationId xmlns:p14="http://schemas.microsoft.com/office/powerpoint/2010/main" val="273620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B18CD-C13D-46F3-AF4F-E1364956FC5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65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96D30-4B81-413E-B97D-50731980EB0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7E6CA-9C6A-4D82-9A20-A210FA70399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AFEC3-3D5C-438D-AB5D-6957E52EDEC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5B54-14A4-4C4E-B0A5-0BA1A339C5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8C21-2219-4586-B9AF-5BDBEF8F53D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69CF-CD73-43AF-BACC-F2F84DD7C46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76D4-E031-46FC-A9AB-B2FEC4E3956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7288-650F-4226-B361-6E582CD998A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462-80B7-4A9F-BB55-7A15561600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40FB1-A414-4419-93A7-C015012803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1046-6E9F-4B76-95CD-F954E0FF887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8A80-0149-4BB1-A8D8-BDE6609EDF7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0BA6F3B-8895-4FEC-9723-29BD3DD1BC4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01EF91-426E-4168-97EF-2E7006BBD77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5B54-14A4-4C4E-B0A5-0BA1A339C59A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489E69-EBEF-4FBA-8E57-7CE3450BF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urier New" pitchFamily="49" charset="0"/>
                <a:ea typeface="SimSun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urier New" pitchFamily="49" charset="0"/>
              <a:ea typeface="SimSun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latin typeface="Comic Sans MS" pitchFamily="66" charset="0"/>
              </a:rPr>
              <a:t>Pointers II</a:t>
            </a: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9AA1-1BD0-4007-9C1E-85E2EB02B53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ChangeArrowheads="1"/>
          </p:cNvSpPr>
          <p:nvPr/>
        </p:nvSpPr>
        <p:spPr bwMode="auto">
          <a:xfrm>
            <a:off x="1066800" y="1371600"/>
            <a:ext cx="5257800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tabLst>
                <a:tab pos="403225" algn="l"/>
              </a:tabLst>
            </a:pPr>
            <a:r>
              <a:rPr lang="en-US" altLang="zh-CN" sz="1600" dirty="0"/>
              <a:t>void  swap 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*p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*q )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{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temp ;</a:t>
            </a:r>
          </a:p>
          <a:p>
            <a:pPr>
              <a:tabLst>
                <a:tab pos="403225" algn="l"/>
              </a:tabLst>
            </a:pPr>
            <a:endParaRPr lang="en-US" altLang="zh-CN" sz="1600" dirty="0"/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temp </a:t>
            </a:r>
            <a:r>
              <a:rPr lang="en-US" altLang="zh-CN" sz="1600" dirty="0"/>
              <a:t>= *p 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*p = *q 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/>
              <a:t>	*q = temp ;</a:t>
            </a:r>
          </a:p>
          <a:p>
            <a:pPr>
              <a:tabLst>
                <a:tab pos="403225" algn="l"/>
              </a:tabLst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143000" y="4191000"/>
            <a:ext cx="963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Result:</a:t>
            </a:r>
          </a:p>
        </p:txBody>
      </p:sp>
      <p:sp>
        <p:nvSpPr>
          <p:cNvPr id="688134" name="Text Box 6"/>
          <p:cNvSpPr txBox="1">
            <a:spLocks noChangeArrowheads="1"/>
          </p:cNvSpPr>
          <p:nvPr/>
        </p:nvSpPr>
        <p:spPr bwMode="auto">
          <a:xfrm>
            <a:off x="4419600" y="4724400"/>
            <a:ext cx="272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Swapping is successful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3000" y="4648200"/>
            <a:ext cx="302358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 dirty="0" smtClean="0"/>
              <a:t>Before swap: x=99</a:t>
            </a:r>
            <a:r>
              <a:rPr lang="en-US" altLang="zh-CN" sz="1600" dirty="0"/>
              <a:t>, y=33</a:t>
            </a:r>
          </a:p>
          <a:p>
            <a:r>
              <a:rPr lang="en-US" altLang="zh-CN" sz="1600" dirty="0" smtClean="0"/>
              <a:t>After swap: x=33, y=99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Pointer </a:t>
            </a:r>
            <a:r>
              <a:rPr lang="en-US" altLang="zh-CN" dirty="0" smtClean="0"/>
              <a:t>Comparison </a:t>
            </a:r>
            <a:r>
              <a:rPr lang="en-US" altLang="zh-CN" dirty="0"/>
              <a:t>&amp; </a:t>
            </a:r>
            <a:r>
              <a:rPr lang="en-US" altLang="zh-CN" dirty="0" smtClean="0"/>
              <a:t>Assignment</a:t>
            </a:r>
            <a:endParaRPr lang="en-US" altLang="zh-CN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2860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716338" algn="l"/>
              </a:tabLst>
            </a:pPr>
            <a:r>
              <a:rPr lang="en-US" altLang="zh-CN" sz="2400" dirty="0"/>
              <a:t>Two pointers may be compared with or assigned to one another if both are of the same type, or if one is a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pointer.</a:t>
            </a:r>
          </a:p>
          <a:p>
            <a:pPr lvl="1">
              <a:tabLst>
                <a:tab pos="3716338" algn="l"/>
              </a:tabLst>
            </a:pPr>
            <a:r>
              <a:rPr lang="en-US" altLang="zh-CN" sz="2200" dirty="0" smtClean="0"/>
              <a:t>A void </a:t>
            </a:r>
            <a:r>
              <a:rPr lang="en-US" altLang="zh-CN" sz="2200" dirty="0"/>
              <a:t>pointer is a pointer </a:t>
            </a:r>
            <a:r>
              <a:rPr lang="en-US" altLang="zh-CN" sz="2200" dirty="0" smtClean="0"/>
              <a:t>of no data type.  (Data type </a:t>
            </a:r>
            <a:r>
              <a:rPr lang="en-US" altLang="zh-CN" sz="2200" dirty="0" smtClean="0">
                <a:latin typeface="Courier" pitchFamily="49" charset="0"/>
              </a:rPr>
              <a:t>void</a:t>
            </a:r>
            <a:r>
              <a:rPr lang="en-US" altLang="zh-CN" sz="2200" dirty="0" smtClean="0"/>
              <a:t> means no data type)</a:t>
            </a:r>
            <a:endParaRPr lang="en-US" altLang="zh-CN" dirty="0"/>
          </a:p>
          <a:p>
            <a:pPr>
              <a:spcBef>
                <a:spcPts val="0"/>
              </a:spcBef>
              <a:tabLst>
                <a:tab pos="3716338" algn="l"/>
              </a:tabLst>
            </a:pPr>
            <a:r>
              <a:rPr lang="en-US" altLang="zh-CN" sz="2400" dirty="0"/>
              <a:t>Cannot assign a non-zero value to a </a:t>
            </a:r>
            <a:r>
              <a:rPr lang="en-US" altLang="zh-CN" sz="2400" dirty="0" smtClean="0"/>
              <a:t>pointer</a:t>
            </a:r>
          </a:p>
          <a:p>
            <a:pPr>
              <a:spcBef>
                <a:spcPts val="0"/>
              </a:spcBef>
              <a:tabLst>
                <a:tab pos="3716338" algn="l"/>
              </a:tabLst>
            </a:pPr>
            <a:r>
              <a:rPr lang="en-US" altLang="zh-CN" sz="2400" dirty="0" smtClean="0"/>
              <a:t>Cannot </a:t>
            </a:r>
            <a:r>
              <a:rPr lang="en-US" altLang="zh-CN" sz="2400" dirty="0"/>
              <a:t>compare a pointer with a non-zero value</a:t>
            </a:r>
          </a:p>
          <a:p>
            <a:pPr lvl="1">
              <a:tabLst>
                <a:tab pos="3716338" algn="l"/>
              </a:tabLst>
            </a:pP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2933-ED2E-4942-BDDE-D9F289C4202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886200"/>
            <a:ext cx="8074326" cy="20621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defTabSz="455613"/>
            <a:r>
              <a:rPr lang="en-US" altLang="zh-CN" sz="1600" dirty="0" smtClean="0"/>
              <a:t>char </a:t>
            </a:r>
            <a:r>
              <a:rPr lang="en-US" altLang="zh-CN" sz="1600" dirty="0"/>
              <a:t>	*p1;</a:t>
            </a:r>
          </a:p>
          <a:p>
            <a:pPr defTabSz="455613"/>
            <a:r>
              <a:rPr lang="en-US" altLang="zh-CN" sz="1600" dirty="0" err="1" smtClean="0"/>
              <a:t>int</a:t>
            </a:r>
            <a:r>
              <a:rPr lang="en-US" altLang="zh-CN" sz="1600" dirty="0"/>
              <a:t>		*p2;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 smtClean="0"/>
              <a:t>p2 = 0</a:t>
            </a:r>
            <a:r>
              <a:rPr lang="en-US" altLang="zh-CN" sz="1600" dirty="0"/>
              <a:t>;			/*</a:t>
            </a:r>
            <a:r>
              <a:rPr lang="en-US" altLang="zh-CN" sz="1600" b="1" dirty="0">
                <a:solidFill>
                  <a:srgbClr val="FF3300"/>
                </a:solidFill>
              </a:rPr>
              <a:t>OK</a:t>
            </a:r>
            <a:r>
              <a:rPr lang="en-US" altLang="zh-CN" sz="1600" dirty="0"/>
              <a:t> zero can be assigned to any pointer */</a:t>
            </a:r>
          </a:p>
          <a:p>
            <a:pPr defTabSz="455613"/>
            <a:r>
              <a:rPr lang="en-US" altLang="zh-CN" sz="1600" dirty="0" smtClean="0"/>
              <a:t>p2 = 0xC000</a:t>
            </a:r>
            <a:r>
              <a:rPr lang="en-US" altLang="zh-CN" sz="1600" dirty="0"/>
              <a:t>;	</a:t>
            </a:r>
            <a:r>
              <a:rPr lang="en-US" altLang="zh-CN" sz="1600" dirty="0" smtClean="0"/>
              <a:t>/*</a:t>
            </a:r>
            <a:r>
              <a:rPr lang="en-US" altLang="zh-CN" sz="1600" b="1" dirty="0">
                <a:solidFill>
                  <a:srgbClr val="FF3300"/>
                </a:solidFill>
              </a:rPr>
              <a:t>NO</a:t>
            </a:r>
            <a:r>
              <a:rPr lang="en-US" altLang="zh-CN" sz="1600" dirty="0"/>
              <a:t> Can’t assign a non-zero value to a pointer*/</a:t>
            </a:r>
          </a:p>
          <a:p>
            <a:pPr defTabSz="455613"/>
            <a:r>
              <a:rPr lang="en-US" altLang="zh-CN" sz="1600" dirty="0" smtClean="0"/>
              <a:t>p1 = p2</a:t>
            </a:r>
            <a:r>
              <a:rPr lang="en-US" altLang="zh-CN" sz="1600" dirty="0"/>
              <a:t>;		</a:t>
            </a:r>
            <a:r>
              <a:rPr lang="en-US" altLang="zh-CN" sz="1600" dirty="0" smtClean="0"/>
              <a:t>/*</a:t>
            </a:r>
            <a:r>
              <a:rPr lang="en-US" altLang="zh-CN" sz="1600" b="1" dirty="0">
                <a:solidFill>
                  <a:srgbClr val="FF3300"/>
                </a:solidFill>
              </a:rPr>
              <a:t>NO</a:t>
            </a:r>
            <a:r>
              <a:rPr lang="en-US" altLang="zh-CN" sz="1600" dirty="0"/>
              <a:t> Incompatible pointer types */</a:t>
            </a:r>
          </a:p>
          <a:p>
            <a:pPr defTabSz="455613"/>
            <a:r>
              <a:rPr lang="en-US" altLang="zh-CN" sz="1600" dirty="0" smtClean="0"/>
              <a:t>if(p1 == p2)	/*</a:t>
            </a:r>
            <a:r>
              <a:rPr lang="en-US" altLang="zh-CN" sz="1600" b="1" dirty="0" smtClean="0">
                <a:solidFill>
                  <a:srgbClr val="FF3300"/>
                </a:solidFill>
              </a:rPr>
              <a:t>NO</a:t>
            </a:r>
            <a:r>
              <a:rPr lang="en-US" altLang="zh-CN" sz="1600" dirty="0" smtClean="0"/>
              <a:t> Incompatible pointer types */</a:t>
            </a:r>
          </a:p>
          <a:p>
            <a:pPr defTabSz="455613"/>
            <a:r>
              <a:rPr lang="en-US" altLang="zh-CN" sz="1600" dirty="0" smtClean="0"/>
              <a:t>if(p2 == </a:t>
            </a:r>
            <a:r>
              <a:rPr lang="en-US" altLang="zh-CN" sz="1600" dirty="0"/>
              <a:t>0)		/*</a:t>
            </a:r>
            <a:r>
              <a:rPr lang="en-US" altLang="zh-CN" sz="1600" b="1" dirty="0">
                <a:solidFill>
                  <a:srgbClr val="FF3300"/>
                </a:solidFill>
              </a:rPr>
              <a:t>OK</a:t>
            </a:r>
            <a:r>
              <a:rPr lang="en-US" altLang="zh-CN" sz="1600" dirty="0"/>
              <a:t> Compare to 0 is legal </a:t>
            </a:r>
            <a:r>
              <a:rPr lang="en-US" altLang="zh-CN" sz="1600" dirty="0" smtClean="0"/>
              <a:t>*/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718E-2DCC-44CC-9A49-C7C011E5796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02466" name="Rectangle 2"/>
          <p:cNvSpPr>
            <a:spLocks noChangeArrowheads="1"/>
          </p:cNvSpPr>
          <p:nvPr/>
        </p:nvSpPr>
        <p:spPr bwMode="auto">
          <a:xfrm>
            <a:off x="762000" y="838200"/>
            <a:ext cx="77930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4800" dirty="0">
                <a:solidFill>
                  <a:schemeClr val="tx2"/>
                </a:solidFill>
                <a:latin typeface="+mj-lt"/>
              </a:rPr>
              <a:t>Other </a:t>
            </a:r>
            <a:r>
              <a:rPr lang="en-US" altLang="zh-CN" sz="4800" dirty="0" smtClean="0">
                <a:solidFill>
                  <a:schemeClr val="tx2"/>
                </a:solidFill>
                <a:latin typeface="+mj-lt"/>
              </a:rPr>
              <a:t>Pointers</a:t>
            </a:r>
            <a:endParaRPr lang="en-US" altLang="zh-CN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914400" y="14478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990099"/>
                </a:solidFill>
                <a:latin typeface="+mn-lt"/>
              </a:rPr>
              <a:t>NULL</a:t>
            </a:r>
            <a:r>
              <a:rPr lang="en-US" altLang="zh-CN" sz="2000" dirty="0">
                <a:latin typeface="+mn-lt"/>
              </a:rPr>
              <a:t> pointer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>
                <a:latin typeface="+mn-lt"/>
              </a:rPr>
              <a:t>Value of pointer equals </a:t>
            </a:r>
            <a:r>
              <a:rPr lang="en-US" altLang="zh-CN" sz="1800" dirty="0">
                <a:latin typeface="Courier" pitchFamily="49" charset="0"/>
              </a:rPr>
              <a:t>0</a:t>
            </a:r>
            <a:r>
              <a:rPr lang="en-US" altLang="zh-CN" sz="180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rgbClr val="990099"/>
                </a:solidFill>
                <a:latin typeface="+mn-lt"/>
              </a:rPr>
              <a:t>void</a:t>
            </a:r>
            <a:r>
              <a:rPr lang="en-US" altLang="zh-CN" sz="2000" dirty="0">
                <a:latin typeface="+mn-lt"/>
              </a:rPr>
              <a:t> pointer	---  </a:t>
            </a:r>
            <a:r>
              <a:rPr lang="en-US" altLang="zh-CN" sz="2000" dirty="0">
                <a:cs typeface="Courier New" panose="02070309020205020404" pitchFamily="49" charset="0"/>
              </a:rPr>
              <a:t>void *p1;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 err="1" smtClean="0">
                <a:latin typeface="+mn-lt"/>
              </a:rPr>
              <a:t>Scalarless</a:t>
            </a:r>
            <a:r>
              <a:rPr lang="en-US" altLang="zh-CN" sz="1800" dirty="0" smtClean="0">
                <a:latin typeface="+mn-lt"/>
              </a:rPr>
              <a:t> (has type “nothing”), </a:t>
            </a:r>
            <a:r>
              <a:rPr lang="en-US" altLang="zh-CN" sz="1800" dirty="0">
                <a:latin typeface="+mn-lt"/>
              </a:rPr>
              <a:t>may be freely assigned to and compared with any type of pointer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+mn-lt"/>
              </a:rPr>
              <a:t>pointer with constant value  ---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*const p2;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>
                <a:latin typeface="+mn-lt"/>
              </a:rPr>
              <a:t>Value of pointer is constant, cannot be modified to point to any other variable. This means p2 is always pointing to the same location of the memory.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000" dirty="0">
                <a:latin typeface="+mn-lt"/>
              </a:rPr>
              <a:t>pointer points to a constant --- </a:t>
            </a:r>
            <a:r>
              <a:rPr lang="en-US" altLang="zh-CN" sz="2000" dirty="0">
                <a:cs typeface="Courier New" panose="02070309020205020404" pitchFamily="49" charset="0"/>
              </a:rPr>
              <a:t>const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*p3=2;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800" dirty="0">
                <a:latin typeface="+mn-lt"/>
              </a:rPr>
              <a:t>Pointer p3 always pointers to a constant, i.e. </a:t>
            </a:r>
            <a:r>
              <a:rPr lang="en-US" altLang="zh-CN" sz="1800" dirty="0">
                <a:cs typeface="Courier New" panose="02070309020205020404" pitchFamily="49" charset="0"/>
              </a:rPr>
              <a:t>*p3 </a:t>
            </a:r>
            <a:r>
              <a:rPr lang="en-US" altLang="zh-CN" sz="1800" dirty="0">
                <a:latin typeface="+mn-lt"/>
              </a:rPr>
              <a:t>is a constant. This prevents the programmer accidentally changing the value of the object by using</a:t>
            </a:r>
            <a:r>
              <a:rPr lang="en-US" altLang="zh-CN" sz="1800" dirty="0">
                <a:cs typeface="Courier New" panose="02070309020205020404" pitchFamily="49" charset="0"/>
              </a:rPr>
              <a:t> *p3=3</a:t>
            </a:r>
            <a:r>
              <a:rPr lang="en-US" altLang="zh-CN" sz="1800" dirty="0">
                <a:latin typeface="+mn-lt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129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Pointer to pointer: A pointer that can be initialized with the address of another pointer.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*p1 = &amp;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**p2 = &amp;p1;</a:t>
            </a:r>
          </a:p>
          <a:p>
            <a:r>
              <a:rPr lang="en-US" sz="2000" dirty="0" smtClean="0"/>
              <a:t>p2 is defined as a pointer to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pointer.</a:t>
            </a:r>
          </a:p>
          <a:p>
            <a:r>
              <a:rPr lang="en-US" sz="2000" dirty="0" smtClean="0"/>
              <a:t>The variable '</a:t>
            </a:r>
            <a:r>
              <a:rPr lang="en-US" sz="2000" dirty="0" err="1" smtClean="0"/>
              <a:t>i</a:t>
            </a:r>
            <a:r>
              <a:rPr lang="en-US" sz="2000" dirty="0" smtClean="0"/>
              <a:t>' could now be accessed in one of three ways</a:t>
            </a:r>
          </a:p>
          <a:p>
            <a:pPr lvl="1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*p1 = 5;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**p2 =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3962400" y="4800600"/>
            <a:ext cx="28956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	</a:t>
            </a:r>
            <a:r>
              <a:rPr lang="en-US" sz="1600" dirty="0" err="1" smtClean="0">
                <a:latin typeface="Comic Sans MS" pitchFamily="66" charset="0"/>
              </a:rPr>
              <a:t>lvalue</a:t>
            </a:r>
            <a:r>
              <a:rPr lang="en-US" sz="1600" dirty="0" smtClean="0">
                <a:latin typeface="Comic Sans MS" pitchFamily="66" charset="0"/>
              </a:rPr>
              <a:t>	</a:t>
            </a:r>
            <a:r>
              <a:rPr lang="en-US" sz="1600" dirty="0" err="1" smtClean="0">
                <a:latin typeface="Comic Sans MS" pitchFamily="66" charset="0"/>
              </a:rPr>
              <a:t>rvalue</a:t>
            </a:r>
            <a:endParaRPr lang="en-US" sz="1600" dirty="0" smtClean="0">
              <a:latin typeface="Comic Sans MS" pitchFamily="66" charset="0"/>
            </a:endParaRPr>
          </a:p>
          <a:p>
            <a:r>
              <a:rPr lang="en-US" sz="1600" dirty="0" err="1" smtClean="0">
                <a:latin typeface="Comic Sans MS" pitchFamily="66" charset="0"/>
              </a:rPr>
              <a:t>i</a:t>
            </a:r>
            <a:r>
              <a:rPr lang="en-US" sz="1600" dirty="0" smtClean="0">
                <a:latin typeface="Comic Sans MS" pitchFamily="66" charset="0"/>
              </a:rPr>
              <a:t>	1000	5</a:t>
            </a:r>
          </a:p>
          <a:p>
            <a:r>
              <a:rPr lang="en-US" sz="1600" dirty="0" smtClean="0">
                <a:latin typeface="Comic Sans MS" pitchFamily="66" charset="0"/>
              </a:rPr>
              <a:t>p1	2000	1000</a:t>
            </a:r>
          </a:p>
          <a:p>
            <a:r>
              <a:rPr lang="en-US" sz="1600" dirty="0" smtClean="0">
                <a:latin typeface="Comic Sans MS" pitchFamily="66" charset="0"/>
              </a:rPr>
              <a:t>p2	3000	2000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 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3013-1923-4650-A75A-01504F688B2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lvalues</a:t>
            </a:r>
            <a:r>
              <a:rPr lang="en-US" sz="2400" dirty="0" smtClean="0"/>
              <a:t> and </a:t>
            </a:r>
            <a:r>
              <a:rPr lang="en-US" sz="2400" dirty="0" err="1" smtClean="0"/>
              <a:t>rvalues</a:t>
            </a:r>
            <a:endParaRPr lang="en-US" sz="2400" dirty="0" smtClean="0"/>
          </a:p>
          <a:p>
            <a:pPr lvl="1"/>
            <a:r>
              <a:rPr lang="en-US" sz="2000" dirty="0" smtClean="0"/>
              <a:t>If x is a variable, then </a:t>
            </a:r>
            <a:r>
              <a:rPr lang="en-US" sz="2000" dirty="0" err="1" smtClean="0"/>
              <a:t>lvalue</a:t>
            </a:r>
            <a:r>
              <a:rPr lang="en-US" sz="2000" dirty="0" smtClean="0"/>
              <a:t> (left value) of x is the starting address at which x is stored in memory, and </a:t>
            </a:r>
            <a:r>
              <a:rPr lang="en-US" sz="2000" dirty="0" err="1" smtClean="0"/>
              <a:t>rvalue</a:t>
            </a:r>
            <a:r>
              <a:rPr lang="en-US" sz="2000" dirty="0" smtClean="0"/>
              <a:t> (right value) of x is the current value of variable x.</a:t>
            </a:r>
          </a:p>
          <a:p>
            <a:pPr lvl="1"/>
            <a:r>
              <a:rPr lang="en-US" sz="2000" dirty="0" err="1" smtClean="0"/>
              <a:t>lvalues</a:t>
            </a:r>
            <a:r>
              <a:rPr lang="en-US" sz="2000" dirty="0" smtClean="0"/>
              <a:t> do not change as the program executes. Only </a:t>
            </a:r>
            <a:r>
              <a:rPr lang="en-US" sz="2000" dirty="0" err="1" smtClean="0"/>
              <a:t>rvalues</a:t>
            </a:r>
            <a:r>
              <a:rPr lang="en-US" sz="2000" dirty="0" smtClean="0"/>
              <a:t> change.</a:t>
            </a:r>
          </a:p>
          <a:p>
            <a:pPr lvl="2">
              <a:buNone/>
            </a:pP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x=10, y=5, *</a:t>
            </a:r>
            <a:r>
              <a:rPr lang="en-US" sz="2000" dirty="0" err="1" smtClean="0">
                <a:latin typeface="Comic Sans MS" pitchFamily="66" charset="0"/>
              </a:rPr>
              <a:t>ptr</a:t>
            </a:r>
            <a:r>
              <a:rPr lang="en-US" sz="2000" dirty="0" smtClean="0">
                <a:latin typeface="Comic Sans MS" pitchFamily="66" charset="0"/>
              </a:rPr>
              <a:t> = &amp;x;</a:t>
            </a:r>
          </a:p>
          <a:p>
            <a:pPr lvl="2">
              <a:buNone/>
            </a:pPr>
            <a:r>
              <a:rPr lang="en-US" sz="2000" dirty="0" smtClean="0">
                <a:latin typeface="Comic Sans MS" pitchFamily="66" charset="0"/>
              </a:rPr>
              <a:t>variable	</a:t>
            </a:r>
            <a:r>
              <a:rPr lang="en-US" sz="2000" dirty="0" err="1" smtClean="0">
                <a:latin typeface="Comic Sans MS" pitchFamily="66" charset="0"/>
              </a:rPr>
              <a:t>lvalue</a:t>
            </a:r>
            <a:r>
              <a:rPr lang="en-US" sz="2000" dirty="0" smtClean="0">
                <a:latin typeface="Comic Sans MS" pitchFamily="66" charset="0"/>
              </a:rPr>
              <a:t>		</a:t>
            </a:r>
            <a:r>
              <a:rPr lang="en-US" sz="2000" dirty="0" err="1" smtClean="0">
                <a:latin typeface="Comic Sans MS" pitchFamily="66" charset="0"/>
              </a:rPr>
              <a:t>rvalue</a:t>
            </a:r>
            <a:endParaRPr lang="en-US" sz="2000" dirty="0" smtClean="0">
              <a:latin typeface="Comic Sans MS" pitchFamily="66" charset="0"/>
            </a:endParaRPr>
          </a:p>
          <a:p>
            <a:pPr lvl="2">
              <a:buNone/>
            </a:pPr>
            <a:r>
              <a:rPr lang="en-US" sz="2000" dirty="0" smtClean="0">
                <a:latin typeface="Comic Sans MS" pitchFamily="66" charset="0"/>
              </a:rPr>
              <a:t>x		12074		10</a:t>
            </a:r>
          </a:p>
          <a:p>
            <a:pPr lvl="2">
              <a:buNone/>
            </a:pPr>
            <a:r>
              <a:rPr lang="en-US" sz="2000" dirty="0" smtClean="0">
                <a:latin typeface="Comic Sans MS" pitchFamily="66" charset="0"/>
              </a:rPr>
              <a:t>y		14033		5</a:t>
            </a:r>
          </a:p>
          <a:p>
            <a:pPr lvl="2">
              <a:buNone/>
            </a:pPr>
            <a:r>
              <a:rPr lang="en-US" sz="2000" dirty="0" err="1" smtClean="0">
                <a:latin typeface="Comic Sans MS" pitchFamily="66" charset="0"/>
              </a:rPr>
              <a:t>ptr</a:t>
            </a:r>
            <a:r>
              <a:rPr lang="en-US" sz="2000" dirty="0" smtClean="0">
                <a:latin typeface="Comic Sans MS" pitchFamily="66" charset="0"/>
              </a:rPr>
              <a:t>	22419		12074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7543800" cy="1162050"/>
          </a:xfrm>
        </p:spPr>
        <p:txBody>
          <a:bodyPr/>
          <a:lstStyle/>
          <a:p>
            <a:r>
              <a:rPr lang="en-US" sz="4400" dirty="0" smtClean="0"/>
              <a:t>Example on </a:t>
            </a:r>
            <a:r>
              <a:rPr lang="en-US" sz="4400" dirty="0" err="1" smtClean="0"/>
              <a:t>lvalue</a:t>
            </a:r>
            <a:r>
              <a:rPr lang="en-US" sz="4400" dirty="0" smtClean="0"/>
              <a:t> and </a:t>
            </a:r>
            <a:r>
              <a:rPr lang="en-US" sz="4400" dirty="0" err="1" smtClean="0"/>
              <a:t>rvalue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905000"/>
            <a:ext cx="2590800" cy="1447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 = 5;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ptry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&amp;y;</a:t>
            </a:r>
          </a:p>
          <a:p>
            <a:endParaRPr lang="en-US" sz="2000" dirty="0" smtClean="0">
              <a:latin typeface="Comic Sans MS" pitchFamily="66" charset="0"/>
            </a:endParaRPr>
          </a:p>
          <a:p>
            <a:endParaRPr lang="en-US" sz="2000" dirty="0">
              <a:latin typeface="Comic Sans MS" pitchFamily="66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5407904"/>
              </p:ext>
            </p:extLst>
          </p:nvPr>
        </p:nvGraphicFramePr>
        <p:xfrm>
          <a:off x="3581400" y="1905000"/>
          <a:ext cx="511175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917"/>
                <a:gridCol w="1703917"/>
                <a:gridCol w="1703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120074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140033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200049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220011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8A80-0149-4BB1-A8D8-BDE6609EDF78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85800" y="4114800"/>
            <a:ext cx="2590800" cy="1143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" rIns="18288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*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ptrx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= *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ptry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+ 2;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800" noProof="0" dirty="0" err="1" smtClean="0">
                <a:ea typeface="+mn-ea"/>
                <a:cs typeface="Courier New" pitchFamily="49" charset="0"/>
              </a:rPr>
              <a:t>ptrx</a:t>
            </a:r>
            <a:r>
              <a:rPr lang="en-US" sz="1800" noProof="0" dirty="0" smtClean="0">
                <a:ea typeface="+mn-ea"/>
                <a:cs typeface="Courier New" pitchFamily="49" charset="0"/>
              </a:rPr>
              <a:t> = </a:t>
            </a:r>
            <a:r>
              <a:rPr lang="en-US" sz="1800" noProof="0" dirty="0" err="1" smtClean="0">
                <a:ea typeface="+mn-ea"/>
                <a:cs typeface="Courier New" pitchFamily="49" charset="0"/>
              </a:rPr>
              <a:t>ptry</a:t>
            </a:r>
            <a:r>
              <a:rPr lang="en-US" sz="1800" dirty="0" smtClean="0"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*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ptrx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= *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ptry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+ 3;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402656"/>
              </p:ext>
            </p:extLst>
          </p:nvPr>
        </p:nvGraphicFramePr>
        <p:xfrm>
          <a:off x="3575050" y="4114800"/>
          <a:ext cx="511175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3917"/>
                <a:gridCol w="1703917"/>
                <a:gridCol w="1703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120074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140033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200049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220011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Example: Pointers and Arrays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1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array a is stored starting at memory location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9112</a:t>
            </a:r>
            <a:r>
              <a:rPr lang="en-US" sz="2000" dirty="0" smtClean="0"/>
              <a:t> and it is defined as follows (suppose 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is 4):</a:t>
            </a:r>
            <a:br>
              <a:rPr lang="en-US" sz="2000" dirty="0" smtClean="0"/>
            </a:br>
            <a:r>
              <a:rPr lang="en-US" sz="2000" dirty="0" err="1" smtClean="0"/>
              <a:t>int</a:t>
            </a:r>
            <a:r>
              <a:rPr lang="en-US" sz="2000" dirty="0" smtClean="0"/>
              <a:t> a[ ] = {0, 4, 8, 12, 16, 20};</a:t>
            </a:r>
            <a:br>
              <a:rPr lang="en-US" sz="2000" dirty="0" smtClean="0"/>
            </a:br>
            <a:r>
              <a:rPr lang="en-US" sz="2000" dirty="0" err="1" smtClean="0"/>
              <a:t>int</a:t>
            </a:r>
            <a:r>
              <a:rPr lang="en-US" sz="2000" dirty="0" smtClean="0"/>
              <a:t> *p1 = &amp;(a[2]);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6924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*(p1 + 2)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 –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*(p1 -1)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altLang="zh-CN" dirty="0"/>
              <a:t>Passing a </a:t>
            </a:r>
            <a:r>
              <a:rPr lang="en-US" altLang="zh-CN" dirty="0" smtClean="0"/>
              <a:t>Pointer </a:t>
            </a:r>
            <a:r>
              <a:rPr lang="en-US" altLang="zh-CN" dirty="0"/>
              <a:t>to a </a:t>
            </a:r>
            <a:r>
              <a:rPr lang="en-US" altLang="zh-CN" dirty="0" smtClean="0"/>
              <a:t>Function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36476-789B-41D9-B74C-CDDDABFD748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838200" y="1524000"/>
            <a:ext cx="7494588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defTabSz="455613"/>
            <a:r>
              <a:rPr lang="zh-CN" altLang="en-US" sz="1600" dirty="0"/>
              <a:t>#</a:t>
            </a:r>
            <a:r>
              <a:rPr lang="en-US" altLang="zh-CN" sz="1600" dirty="0"/>
              <a:t>include	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 smtClean="0"/>
              <a:t>void function1</a:t>
            </a:r>
            <a:r>
              <a:rPr lang="en-US" altLang="zh-CN" sz="1600" dirty="0"/>
              <a:t>(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*in,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*out </a:t>
            </a:r>
            <a:r>
              <a:rPr lang="en-US" altLang="zh-CN" sz="1600" dirty="0"/>
              <a:t>)   </a:t>
            </a:r>
          </a:p>
          <a:p>
            <a:pPr defTabSz="455613"/>
            <a:r>
              <a:rPr lang="en-US" altLang="zh-CN" sz="1600" dirty="0"/>
              <a:t>{</a:t>
            </a:r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smtClean="0"/>
              <a:t>*out = *in * *in;</a:t>
            </a:r>
          </a:p>
          <a:p>
            <a:pPr defTabSz="455613"/>
            <a:r>
              <a:rPr lang="en-US" altLang="zh-CN" sz="1600" dirty="0" smtClean="0"/>
              <a:t>	(*in)++;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}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 err="1"/>
              <a:t>int</a:t>
            </a:r>
            <a:r>
              <a:rPr lang="en-US" altLang="zh-CN" sz="1600" dirty="0"/>
              <a:t>	main( void )</a:t>
            </a:r>
          </a:p>
          <a:p>
            <a:pPr defTabSz="455613"/>
            <a:r>
              <a:rPr lang="en-US" altLang="zh-CN" sz="1600" dirty="0"/>
              <a:t>{</a:t>
            </a:r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data = 10;</a:t>
            </a:r>
          </a:p>
          <a:p>
            <a:pPr defTabSz="455613"/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result;</a:t>
            </a:r>
            <a:endParaRPr lang="en-US" altLang="zh-CN" sz="1600" dirty="0"/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printf</a:t>
            </a:r>
            <a:r>
              <a:rPr lang="en-US" altLang="zh-CN" sz="1600" dirty="0" smtClean="0"/>
              <a:t>("data is %d\n", data);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	function1( </a:t>
            </a:r>
            <a:r>
              <a:rPr lang="en-US" altLang="zh-CN" sz="1600" dirty="0" smtClean="0"/>
              <a:t>&amp;data, &amp;result 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;</a:t>
            </a:r>
          </a:p>
          <a:p>
            <a:pPr defTabSz="455613"/>
            <a:r>
              <a:rPr lang="en-US" altLang="zh-CN" sz="1600" dirty="0" smtClean="0"/>
              <a:t>	printf("data is %d, result is %d\n", data, result);</a:t>
            </a:r>
            <a:endParaRPr lang="en-US" altLang="zh-CN" sz="1600" dirty="0"/>
          </a:p>
          <a:p>
            <a:pPr defTabSz="455613"/>
            <a:r>
              <a:rPr lang="en-US" altLang="zh-CN" sz="1600" dirty="0"/>
              <a:t>	return 0 ;</a:t>
            </a:r>
          </a:p>
          <a:p>
            <a:pPr defTabSz="455613"/>
            <a:r>
              <a:rPr lang="en-US" altLang="zh-CN" sz="1600" dirty="0"/>
              <a:t>}</a:t>
            </a: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4267200" y="2667000"/>
            <a:ext cx="272901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 dirty="0" smtClean="0">
                <a:latin typeface="Tahoma" pitchFamily="34" charset="0"/>
              </a:rPr>
              <a:t>Parameters </a:t>
            </a:r>
            <a:r>
              <a:rPr lang="en-US" altLang="zh-CN" sz="1600" dirty="0">
                <a:latin typeface="Tahoma" pitchFamily="34" charset="0"/>
              </a:rPr>
              <a:t>declared </a:t>
            </a:r>
            <a:r>
              <a:rPr lang="en-US" altLang="zh-CN" sz="1600" dirty="0" smtClean="0">
                <a:latin typeface="Tahoma" pitchFamily="34" charset="0"/>
              </a:rPr>
              <a:t>pointer</a:t>
            </a:r>
            <a:endParaRPr lang="en-US" altLang="zh-CN" sz="1600" dirty="0">
              <a:latin typeface="Tahoma" pitchFamily="34" charset="0"/>
            </a:endParaRPr>
          </a:p>
        </p:txBody>
      </p:sp>
      <p:sp>
        <p:nvSpPr>
          <p:cNvPr id="675845" name="Line 5"/>
          <p:cNvSpPr>
            <a:spLocks noChangeShapeType="1"/>
          </p:cNvSpPr>
          <p:nvPr/>
        </p:nvSpPr>
        <p:spPr bwMode="auto">
          <a:xfrm>
            <a:off x="37338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48006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400" i="1" dirty="0" smtClean="0"/>
              <a:t>EE140 Review and expansion: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by value vs.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Call by </a:t>
            </a:r>
            <a:r>
              <a:rPr lang="en-US" sz="2400" b="1" i="1" dirty="0" smtClean="0"/>
              <a:t>value</a:t>
            </a:r>
          </a:p>
          <a:p>
            <a:pPr lvl="1"/>
            <a:r>
              <a:rPr lang="en-US" altLang="zh-CN" sz="2000" dirty="0" smtClean="0"/>
              <a:t>Passing a </a:t>
            </a:r>
            <a:r>
              <a:rPr lang="en-US" altLang="zh-CN" sz="2000" b="1" dirty="0" smtClean="0"/>
              <a:t>value</a:t>
            </a:r>
            <a:r>
              <a:rPr lang="en-US" altLang="zh-CN" sz="2000" dirty="0" smtClean="0"/>
              <a:t> as an argument when a function is called</a:t>
            </a:r>
          </a:p>
          <a:p>
            <a:pPr lvl="2"/>
            <a:r>
              <a:rPr lang="en-US" altLang="zh-CN" sz="1700" dirty="0" smtClean="0"/>
              <a:t>Whenever variables are passed as arguments to a function, their values are </a:t>
            </a:r>
            <a:r>
              <a:rPr lang="en-US" altLang="zh-CN" sz="1700" dirty="0" smtClean="0">
                <a:solidFill>
                  <a:srgbClr val="FF0000"/>
                </a:solidFill>
              </a:rPr>
              <a:t>copied</a:t>
            </a:r>
            <a:r>
              <a:rPr lang="en-US" altLang="zh-CN" sz="1700" dirty="0" smtClean="0">
                <a:solidFill>
                  <a:schemeClr val="folHlink"/>
                </a:solidFill>
              </a:rPr>
              <a:t> </a:t>
            </a:r>
            <a:r>
              <a:rPr lang="en-US" altLang="zh-CN" sz="1700" dirty="0" smtClean="0"/>
              <a:t>to the corresponding function parameters.</a:t>
            </a:r>
          </a:p>
          <a:p>
            <a:pPr lvl="1"/>
            <a:r>
              <a:rPr lang="en-US" altLang="zh-CN" sz="2000" dirty="0" smtClean="0"/>
              <a:t>The called function can only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one</a:t>
            </a:r>
            <a:r>
              <a:rPr lang="en-US" altLang="zh-CN" sz="2000" dirty="0" smtClean="0">
                <a:solidFill>
                  <a:schemeClr val="folHlink"/>
                </a:solidFill>
              </a:rPr>
              <a:t> </a:t>
            </a:r>
            <a:r>
              <a:rPr lang="en-US" altLang="zh-CN" sz="2000" dirty="0" smtClean="0"/>
              <a:t>value.</a:t>
            </a:r>
          </a:p>
          <a:p>
            <a:pPr lvl="1"/>
            <a:r>
              <a:rPr lang="en-US" altLang="zh-CN" sz="2000" dirty="0" smtClean="0"/>
              <a:t>The called function </a:t>
            </a:r>
            <a:r>
              <a:rPr lang="en-US" altLang="zh-CN" sz="2000" dirty="0" smtClean="0">
                <a:solidFill>
                  <a:srgbClr val="FF0000"/>
                </a:solidFill>
              </a:rPr>
              <a:t>cannot</a:t>
            </a:r>
            <a:r>
              <a:rPr lang="en-US" altLang="zh-CN" sz="2000" dirty="0" smtClean="0"/>
              <a:t> modify the original argument passed to it.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Call by </a:t>
            </a:r>
            <a:r>
              <a:rPr lang="en-US" altLang="zh-CN" sz="2400" b="1" i="1" dirty="0" smtClean="0"/>
              <a:t>reference</a:t>
            </a:r>
          </a:p>
          <a:p>
            <a:pPr lvl="1"/>
            <a:r>
              <a:rPr lang="en-US" altLang="zh-CN" sz="2000" dirty="0" smtClean="0"/>
              <a:t>Passing an </a:t>
            </a:r>
            <a:r>
              <a:rPr lang="en-US" altLang="zh-CN" sz="2000" b="1" dirty="0" smtClean="0"/>
              <a:t>address</a:t>
            </a:r>
            <a:r>
              <a:rPr lang="en-US" altLang="zh-CN" sz="2000" dirty="0" smtClean="0"/>
              <a:t> as an argument when the function is called.</a:t>
            </a:r>
          </a:p>
          <a:p>
            <a:pPr lvl="1"/>
            <a:r>
              <a:rPr lang="en-US" altLang="zh-CN" sz="2000" dirty="0" smtClean="0"/>
              <a:t>Declare function parameters to be pointers.</a:t>
            </a:r>
          </a:p>
          <a:p>
            <a:pPr lvl="1"/>
            <a:r>
              <a:rPr lang="en-US" altLang="zh-CN" sz="2000" dirty="0" smtClean="0"/>
              <a:t>The called function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modify the item pointed to by the original argument passed to it.  No need to return anything.</a:t>
            </a:r>
          </a:p>
          <a:p>
            <a:pPr lvl="1"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EF2E-F431-4973-9B32-5AEC99CCAC34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8DE3-C7FA-4E28-A781-F7F52159753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838200" y="762000"/>
            <a:ext cx="8001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Example on call by value: 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swap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two values</a:t>
            </a:r>
            <a:endParaRPr lang="en-US" altLang="zh-CN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990600" y="1501835"/>
            <a:ext cx="65532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tabLst>
                <a:tab pos="455613" algn="l"/>
              </a:tabLst>
            </a:pPr>
            <a:r>
              <a:rPr lang="zh-CN" altLang="en-US" sz="1600" dirty="0"/>
              <a:t>#</a:t>
            </a:r>
            <a:r>
              <a:rPr lang="en-US" altLang="zh-CN" sz="1600" dirty="0" smtClean="0"/>
              <a:t>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/>
              <a:t>&gt;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void  </a:t>
            </a:r>
            <a:r>
              <a:rPr lang="en-US" altLang="zh-CN" sz="1600" dirty="0" smtClean="0"/>
              <a:t>swap(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 ); /*prototype */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 err="1"/>
              <a:t>int</a:t>
            </a:r>
            <a:r>
              <a:rPr lang="en-US" altLang="zh-CN" sz="1600" dirty="0"/>
              <a:t>	main( void )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{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x = 99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y = 33</a:t>
            </a:r>
            <a:r>
              <a:rPr lang="en-US" altLang="zh-CN" sz="1600" dirty="0"/>
              <a:t>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printf</a:t>
            </a:r>
            <a:r>
              <a:rPr lang="en-US" altLang="zh-CN" sz="1600" dirty="0" smtClean="0"/>
              <a:t>("Before swap: x</a:t>
            </a:r>
            <a:r>
              <a:rPr lang="en-US" altLang="zh-CN" sz="1600" dirty="0"/>
              <a:t>=%d, y=%d\n", x, y);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if </a:t>
            </a:r>
            <a:r>
              <a:rPr lang="en-US" altLang="zh-CN" sz="1600" dirty="0" smtClean="0"/>
              <a:t>( x &gt; y )</a:t>
            </a:r>
            <a:r>
              <a:rPr lang="en-US" altLang="zh-CN" sz="1600" dirty="0"/>
              <a:t>	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swap </a:t>
            </a:r>
            <a:r>
              <a:rPr lang="en-US" altLang="zh-CN" sz="1600" dirty="0"/>
              <a:t>(x, y) 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printf</a:t>
            </a:r>
            <a:r>
              <a:rPr lang="en-US" altLang="zh-CN" sz="1600" dirty="0" smtClean="0"/>
              <a:t>("After swap: x</a:t>
            </a:r>
            <a:r>
              <a:rPr lang="en-US" altLang="zh-CN" sz="1600" dirty="0"/>
              <a:t>=%d, y=%d\n", x, y);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return 0 ;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}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/* program continues on the next slide 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6D-F164-40D8-9C4F-D645C936515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85058" name="Rectangle 2"/>
          <p:cNvSpPr>
            <a:spLocks noChangeArrowheads="1"/>
          </p:cNvSpPr>
          <p:nvPr/>
        </p:nvSpPr>
        <p:spPr bwMode="auto">
          <a:xfrm>
            <a:off x="990600" y="1219200"/>
            <a:ext cx="5791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defTabSz="455613"/>
            <a:r>
              <a:rPr lang="en-US" altLang="zh-CN" sz="1600" dirty="0"/>
              <a:t>void  </a:t>
            </a:r>
            <a:r>
              <a:rPr lang="en-US" altLang="zh-CN" sz="1600" dirty="0" smtClean="0"/>
              <a:t>swap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y)</a:t>
            </a:r>
          </a:p>
          <a:p>
            <a:pPr defTabSz="455613"/>
            <a:r>
              <a:rPr lang="en-US" altLang="zh-CN" sz="1600" dirty="0"/>
              <a:t>{</a:t>
            </a:r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temp ;</a:t>
            </a:r>
          </a:p>
          <a:p>
            <a:pPr defTabSz="455613"/>
            <a:endParaRPr lang="en-US" altLang="zh-CN" sz="1600" dirty="0"/>
          </a:p>
          <a:p>
            <a:pPr defTabSz="455613"/>
            <a:r>
              <a:rPr lang="en-US" altLang="zh-CN" sz="1600" dirty="0"/>
              <a:t>	</a:t>
            </a:r>
            <a:r>
              <a:rPr lang="en-US" altLang="zh-CN" sz="1600" dirty="0" smtClean="0"/>
              <a:t>temp </a:t>
            </a:r>
            <a:r>
              <a:rPr lang="en-US" altLang="zh-CN" sz="1600" dirty="0"/>
              <a:t>= x ;</a:t>
            </a:r>
          </a:p>
          <a:p>
            <a:pPr defTabSz="455613"/>
            <a:r>
              <a:rPr lang="en-US" altLang="zh-CN" sz="1600" dirty="0"/>
              <a:t>	x = y ;</a:t>
            </a:r>
          </a:p>
          <a:p>
            <a:pPr defTabSz="455613"/>
            <a:r>
              <a:rPr lang="en-US" altLang="zh-CN" sz="1600" dirty="0"/>
              <a:t>	y = temp ;</a:t>
            </a:r>
          </a:p>
          <a:p>
            <a:pPr defTabSz="455613"/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defTabSz="455613"/>
            <a:endParaRPr lang="zh-CN" altLang="en-US" sz="1600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1143000" y="4648200"/>
            <a:ext cx="302358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1600" dirty="0" smtClean="0"/>
              <a:t>Before swap: x=99</a:t>
            </a:r>
            <a:r>
              <a:rPr lang="en-US" altLang="zh-CN" sz="1600" dirty="0"/>
              <a:t>, y=33</a:t>
            </a:r>
          </a:p>
          <a:p>
            <a:r>
              <a:rPr lang="en-US" altLang="zh-CN" sz="1600" dirty="0" smtClean="0"/>
              <a:t>After swap: x=99</a:t>
            </a:r>
            <a:r>
              <a:rPr lang="en-US" altLang="zh-CN" sz="1600" dirty="0"/>
              <a:t>, y=33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1066800" y="4114800"/>
            <a:ext cx="963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latin typeface="Tahoma" pitchFamily="34" charset="0"/>
              </a:rPr>
              <a:t>Result:</a:t>
            </a: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419600" y="4724400"/>
            <a:ext cx="2417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Swapping has failed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C945-60B5-4025-A222-C32769D173D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87106" name="Rectangle 2"/>
          <p:cNvSpPr>
            <a:spLocks noChangeArrowheads="1"/>
          </p:cNvSpPr>
          <p:nvPr/>
        </p:nvSpPr>
        <p:spPr bwMode="auto">
          <a:xfrm>
            <a:off x="685800" y="762000"/>
            <a:ext cx="79248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Example on call by reference: swap two values</a:t>
            </a:r>
            <a:endParaRPr lang="en-US" altLang="zh-CN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914400" y="1578035"/>
            <a:ext cx="7924800" cy="45243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>
              <a:tabLst>
                <a:tab pos="455613" algn="l"/>
              </a:tabLst>
            </a:pPr>
            <a:r>
              <a:rPr lang="zh-CN" altLang="en-US" sz="1600" dirty="0"/>
              <a:t>#</a:t>
            </a:r>
            <a:r>
              <a:rPr lang="en-US" altLang="zh-CN" sz="1600" dirty="0" smtClean="0"/>
              <a:t>include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/>
              <a:t>&gt;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void  swap 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*); /*prototype */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 err="1"/>
              <a:t>int</a:t>
            </a:r>
            <a:r>
              <a:rPr lang="en-US" altLang="zh-CN" sz="1600" dirty="0"/>
              <a:t>	main( void )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{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x = 99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y = 33</a:t>
            </a:r>
            <a:r>
              <a:rPr lang="en-US" altLang="zh-CN" sz="1600" dirty="0"/>
              <a:t>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printf</a:t>
            </a:r>
            <a:r>
              <a:rPr lang="en-US" altLang="zh-CN" sz="1600" dirty="0" smtClean="0"/>
              <a:t>("Before swap: x</a:t>
            </a:r>
            <a:r>
              <a:rPr lang="en-US" altLang="zh-CN" sz="1600" dirty="0"/>
              <a:t>=%d, y=%d\n", x, y);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if </a:t>
            </a:r>
            <a:r>
              <a:rPr lang="en-US" altLang="zh-CN" sz="1600" dirty="0" smtClean="0"/>
              <a:t>( x &gt; y )</a:t>
            </a:r>
            <a:r>
              <a:rPr lang="en-US" altLang="zh-CN" sz="1600" dirty="0"/>
              <a:t>	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	swap (&amp;x, &amp;y) </a:t>
            </a:r>
            <a:r>
              <a:rPr lang="en-US" altLang="zh-CN" sz="1600" dirty="0" smtClean="0"/>
              <a:t>;/*pass addresses of x and y to swap() */</a:t>
            </a:r>
            <a:endParaRPr lang="en-US" altLang="zh-CN" sz="1600" dirty="0"/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printf</a:t>
            </a:r>
            <a:r>
              <a:rPr lang="en-US" altLang="zh-CN" sz="1600" dirty="0" smtClean="0"/>
              <a:t>("After swap: x</a:t>
            </a:r>
            <a:r>
              <a:rPr lang="en-US" altLang="zh-CN" sz="1600" dirty="0"/>
              <a:t>=%d, y=%d\n", x, y);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	return 0 ;</a:t>
            </a:r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}</a:t>
            </a:r>
          </a:p>
          <a:p>
            <a:pPr>
              <a:tabLst>
                <a:tab pos="455613" algn="l"/>
              </a:tabLst>
            </a:pPr>
            <a:endParaRPr lang="en-US" altLang="zh-CN" sz="1600" dirty="0"/>
          </a:p>
          <a:p>
            <a:pPr>
              <a:tabLst>
                <a:tab pos="455613" algn="l"/>
              </a:tabLst>
            </a:pPr>
            <a:r>
              <a:rPr lang="en-US" altLang="zh-CN" sz="1600" dirty="0"/>
              <a:t>/* more on next slide */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21971</TotalTime>
  <Words>629</Words>
  <Application>Microsoft Office PowerPoint</Application>
  <PresentationFormat>On-screen Show (4:3)</PresentationFormat>
  <Paragraphs>218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PowerPoint Presentation</vt:lpstr>
      <vt:lpstr>Pointers</vt:lpstr>
      <vt:lpstr>Example on lvalue and rvalue</vt:lpstr>
      <vt:lpstr>Example: Pointers and Arrays</vt:lpstr>
      <vt:lpstr>Passing a Pointer to a Function</vt:lpstr>
      <vt:lpstr>EE140 Review and expansion: Call by value vs. Call by reference</vt:lpstr>
      <vt:lpstr>PowerPoint Presentation</vt:lpstr>
      <vt:lpstr>PowerPoint Presentation</vt:lpstr>
      <vt:lpstr>PowerPoint Presentation</vt:lpstr>
      <vt:lpstr>PowerPoint Presentation</vt:lpstr>
      <vt:lpstr>Pointer Comparison &amp; Assignment</vt:lpstr>
      <vt:lpstr>PowerPoint Presentation</vt:lpstr>
      <vt:lpstr>Pointers to Pointers</vt:lpstr>
      <vt:lpstr>Pointer Worksheet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EE114</dc:title>
  <dc:creator>Lan Xiang;David Kuijt</dc:creator>
  <cp:lastModifiedBy>Windows User</cp:lastModifiedBy>
  <cp:revision>1004</cp:revision>
  <cp:lastPrinted>1601-01-01T00:00:00Z</cp:lastPrinted>
  <dcterms:created xsi:type="dcterms:W3CDTF">2001-09-06T13:56:39Z</dcterms:created>
  <dcterms:modified xsi:type="dcterms:W3CDTF">2015-09-24T15:06:12Z</dcterms:modified>
</cp:coreProperties>
</file>