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303" r:id="rId2"/>
    <p:sldId id="360" r:id="rId3"/>
    <p:sldId id="305" r:id="rId4"/>
    <p:sldId id="319" r:id="rId5"/>
    <p:sldId id="321" r:id="rId6"/>
    <p:sldId id="353" r:id="rId7"/>
    <p:sldId id="354" r:id="rId8"/>
    <p:sldId id="357" r:id="rId9"/>
    <p:sldId id="358" r:id="rId10"/>
    <p:sldId id="359" r:id="rId11"/>
    <p:sldId id="349" r:id="rId12"/>
    <p:sldId id="350" r:id="rId13"/>
    <p:sldId id="361" r:id="rId14"/>
    <p:sldId id="362" r:id="rId15"/>
    <p:sldId id="364" r:id="rId16"/>
    <p:sldId id="366" r:id="rId17"/>
    <p:sldId id="367" r:id="rId18"/>
    <p:sldId id="365" r:id="rId1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9" autoAdjust="0"/>
    <p:restoredTop sz="83133" autoAdjust="0"/>
  </p:normalViewPr>
  <p:slideViewPr>
    <p:cSldViewPr>
      <p:cViewPr varScale="1">
        <p:scale>
          <a:sx n="93" d="100"/>
          <a:sy n="93" d="100"/>
        </p:scale>
        <p:origin x="-11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DA9114F8-6838-42E2-BBAE-1B386101E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8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59382C71-D0BB-43CF-B7F9-31E1661309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91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3771B-9A27-4AF7-B573-10D59B2FE7A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C447B-51C4-40F9-A97B-FC75E82DE02B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D8C5-E8E6-425C-B33C-8F159B0464A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D8C5-E8E6-425C-B33C-8F159B0464A9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9541D-00C3-4F07-BCB4-2C9AF712C11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EEF1-C91F-4AD6-AC8E-D06E2428F6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81E8-5CFB-47D2-9671-339237ACE4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FE68-6C6A-4B8A-A4C1-561E0C64CDA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577-AD73-4C2D-A193-354E23C4299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4DE-1D02-4EBB-9054-058DD0FC9C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34CF-7D13-4396-9CCE-E321E274EA2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BFDE-8707-4568-8066-56EDCA9799B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E46FA5-1021-4EDD-A5A0-894248F0D15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9EBEE-AC5A-4796-8C66-0D49C75040B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CE489E69-EBEF-4FBA-8E57-7CE3450BF6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>
            <a:normAutofit/>
          </a:bodyPr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Advanced Strings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functions are available for string handling such as string comparison, string copy, string searching etc. They are declared in the library &lt;</a:t>
            </a:r>
            <a:r>
              <a:rPr lang="en-US" sz="2400" dirty="0" err="1" smtClean="0"/>
              <a:t>string.h</a:t>
            </a:r>
            <a:r>
              <a:rPr lang="en-US" sz="2400" dirty="0" smtClean="0"/>
              <a:t>&gt;.</a:t>
            </a:r>
          </a:p>
          <a:p>
            <a:pPr lvl="1"/>
            <a:r>
              <a:rPr lang="en-US" sz="2000" dirty="0" err="1" smtClean="0"/>
              <a:t>strlen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strcmp</a:t>
            </a:r>
            <a:r>
              <a:rPr lang="en-US" sz="2000" dirty="0" smtClean="0"/>
              <a:t>() and </a:t>
            </a:r>
            <a:r>
              <a:rPr lang="en-US" sz="2000" dirty="0" err="1" smtClean="0"/>
              <a:t>strncmp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strcpy</a:t>
            </a:r>
            <a:r>
              <a:rPr lang="en-US" sz="2000" dirty="0" smtClean="0"/>
              <a:t>() and </a:t>
            </a:r>
            <a:r>
              <a:rPr lang="en-US" sz="2000" dirty="0" err="1" smtClean="0"/>
              <a:t>strncpy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strcat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strchr</a:t>
            </a:r>
            <a:r>
              <a:rPr lang="en-US" sz="2000" dirty="0" smtClean="0"/>
              <a:t>() and </a:t>
            </a:r>
            <a:r>
              <a:rPr lang="en-US" sz="2000" dirty="0" err="1" smtClean="0"/>
              <a:t>strrchr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strstr</a:t>
            </a:r>
            <a:r>
              <a:rPr lang="en-US" sz="2000" dirty="0" smtClean="0"/>
              <a:t>() </a:t>
            </a:r>
          </a:p>
          <a:p>
            <a:pPr lvl="1"/>
            <a:r>
              <a:rPr lang="en-US" sz="2000" dirty="0" err="1" smtClean="0"/>
              <a:t>strtok</a:t>
            </a:r>
            <a:r>
              <a:rPr lang="en-US" sz="2000" dirty="0" smtClean="0"/>
              <a:t>()</a:t>
            </a:r>
          </a:p>
          <a:p>
            <a:endParaRPr lang="en-US" sz="22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7E8456B5-657C-4917-BC43-829378EB6EBF}" type="slidenum">
              <a:rPr lang="zh-CN" altLang="en-US"/>
              <a:pPr/>
              <a:t>11</a:t>
            </a:fld>
            <a:endParaRPr lang="en-US" altLang="zh-CN" dirty="0"/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762000" y="685800"/>
            <a:ext cx="7793037" cy="6778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 Searching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914400" y="1447800"/>
            <a:ext cx="7772400" cy="2743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searching: strchr( 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char *strchr (const char *s, int c);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a pointer to the first character within the string “s” matching ‘c’, otherwise return NULL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reverse searching: strrchr( 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char *strrchr (const char *s, int c);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a pointer to the last character within the string “s” matching ‘c’, otherwise return NULL 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4143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altLang="zh-CN" sz="1800" dirty="0"/>
              <a:t>ptr1 = </a:t>
            </a:r>
            <a:r>
              <a:rPr lang="en-US" altLang="zh-CN" sz="1800" dirty="0" err="1"/>
              <a:t>strchr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("Hello", 'l');</a:t>
            </a:r>
            <a:endParaRPr lang="en-US" altLang="zh-CN" sz="1800" dirty="0"/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990600" y="5410200"/>
            <a:ext cx="441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altLang="zh-CN" sz="1800" dirty="0"/>
              <a:t>ptr2 = </a:t>
            </a:r>
            <a:r>
              <a:rPr lang="en-US" altLang="zh-CN" sz="1800" dirty="0" err="1"/>
              <a:t>strrchr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("Hello", 'l'); </a:t>
            </a:r>
            <a:endParaRPr lang="en-US" altLang="zh-CN" sz="2000" dirty="0">
              <a:latin typeface="Tahoma" pitchFamily="34" charset="0"/>
            </a:endParaRPr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 flipV="1">
            <a:off x="3581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886200" y="4876800"/>
            <a:ext cx="4024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Address of the first ‘l’ assigned to ptr1</a:t>
            </a:r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3581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Line 9"/>
          <p:cNvSpPr>
            <a:spLocks noChangeShapeType="1"/>
          </p:cNvSpPr>
          <p:nvPr/>
        </p:nvSpPr>
        <p:spPr bwMode="auto">
          <a:xfrm flipV="1">
            <a:off x="38862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4191000" y="5715000"/>
            <a:ext cx="398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Address of the last ‘l’ assigned to ptr2</a:t>
            </a: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3886200" y="594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CBB71-4E7B-488E-9131-09F67FFA9C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6096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</a:rPr>
              <a:t>String </a:t>
            </a:r>
            <a:r>
              <a:rPr lang="en-US" altLang="zh-CN" sz="4400" dirty="0" smtClean="0">
                <a:solidFill>
                  <a:schemeClr val="tx2"/>
                </a:solidFill>
                <a:latin typeface="+mj-lt"/>
              </a:rPr>
              <a:t>Tokenizing</a:t>
            </a:r>
            <a:endParaRPr lang="en-US" altLang="zh-CN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90600" y="2286000"/>
            <a:ext cx="6154249" cy="41857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403225"/>
            <a:r>
              <a:rPr lang="zh-CN" altLang="en-US" sz="1400" dirty="0"/>
              <a:t>#</a:t>
            </a:r>
            <a:r>
              <a:rPr lang="en-US" altLang="zh-CN" sz="1400" dirty="0"/>
              <a:t>include	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403225"/>
            <a:r>
              <a:rPr lang="en-US" altLang="zh-CN" sz="1400" dirty="0"/>
              <a:t>#include	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 err="1"/>
              <a:t>int</a:t>
            </a:r>
            <a:r>
              <a:rPr lang="en-US" altLang="zh-CN" sz="1400" dirty="0"/>
              <a:t>	main( void )</a:t>
            </a:r>
          </a:p>
          <a:p>
            <a:pPr defTabSz="403225"/>
            <a:r>
              <a:rPr lang="en-US" altLang="zh-CN" sz="1400" dirty="0"/>
              <a:t>{</a:t>
            </a:r>
          </a:p>
          <a:p>
            <a:pPr defTabSz="403225"/>
            <a:r>
              <a:rPr lang="en-US" altLang="zh-CN" sz="1400" dirty="0"/>
              <a:t>	char string</a:t>
            </a:r>
            <a:r>
              <a:rPr lang="en-US" altLang="zh-CN" sz="1400" dirty="0" smtClean="0"/>
              <a:t>[] = "</a:t>
            </a:r>
            <a:r>
              <a:rPr lang="en-US" altLang="zh-CN" sz="1400" dirty="0"/>
              <a:t>This is a sentence with 7 tokens";</a:t>
            </a:r>
          </a:p>
          <a:p>
            <a:pPr defTabSz="403225"/>
            <a:r>
              <a:rPr lang="en-US" altLang="zh-CN" sz="1400" dirty="0"/>
              <a:t>	char *</a:t>
            </a:r>
            <a:r>
              <a:rPr lang="en-US" altLang="zh-CN" sz="1400" dirty="0" err="1"/>
              <a:t>tokenPtr</a:t>
            </a:r>
            <a:r>
              <a:rPr lang="en-US" altLang="zh-CN" sz="1400" dirty="0"/>
              <a:t>;</a:t>
            </a:r>
          </a:p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/>
              <a:t>	printf("String: %s\n\n", string);</a:t>
            </a:r>
          </a:p>
          <a:p>
            <a:pPr defTabSz="403225"/>
            <a:r>
              <a:rPr lang="en-US" altLang="zh-CN" sz="1400" dirty="0"/>
              <a:t>	printf("Tokens are:\n");</a:t>
            </a:r>
          </a:p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err="1" smtClean="0"/>
              <a:t>tokenPtr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strtok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(string, " ");	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while(</a:t>
            </a:r>
            <a:r>
              <a:rPr lang="en-US" altLang="zh-CN" sz="1400" dirty="0" err="1" smtClean="0"/>
              <a:t>tokenPtr</a:t>
            </a:r>
            <a:r>
              <a:rPr lang="en-US" altLang="zh-CN" sz="1400" dirty="0" smtClean="0"/>
              <a:t> != NULL</a:t>
            </a:r>
            <a:r>
              <a:rPr lang="en-US" altLang="zh-CN" sz="1400" dirty="0"/>
              <a:t>) {</a:t>
            </a:r>
          </a:p>
          <a:p>
            <a:pPr defTabSz="403225"/>
            <a:r>
              <a:rPr lang="en-US" altLang="zh-CN" sz="1400" dirty="0"/>
              <a:t>		printf("%s\n", </a:t>
            </a:r>
            <a:r>
              <a:rPr lang="en-US" altLang="zh-CN" sz="1400" dirty="0" err="1"/>
              <a:t>tokenPtr</a:t>
            </a:r>
            <a:r>
              <a:rPr lang="en-US" altLang="zh-CN" sz="1400" dirty="0"/>
              <a:t>);</a:t>
            </a:r>
          </a:p>
          <a:p>
            <a:pPr defTabSz="403225"/>
            <a:r>
              <a:rPr lang="en-US" altLang="zh-CN" sz="1400" dirty="0"/>
              <a:t>		</a:t>
            </a:r>
            <a:r>
              <a:rPr lang="en-US" altLang="zh-CN" sz="1400" dirty="0" err="1" smtClean="0"/>
              <a:t>tokenPtr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strtok</a:t>
            </a:r>
            <a:r>
              <a:rPr lang="en-US" altLang="zh-CN" sz="1400" dirty="0" smtClean="0"/>
              <a:t>(NULL</a:t>
            </a:r>
            <a:r>
              <a:rPr lang="en-US" altLang="zh-CN" sz="1400" dirty="0"/>
              <a:t>, " "); /*get next token*/</a:t>
            </a:r>
          </a:p>
          <a:p>
            <a:pPr defTabSz="403225"/>
            <a:r>
              <a:rPr lang="en-US" altLang="zh-CN" sz="1400" dirty="0"/>
              <a:t>	}</a:t>
            </a:r>
          </a:p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/>
              <a:t>	return 0 ;</a:t>
            </a:r>
          </a:p>
          <a:p>
            <a:pPr defTabSz="403225"/>
            <a:r>
              <a:rPr lang="en-US" altLang="zh-CN" sz="1400" dirty="0"/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38200" y="1600200"/>
            <a:ext cx="7696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600" dirty="0">
                <a:latin typeface="+mn-lt"/>
              </a:rPr>
              <a:t>A sequence of calls to </a:t>
            </a:r>
            <a:r>
              <a:rPr lang="en-US" sz="1600" dirty="0" err="1">
                <a:latin typeface="+mn-lt"/>
              </a:rPr>
              <a:t>strtok</a:t>
            </a:r>
            <a:r>
              <a:rPr lang="en-US" sz="1600" dirty="0">
                <a:latin typeface="+mn-lt"/>
              </a:rPr>
              <a:t> breaks string s1 into "tokens" or "words" separated by characters contained in string s2.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1000" y="1219200"/>
            <a:ext cx="6334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800" dirty="0"/>
              <a:t> char *</a:t>
            </a:r>
            <a:r>
              <a:rPr lang="en-US" altLang="zh-CN" sz="1800" dirty="0" err="1"/>
              <a:t>strtok</a:t>
            </a:r>
            <a:r>
              <a:rPr lang="en-US" altLang="zh-CN" sz="1800" dirty="0"/>
              <a:t> (char *s1, const char *s2);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249-97BA-4D85-BAAB-F536C876C470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533400" y="20574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defTabSz="280988"/>
            <a:r>
              <a:rPr lang="en-US" altLang="zh-CN" sz="2000" dirty="0">
                <a:solidFill>
                  <a:prstClr val="black"/>
                </a:solidFill>
                <a:latin typeface="Tahoma" pitchFamily="34" charset="0"/>
              </a:rPr>
              <a:t>Write </a:t>
            </a:r>
            <a:r>
              <a:rPr lang="en-US" altLang="zh-CN" sz="2000" dirty="0" smtClean="0">
                <a:solidFill>
                  <a:prstClr val="black"/>
                </a:solidFill>
                <a:latin typeface="Tahoma" pitchFamily="34" charset="0"/>
              </a:rPr>
              <a:t>a program that inputs a line of text, tokenizes the line with function </a:t>
            </a:r>
            <a:r>
              <a:rPr lang="en-US" altLang="zh-CN" sz="2000" dirty="0" err="1" smtClean="0">
                <a:solidFill>
                  <a:prstClr val="black"/>
                </a:solidFill>
                <a:latin typeface="Tahoma" pitchFamily="34" charset="0"/>
              </a:rPr>
              <a:t>strtok</a:t>
            </a:r>
            <a:r>
              <a:rPr lang="en-US" altLang="zh-CN" sz="2000" dirty="0" smtClean="0">
                <a:solidFill>
                  <a:prstClr val="black"/>
                </a:solidFill>
                <a:latin typeface="Tahoma" pitchFamily="34" charset="0"/>
              </a:rPr>
              <a:t> and display the tokens in reverse order.</a:t>
            </a:r>
            <a:endParaRPr lang="en-US" altLang="zh-CN" sz="2000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Tahoma" pitchFamily="34" charset="0"/>
              </a:rPr>
              <a:t>Sample output:</a:t>
            </a:r>
          </a:p>
        </p:txBody>
      </p:sp>
      <p:sp>
        <p:nvSpPr>
          <p:cNvPr id="706565" name="Text Box 5"/>
          <p:cNvSpPr txBox="1">
            <a:spLocks noChangeArrowheads="1"/>
          </p:cNvSpPr>
          <p:nvPr/>
        </p:nvSpPr>
        <p:spPr bwMode="auto">
          <a:xfrm>
            <a:off x="685800" y="3505200"/>
            <a:ext cx="4751622" cy="2062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Enter a </a:t>
            </a:r>
            <a:r>
              <a:rPr lang="en-US" sz="1600" dirty="0" smtClean="0">
                <a:solidFill>
                  <a:prstClr val="black"/>
                </a:solidFill>
              </a:rPr>
              <a:t>string: This is a test string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Tokens in reverse order are: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string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test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is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This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97-3247-4258-B91D-CE693C4DB902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609600" y="957759"/>
            <a:ext cx="8001000" cy="569386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#include &lt;</a:t>
            </a:r>
            <a:r>
              <a:rPr lang="en-US" sz="1400" dirty="0" err="1">
                <a:solidFill>
                  <a:prstClr val="black"/>
                </a:solidFill>
              </a:rPr>
              <a:t>stdio.h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</a:rPr>
              <a:t>#include &lt;</a:t>
            </a:r>
            <a:r>
              <a:rPr lang="en-US" sz="1400" dirty="0" err="1">
                <a:solidFill>
                  <a:prstClr val="black"/>
                </a:solidFill>
              </a:rPr>
              <a:t>string.h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main( void )</a:t>
            </a:r>
          </a:p>
          <a:p>
            <a:r>
              <a:rPr lang="en-US" sz="1400" dirty="0">
                <a:solidFill>
                  <a:prstClr val="black"/>
                </a:solidFill>
              </a:rPr>
              <a:t>{ </a:t>
            </a:r>
          </a:p>
          <a:p>
            <a:pPr defTabSz="403225"/>
            <a:r>
              <a:rPr lang="en-US" sz="1400" dirty="0">
                <a:solidFill>
                  <a:prstClr val="black"/>
                </a:solidFill>
              </a:rPr>
              <a:t>   </a:t>
            </a:r>
            <a:r>
              <a:rPr lang="en-US" sz="1400" dirty="0" smtClean="0">
                <a:solidFill>
                  <a:prstClr val="black"/>
                </a:solidFill>
              </a:rPr>
              <a:t>	</a:t>
            </a:r>
            <a:r>
              <a:rPr lang="en-US" altLang="zh-CN" sz="1400" dirty="0" smtClean="0">
                <a:solidFill>
                  <a:prstClr val="black"/>
                </a:solidFill>
              </a:rPr>
              <a:t>char string[100], *tokens[20];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char *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tokenPtr</a:t>
            </a:r>
            <a:r>
              <a:rPr lang="en-US" altLang="zh-CN" sz="1400" dirty="0" smtClean="0">
                <a:solidFill>
                  <a:prstClr val="black"/>
                </a:solidFill>
              </a:rPr>
              <a:t>;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zh-CN" sz="1400" dirty="0" smtClean="0">
                <a:solidFill>
                  <a:prstClr val="black"/>
                </a:solidFill>
              </a:rPr>
              <a:t>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</a:rPr>
              <a:t>, n = 0;</a:t>
            </a:r>
          </a:p>
          <a:p>
            <a:pPr defTabSz="403225"/>
            <a:endParaRPr lang="en-US" altLang="zh-CN" sz="1400" dirty="0" smtClean="0">
              <a:solidFill>
                <a:prstClr val="black"/>
              </a:solidFill>
            </a:endParaRP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printf("Enter a string: ");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gets(string);</a:t>
            </a:r>
          </a:p>
          <a:p>
            <a:pPr defTabSz="403225"/>
            <a:endParaRPr lang="en-US" altLang="zh-CN" sz="1400" dirty="0" smtClean="0">
              <a:solidFill>
                <a:prstClr val="black"/>
              </a:solidFill>
            </a:endParaRP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tokenPtr</a:t>
            </a:r>
            <a:r>
              <a:rPr lang="en-US" altLang="zh-CN" sz="1400" dirty="0" smtClean="0">
                <a:solidFill>
                  <a:prstClr val="black"/>
                </a:solidFill>
              </a:rPr>
              <a:t> =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strtok</a:t>
            </a:r>
            <a:r>
              <a:rPr lang="en-US" altLang="zh-CN" sz="1400" dirty="0" smtClean="0">
                <a:solidFill>
                  <a:prstClr val="black"/>
                </a:solidFill>
              </a:rPr>
              <a:t> (string, " ");</a:t>
            </a:r>
            <a:r>
              <a:rPr lang="en-US" altLang="zh-CN" sz="1400" smtClean="0">
                <a:solidFill>
                  <a:prstClr val="black"/>
                </a:solidFill>
              </a:rPr>
              <a:t>	/*get </a:t>
            </a:r>
            <a:r>
              <a:rPr lang="en-US" altLang="zh-CN" sz="1400" dirty="0" smtClean="0">
                <a:solidFill>
                  <a:prstClr val="black"/>
                </a:solidFill>
              </a:rPr>
              <a:t>first token*/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tokens[n] =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tokenPtr</a:t>
            </a:r>
            <a:r>
              <a:rPr lang="en-US" altLang="zh-CN" sz="1400" dirty="0" smtClean="0">
                <a:solidFill>
                  <a:prstClr val="black"/>
                </a:solidFill>
              </a:rPr>
              <a:t>;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while(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tokenPtr</a:t>
            </a:r>
            <a:r>
              <a:rPr lang="en-US" altLang="zh-CN" sz="1400" dirty="0" smtClean="0">
                <a:solidFill>
                  <a:prstClr val="black"/>
                </a:solidFill>
              </a:rPr>
              <a:t> != NULL) {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	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tokenPtr</a:t>
            </a:r>
            <a:r>
              <a:rPr lang="en-US" altLang="zh-CN" sz="1400" dirty="0" smtClean="0">
                <a:solidFill>
                  <a:prstClr val="black"/>
                </a:solidFill>
              </a:rPr>
              <a:t> =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strtok</a:t>
            </a:r>
            <a:r>
              <a:rPr lang="en-US" altLang="zh-CN" sz="1400" dirty="0" smtClean="0">
                <a:solidFill>
                  <a:prstClr val="black"/>
                </a:solidFill>
              </a:rPr>
              <a:t>(NULL, " "); /*get next token*/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	tokens[++n] =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tokenPtr</a:t>
            </a:r>
            <a:r>
              <a:rPr lang="en-US" altLang="zh-CN" sz="1400" dirty="0" smtClean="0">
                <a:solidFill>
                  <a:prstClr val="black"/>
                </a:solidFill>
              </a:rPr>
              <a:t>; </a:t>
            </a:r>
          </a:p>
          <a:p>
            <a:pPr defTabSz="403225"/>
            <a:r>
              <a:rPr lang="en-US" altLang="zh-CN" sz="1400" dirty="0" smtClean="0">
                <a:solidFill>
                  <a:prstClr val="black"/>
                </a:solidFill>
              </a:rPr>
              <a:t>	}</a:t>
            </a:r>
          </a:p>
          <a:p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400" dirty="0" smtClean="0">
                <a:solidFill>
                  <a:prstClr val="black"/>
                </a:solidFill>
              </a:rPr>
              <a:t>    printf("\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nTokens</a:t>
            </a:r>
            <a:r>
              <a:rPr lang="en-US" altLang="zh-CN" sz="1400" dirty="0" smtClean="0">
                <a:solidFill>
                  <a:prstClr val="black"/>
                </a:solidFill>
              </a:rPr>
              <a:t> in reverse order are:\n");</a:t>
            </a:r>
          </a:p>
          <a:p>
            <a:r>
              <a:rPr lang="en-US" altLang="zh-CN" sz="1400" dirty="0" smtClean="0">
                <a:solidFill>
                  <a:prstClr val="black"/>
                </a:solidFill>
              </a:rPr>
              <a:t>    for(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</a:rPr>
              <a:t> = n-1;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</a:rPr>
              <a:t>&gt;=0;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</a:rPr>
              <a:t>--){</a:t>
            </a:r>
          </a:p>
          <a:p>
            <a:r>
              <a:rPr lang="en-US" altLang="zh-CN" sz="1400" dirty="0" smtClean="0">
                <a:solidFill>
                  <a:prstClr val="black"/>
                </a:solidFill>
              </a:rPr>
              <a:t>	printf("%s\n", tokens[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</a:rPr>
              <a:t>]);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}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   </a:t>
            </a:r>
            <a:r>
              <a:rPr lang="en-US" sz="1400" dirty="0" smtClean="0">
                <a:solidFill>
                  <a:prstClr val="black"/>
                </a:solidFill>
              </a:rPr>
              <a:t> return </a:t>
            </a:r>
            <a:r>
              <a:rPr lang="en-US" sz="1400" dirty="0">
                <a:solidFill>
                  <a:prstClr val="black"/>
                </a:solidFill>
              </a:rPr>
              <a:t>0; </a:t>
            </a:r>
          </a:p>
          <a:p>
            <a:r>
              <a:rPr lang="en-US" sz="1400" dirty="0">
                <a:solidFill>
                  <a:prstClr val="black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4833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CBB71-4E7B-488E-9131-09F67FFA9C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6096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</a:rPr>
              <a:t>String </a:t>
            </a:r>
            <a:r>
              <a:rPr lang="en-US" altLang="zh-CN" sz="4400" dirty="0" smtClean="0">
                <a:solidFill>
                  <a:schemeClr val="tx2"/>
                </a:solidFill>
                <a:latin typeface="+mj-lt"/>
              </a:rPr>
              <a:t>Copying – Array Version</a:t>
            </a:r>
            <a:endParaRPr lang="en-US" altLang="zh-CN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95516" y="2096869"/>
            <a:ext cx="4373313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 char s[], char t[] )</a:t>
            </a:r>
          </a:p>
          <a:p>
            <a:pPr defTabSz="403225"/>
            <a:r>
              <a:rPr lang="en-US" altLang="zh-CN" sz="1400" dirty="0" smtClean="0"/>
              <a:t>// copies string t into string s</a:t>
            </a:r>
          </a:p>
          <a:p>
            <a:pPr defTabSz="403225"/>
            <a:r>
              <a:rPr lang="en-US" altLang="zh-CN" sz="1400" dirty="0" smtClean="0"/>
              <a:t>// this is part of the </a:t>
            </a:r>
            <a:r>
              <a:rPr lang="en-US" altLang="zh-CN" sz="1400" dirty="0" err="1" smtClean="0"/>
              <a:t>string.h</a:t>
            </a:r>
            <a:r>
              <a:rPr lang="en-US" altLang="zh-CN" sz="1400" dirty="0" smtClean="0"/>
              <a:t> library</a:t>
            </a:r>
            <a:endParaRPr lang="en-US" altLang="zh-CN" sz="1400" dirty="0"/>
          </a:p>
          <a:p>
            <a:pPr defTabSz="403225"/>
            <a:endParaRPr lang="en-US" altLang="zh-CN" sz="1400" dirty="0" smtClean="0"/>
          </a:p>
          <a:p>
            <a:pPr defTabSz="403225"/>
            <a:r>
              <a:rPr lang="en-US" altLang="zh-CN" sz="1400" dirty="0" smtClean="0"/>
              <a:t>{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;	// index into the arrays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0;</a:t>
            </a:r>
          </a:p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while ((s[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 = t[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]) != ‘\0’)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++;</a:t>
            </a:r>
            <a:endParaRPr lang="en-US" altLang="zh-CN" sz="1400" dirty="0"/>
          </a:p>
          <a:p>
            <a:pPr defTabSz="403225"/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0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CBB71-4E7B-488E-9131-09F67FFA9C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6096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</a:rPr>
              <a:t>String </a:t>
            </a:r>
            <a:r>
              <a:rPr lang="en-US" altLang="zh-CN" sz="4400" dirty="0" smtClean="0">
                <a:solidFill>
                  <a:schemeClr val="tx2"/>
                </a:solidFill>
                <a:latin typeface="+mj-lt"/>
              </a:rPr>
              <a:t>Copying – Pointer v. 1</a:t>
            </a:r>
            <a:endParaRPr lang="en-US" altLang="zh-CN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95516" y="2096869"/>
            <a:ext cx="4373313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 char *s, char *t )</a:t>
            </a:r>
          </a:p>
          <a:p>
            <a:pPr defTabSz="403225"/>
            <a:r>
              <a:rPr lang="en-US" altLang="zh-CN" sz="1400" dirty="0" smtClean="0"/>
              <a:t>// copies string t into string s</a:t>
            </a:r>
          </a:p>
          <a:p>
            <a:pPr defTabSz="403225"/>
            <a:r>
              <a:rPr lang="en-US" altLang="zh-CN" sz="1400" dirty="0" smtClean="0"/>
              <a:t>// this is part of the </a:t>
            </a:r>
            <a:r>
              <a:rPr lang="en-US" altLang="zh-CN" sz="1400" dirty="0" err="1" smtClean="0"/>
              <a:t>string.h</a:t>
            </a:r>
            <a:r>
              <a:rPr lang="en-US" altLang="zh-CN" sz="1400" dirty="0" smtClean="0"/>
              <a:t> library</a:t>
            </a:r>
            <a:endParaRPr lang="en-US" altLang="zh-CN" sz="1400" dirty="0"/>
          </a:p>
          <a:p>
            <a:pPr defTabSz="403225"/>
            <a:endParaRPr lang="en-US" altLang="zh-CN" sz="1400" dirty="0" smtClean="0"/>
          </a:p>
          <a:p>
            <a:pPr defTabSz="403225"/>
            <a:r>
              <a:rPr lang="en-US" altLang="zh-CN" sz="1400" dirty="0" smtClean="0"/>
              <a:t>{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while ((*s = *t) != ‘\0’)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	{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		s++;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		t++;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	};</a:t>
            </a:r>
            <a:endParaRPr lang="en-US" altLang="zh-CN" sz="1400" dirty="0"/>
          </a:p>
          <a:p>
            <a:pPr defTabSz="403225"/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93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CBB71-4E7B-488E-9131-09F67FFA9C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6096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</a:rPr>
              <a:t>String </a:t>
            </a:r>
            <a:r>
              <a:rPr lang="en-US" altLang="zh-CN" sz="4400" dirty="0" smtClean="0">
                <a:solidFill>
                  <a:schemeClr val="tx2"/>
                </a:solidFill>
                <a:latin typeface="+mj-lt"/>
              </a:rPr>
              <a:t>Copying – Pointer v. 2</a:t>
            </a:r>
            <a:endParaRPr lang="en-US" altLang="zh-CN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75851" y="2286000"/>
            <a:ext cx="4373313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 char *s, char *t )</a:t>
            </a:r>
          </a:p>
          <a:p>
            <a:pPr defTabSz="403225"/>
            <a:r>
              <a:rPr lang="en-US" altLang="zh-CN" sz="1400" dirty="0" smtClean="0"/>
              <a:t>// copies string t into string s</a:t>
            </a:r>
          </a:p>
          <a:p>
            <a:pPr defTabSz="403225"/>
            <a:r>
              <a:rPr lang="en-US" altLang="zh-CN" sz="1400" dirty="0" smtClean="0"/>
              <a:t>// this is part of the </a:t>
            </a:r>
            <a:r>
              <a:rPr lang="en-US" altLang="zh-CN" sz="1400" dirty="0" err="1" smtClean="0"/>
              <a:t>string.h</a:t>
            </a:r>
            <a:r>
              <a:rPr lang="en-US" altLang="zh-CN" sz="1400" dirty="0" smtClean="0"/>
              <a:t> library</a:t>
            </a:r>
            <a:endParaRPr lang="en-US" altLang="zh-CN" sz="1400" dirty="0"/>
          </a:p>
          <a:p>
            <a:pPr defTabSz="403225"/>
            <a:endParaRPr lang="en-US" altLang="zh-CN" sz="1400" dirty="0" smtClean="0"/>
          </a:p>
          <a:p>
            <a:pPr defTabSz="403225"/>
            <a:r>
              <a:rPr lang="en-US" altLang="zh-CN" sz="1400" dirty="0" smtClean="0"/>
              <a:t>{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while ((*s++ = *t++) != ‘\0’)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	;</a:t>
            </a:r>
            <a:endParaRPr lang="en-US" altLang="zh-CN" sz="1400" dirty="0"/>
          </a:p>
          <a:p>
            <a:pPr defTabSz="403225"/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CBB71-4E7B-488E-9131-09F67FFA9C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6096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400" dirty="0" smtClean="0">
                <a:solidFill>
                  <a:schemeClr val="tx2"/>
                </a:solidFill>
                <a:latin typeface="+mj-lt"/>
              </a:rPr>
              <a:t>String Copying – Pointer v. 3</a:t>
            </a:r>
            <a:endParaRPr lang="en-US" altLang="zh-CN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066800" y="2514600"/>
            <a:ext cx="4373313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403225"/>
            <a:endParaRPr lang="en-US" altLang="zh-CN" sz="1400" dirty="0"/>
          </a:p>
          <a:p>
            <a:pPr defTabSz="403225"/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 char *s, char *t )</a:t>
            </a:r>
          </a:p>
          <a:p>
            <a:pPr defTabSz="403225"/>
            <a:r>
              <a:rPr lang="en-US" altLang="zh-CN" sz="1400" dirty="0" smtClean="0"/>
              <a:t>// copies string t into string s</a:t>
            </a:r>
          </a:p>
          <a:p>
            <a:pPr defTabSz="403225"/>
            <a:r>
              <a:rPr lang="en-US" altLang="zh-CN" sz="1400" dirty="0" smtClean="0"/>
              <a:t>// this is part of the </a:t>
            </a:r>
            <a:r>
              <a:rPr lang="en-US" altLang="zh-CN" sz="1400" dirty="0" err="1" smtClean="0"/>
              <a:t>string.h</a:t>
            </a:r>
            <a:r>
              <a:rPr lang="en-US" altLang="zh-CN" sz="1400" dirty="0" smtClean="0"/>
              <a:t> library</a:t>
            </a:r>
            <a:endParaRPr lang="en-US" altLang="zh-CN" sz="1400" dirty="0"/>
          </a:p>
          <a:p>
            <a:pPr defTabSz="403225"/>
            <a:r>
              <a:rPr lang="en-US" altLang="zh-CN" sz="1400" dirty="0"/>
              <a:t>{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while (*s++ </a:t>
            </a:r>
            <a:r>
              <a:rPr lang="en-US" altLang="zh-CN" sz="1400" smtClean="0"/>
              <a:t>= </a:t>
            </a:r>
            <a:r>
              <a:rPr lang="en-US" altLang="zh-CN" sz="1400" smtClean="0"/>
              <a:t>*t</a:t>
            </a:r>
            <a:r>
              <a:rPr lang="en-US" altLang="zh-CN" sz="1400" dirty="0" smtClean="0"/>
              <a:t>++)</a:t>
            </a:r>
          </a:p>
          <a:p>
            <a:pPr defTabSz="403225"/>
            <a:r>
              <a:rPr lang="en-US" altLang="zh-CN" sz="1400" dirty="0"/>
              <a:t>	</a:t>
            </a:r>
            <a:r>
              <a:rPr lang="en-US" altLang="zh-CN" sz="1400" dirty="0" smtClean="0"/>
              <a:t>	;</a:t>
            </a:r>
            <a:endParaRPr lang="en-US" altLang="zh-CN" sz="1400" dirty="0"/>
          </a:p>
          <a:p>
            <a:pPr defTabSz="403225"/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altLang="zh-CN" dirty="0" smtClean="0"/>
              <a:t>Strings: what you know already</a:t>
            </a:r>
            <a:endParaRPr lang="en-US" altLang="zh-CN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48006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string is a series of characters treated as a single </a:t>
            </a:r>
            <a:r>
              <a:rPr lang="en-US" altLang="zh-CN" sz="2400" dirty="0" smtClean="0"/>
              <a:t>object.</a:t>
            </a:r>
            <a:endParaRPr lang="en-US" altLang="zh-CN" sz="2400" dirty="0"/>
          </a:p>
          <a:p>
            <a:r>
              <a:rPr lang="en-US" altLang="zh-CN" sz="2400" dirty="0" smtClean="0"/>
              <a:t>Strings </a:t>
            </a:r>
            <a:r>
              <a:rPr lang="en-US" altLang="zh-CN" sz="2400" dirty="0"/>
              <a:t>in C are represented as arrays of </a:t>
            </a:r>
            <a:r>
              <a:rPr lang="en-US" altLang="zh-CN" sz="2400" dirty="0" smtClean="0"/>
              <a:t>characters.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[100];</a:t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printf("Please enter a string: ");</a:t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printf("String starts with %c.\n",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printf("String ends with %c.\n",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[____]); //fill in blank </a:t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printf("The string is %s.\n",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printf("The string is %s.\n", &amp;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/*what will be printed next? */</a:t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printf("%c\n",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[2]);</a:t>
            </a:r>
            <a:br>
              <a:rPr lang="en-US" altLang="zh-CN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printf("%s\n", &amp;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[2]);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93D-4420-4E20-9972-E9B00E3CC757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altLang="zh-CN" dirty="0" smtClean="0"/>
              <a:t>Strings: getting weird</a:t>
            </a:r>
            <a:endParaRPr lang="en-US" altLang="zh-CN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4800600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So strings </a:t>
            </a:r>
            <a:r>
              <a:rPr lang="en-US" altLang="zh-CN" sz="2400" dirty="0"/>
              <a:t>in C are represented as arrays of </a:t>
            </a:r>
            <a:r>
              <a:rPr lang="en-US" altLang="zh-CN" sz="2400" dirty="0" smtClean="0"/>
              <a:t>characters.</a:t>
            </a:r>
          </a:p>
          <a:p>
            <a:endParaRPr lang="en-US" altLang="zh-CN" sz="2400" dirty="0" smtClean="0"/>
          </a:p>
          <a:p>
            <a:pPr lvl="1">
              <a:buNone/>
            </a:pP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char A[100];</a:t>
            </a:r>
          </a:p>
          <a:p>
            <a:pPr lvl="1">
              <a:buNone/>
            </a:pP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char B[] = “Abracadabra!!!”;</a:t>
            </a:r>
          </a:p>
          <a:p>
            <a:pPr lvl="1">
              <a:buNone/>
            </a:pP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char C[30] = “unknown.”;</a:t>
            </a:r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93D-4420-4E20-9972-E9B00E3CC757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Create a </a:t>
            </a:r>
            <a:r>
              <a:rPr lang="en-US" altLang="zh-CN" dirty="0" smtClean="0"/>
              <a:t>String </a:t>
            </a:r>
            <a:r>
              <a:rPr lang="en-US" altLang="zh-CN" dirty="0"/>
              <a:t>using </a:t>
            </a:r>
            <a:r>
              <a:rPr lang="en-US" altLang="zh-CN" dirty="0" smtClean="0"/>
              <a:t>Pointers</a:t>
            </a:r>
            <a:endParaRPr lang="en-US" altLang="zh-CN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800600"/>
          </a:xfrm>
        </p:spPr>
        <p:txBody>
          <a:bodyPr/>
          <a:lstStyle/>
          <a:p>
            <a:endParaRPr lang="en-US" altLang="zh-CN" sz="2400" dirty="0" smtClean="0">
              <a:latin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</a:rPr>
              <a:t>char </a:t>
            </a:r>
            <a:r>
              <a:rPr lang="en-US" altLang="zh-CN" sz="2400" dirty="0">
                <a:latin typeface="Courier New" pitchFamily="49" charset="0"/>
              </a:rPr>
              <a:t>*p1 = "hello";</a:t>
            </a:r>
            <a:endParaRPr lang="en-US" altLang="zh-CN" sz="2400" dirty="0"/>
          </a:p>
          <a:p>
            <a:pPr lvl="1"/>
            <a:endParaRPr lang="en-US" altLang="zh-CN" sz="800" dirty="0"/>
          </a:p>
          <a:p>
            <a:pPr lvl="1"/>
            <a:r>
              <a:rPr lang="en-US" altLang="zh-CN" sz="2000" dirty="0" smtClean="0"/>
              <a:t>creates a </a:t>
            </a:r>
            <a:r>
              <a:rPr lang="en-US" altLang="zh-CN" sz="2000" dirty="0"/>
              <a:t>char array to store string “hello”</a:t>
            </a:r>
          </a:p>
          <a:p>
            <a:pPr lvl="1"/>
            <a:r>
              <a:rPr lang="en-US" altLang="zh-CN" sz="2000" dirty="0"/>
              <a:t>A char pointer ‘p1’ is initialized to the address of the first element of that array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/>
              <a:t>‘p1’ points to the string “hello</a:t>
            </a:r>
            <a:r>
              <a:rPr lang="en-US" altLang="zh-CN" sz="2000" dirty="0" smtClean="0"/>
              <a:t>”</a:t>
            </a:r>
          </a:p>
          <a:p>
            <a:pPr lvl="1"/>
            <a:r>
              <a:rPr lang="en-US" altLang="zh-CN" sz="2000" dirty="0" smtClean="0"/>
              <a:t>like any string, it is stored with an ending Null character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a pointer </a:t>
            </a:r>
            <a:r>
              <a:rPr lang="en-US" altLang="zh-CN" sz="2400" dirty="0"/>
              <a:t>may be freely assigned any value and thus may be initialized to point to any string using a simple assignment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21A-1FF9-4F0F-B94E-ABE450A4FE37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4088"/>
            <a:ext cx="8077200" cy="7437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Example:</a:t>
            </a:r>
            <a:endParaRPr lang="en-US" altLang="zh-CN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9CE6-3462-4EAD-96C4-9C3B592FD41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609600" y="1447800"/>
            <a:ext cx="367761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03225"/>
            <a:r>
              <a:rPr lang="en-US" altLang="zh-CN" sz="1600" dirty="0" smtClean="0"/>
              <a:t>/* Code 1 */</a:t>
            </a:r>
          </a:p>
          <a:p>
            <a:pPr defTabSz="403225"/>
            <a:r>
              <a:rPr lang="zh-CN" altLang="en-US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 err="1"/>
              <a:t>int</a:t>
            </a:r>
            <a:r>
              <a:rPr lang="en-US" altLang="zh-CN" sz="1600" dirty="0"/>
              <a:t> main(void)</a:t>
            </a:r>
          </a:p>
          <a:p>
            <a:pPr defTabSz="403225"/>
            <a:r>
              <a:rPr lang="en-US" altLang="zh-CN" sz="1600" dirty="0"/>
              <a:t>{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message</a:t>
            </a:r>
            <a:r>
              <a:rPr lang="en-US" altLang="zh-CN" sz="1600" dirty="0" smtClean="0"/>
              <a:t>[] = "</a:t>
            </a:r>
            <a:r>
              <a:rPr lang="en-US" altLang="zh-CN" sz="1600" dirty="0"/>
              <a:t>Hello";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*p1 = "Goodbye";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*p2;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puts(message);</a:t>
            </a:r>
          </a:p>
          <a:p>
            <a:pPr defTabSz="403225"/>
            <a:r>
              <a:rPr lang="en-US" altLang="zh-CN" sz="1600" dirty="0"/>
              <a:t>	puts(p1);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p2 = message</a:t>
            </a:r>
            <a:r>
              <a:rPr lang="en-US" altLang="zh-CN" sz="1600" dirty="0"/>
              <a:t>;</a:t>
            </a:r>
          </a:p>
          <a:p>
            <a:pPr defTabSz="403225"/>
            <a:r>
              <a:rPr lang="en-US" altLang="zh-CN" sz="1600" dirty="0"/>
              <a:t>	puts(p2);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p2 = p1</a:t>
            </a:r>
            <a:r>
              <a:rPr lang="en-US" altLang="zh-CN" sz="1600" dirty="0"/>
              <a:t>;</a:t>
            </a:r>
          </a:p>
          <a:p>
            <a:pPr defTabSz="403225"/>
            <a:r>
              <a:rPr lang="en-US" altLang="zh-CN" sz="1600" dirty="0"/>
              <a:t>	puts(p2);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return 0;</a:t>
            </a:r>
          </a:p>
          <a:p>
            <a:pPr defTabSz="403225"/>
            <a:r>
              <a:rPr lang="en-US" altLang="zh-CN" sz="1600" dirty="0"/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48200" y="1447800"/>
            <a:ext cx="365760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defTabSz="403225"/>
            <a:r>
              <a:rPr lang="en-US" altLang="zh-CN" sz="1600" dirty="0" smtClean="0"/>
              <a:t>/* Code 2 */</a:t>
            </a:r>
          </a:p>
          <a:p>
            <a:pPr defTabSz="403225"/>
            <a:r>
              <a:rPr lang="zh-CN" altLang="en-US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 err="1"/>
              <a:t>int</a:t>
            </a:r>
            <a:r>
              <a:rPr lang="en-US" altLang="zh-CN" sz="1600" dirty="0"/>
              <a:t> main(void)</a:t>
            </a:r>
          </a:p>
          <a:p>
            <a:pPr defTabSz="403225"/>
            <a:r>
              <a:rPr lang="en-US" altLang="zh-CN" sz="1600" dirty="0"/>
              <a:t>{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message</a:t>
            </a:r>
            <a:r>
              <a:rPr lang="en-US" altLang="zh-CN" sz="1600" dirty="0" smtClean="0"/>
              <a:t>[] = "</a:t>
            </a:r>
            <a:r>
              <a:rPr lang="en-US" altLang="zh-CN" sz="1600" dirty="0"/>
              <a:t>Hello";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char p1[] </a:t>
            </a:r>
            <a:r>
              <a:rPr lang="en-US" altLang="zh-CN" sz="1600" dirty="0"/>
              <a:t>= "Goodbye";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char p2[100];</a:t>
            </a:r>
            <a:endParaRPr lang="en-US" altLang="zh-CN" sz="1600" dirty="0"/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puts(message);</a:t>
            </a:r>
          </a:p>
          <a:p>
            <a:pPr defTabSz="403225"/>
            <a:r>
              <a:rPr lang="en-US" altLang="zh-CN" sz="1600" dirty="0"/>
              <a:t>	puts(p1);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p2 = message</a:t>
            </a:r>
            <a:r>
              <a:rPr lang="en-US" altLang="zh-CN" sz="1600" dirty="0"/>
              <a:t>;</a:t>
            </a:r>
          </a:p>
          <a:p>
            <a:pPr defTabSz="403225"/>
            <a:r>
              <a:rPr lang="en-US" altLang="zh-CN" sz="1600" dirty="0"/>
              <a:t>	puts(p2);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smtClean="0"/>
              <a:t>p2 = p1</a:t>
            </a:r>
            <a:r>
              <a:rPr lang="en-US" altLang="zh-CN" sz="1600" dirty="0"/>
              <a:t>;</a:t>
            </a:r>
          </a:p>
          <a:p>
            <a:pPr defTabSz="403225"/>
            <a:r>
              <a:rPr lang="en-US" altLang="zh-CN" sz="1600" dirty="0"/>
              <a:t>	puts(p2);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return 0;</a:t>
            </a:r>
          </a:p>
          <a:p>
            <a:pPr defTabSz="403225"/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685800"/>
            <a:ext cx="7793037" cy="6778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 of text strings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2362200"/>
            <a:ext cx="7391400" cy="40386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two-dimensional array of char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row is a string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access each string? 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scanf("%s", s2[0]); //read in first string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printf("%s\n", s2[0]); //print first string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gets(s2[1]); //read in second string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puts(s2[1]); //print second string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access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given character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the strings?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(s2[0][0] = = 'c') { 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printf("%s\n", s2[0]); 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524000"/>
            <a:ext cx="5699125" cy="70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1800" dirty="0"/>
              <a:t>char s1[20]; //one string</a:t>
            </a:r>
          </a:p>
          <a:p>
            <a:pPr marL="2857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1800" dirty="0"/>
              <a:t>char s2[5][20]; //array of five strings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 of text strings</a:t>
            </a:r>
            <a:endParaRPr kumimoji="0" lang="en-US" altLang="zh-CN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600200"/>
            <a:ext cx="7543800" cy="1219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array of pointers to char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pointer is initialized to point to the first character of the corresponding text string</a:t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89E161-137C-4B09-959D-38E7175C5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647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1600" dirty="0" smtClean="0"/>
              <a:t>char *lights[2] = {"On", "Off"};</a:t>
            </a:r>
            <a:endParaRPr lang="en-US" altLang="zh-CN" sz="1600" dirty="0"/>
          </a:p>
        </p:txBody>
      </p:sp>
      <p:sp>
        <p:nvSpPr>
          <p:cNvPr id="8" name="Rectangle 7"/>
          <p:cNvSpPr/>
          <p:nvPr/>
        </p:nvSpPr>
        <p:spPr>
          <a:xfrm>
            <a:off x="1524000" y="3581400"/>
            <a:ext cx="1143000" cy="381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lights[0]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24000" y="3962400"/>
            <a:ext cx="1143000" cy="381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lights[1]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076700" y="42291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0" y="3581400"/>
            <a:ext cx="8382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O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53000" y="3962400"/>
            <a:ext cx="8382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53000" y="4343400"/>
            <a:ext cx="8382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4914900" y="42291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4005" y="3962400"/>
            <a:ext cx="36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n-lt"/>
              </a:rPr>
              <a:t>n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4343400"/>
            <a:ext cx="8382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\0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5200" y="4419600"/>
            <a:ext cx="8382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O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05200" y="4800600"/>
            <a:ext cx="8382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505200" y="5181600"/>
            <a:ext cx="8382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4800600"/>
            <a:ext cx="186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n-lt"/>
              </a:rPr>
              <a:t>f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76280" y="5181600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n-lt"/>
              </a:rPr>
              <a:t>f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05200" y="5562600"/>
            <a:ext cx="8382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\0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2400300" y="52197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238500" y="52197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4" idx="1"/>
          </p:cNvCxnSpPr>
          <p:nvPr/>
        </p:nvCxnSpPr>
        <p:spPr>
          <a:xfrm>
            <a:off x="2667000" y="37719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36" idx="1"/>
          </p:cNvCxnSpPr>
          <p:nvPr/>
        </p:nvCxnSpPr>
        <p:spPr>
          <a:xfrm>
            <a:off x="2667000" y="41529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876300" y="40005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019300" y="40005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5000" y="3200401"/>
            <a:ext cx="3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4267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0386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59436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81600" y="3124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81600" y="47244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Array of Strings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133600"/>
            <a:ext cx="7696200" cy="4267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zh-CN" sz="2000" dirty="0" smtClean="0">
                <a:latin typeface="+mn-lt"/>
                <a:ea typeface="+mn-ea"/>
              </a:rPr>
              <a:t>Write a program that asks user to enter a number between 1 to 7 and displays the first 3 letters of the corresponding days: Mon, Tue, Wed, Thu, Fri, Sat, and Sun.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zh-CN" sz="2000" dirty="0" smtClean="0">
              <a:latin typeface="+mn-lt"/>
              <a:ea typeface="+mn-ea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altLang="zh-CN" sz="2000" dirty="0" smtClean="0">
                <a:latin typeface="+mn-lt"/>
                <a:ea typeface="+mn-ea"/>
              </a:rPr>
              <a:t>Rewrite the above program using a function. The function takes in an integer and returns a pointer to a character string. </a:t>
            </a:r>
            <a:br>
              <a:rPr lang="en-US" altLang="zh-CN" sz="2000" dirty="0" smtClean="0">
                <a:latin typeface="+mn-lt"/>
                <a:ea typeface="+mn-ea"/>
              </a:rPr>
            </a:br>
            <a:endParaRPr lang="en-US" altLang="zh-CN" sz="2000" dirty="0" smtClean="0">
              <a:latin typeface="+mn-lt"/>
              <a:ea typeface="+mn-ea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en-US" altLang="zh-CN" sz="2000" dirty="0" smtClean="0">
                <a:latin typeface="+mn-lt"/>
                <a:ea typeface="+mn-ea"/>
              </a:rPr>
              <a:t>	The function header should be something like:</a:t>
            </a:r>
            <a:br>
              <a:rPr lang="en-US" altLang="zh-CN" sz="2000" dirty="0" smtClean="0">
                <a:latin typeface="+mn-lt"/>
                <a:ea typeface="+mn-ea"/>
              </a:rPr>
            </a:br>
            <a:r>
              <a:rPr lang="en-US" sz="2000" dirty="0" smtClean="0">
                <a:latin typeface="Comic Sans MS" pitchFamily="66" charset="0"/>
              </a:rPr>
              <a:t>char *</a:t>
            </a:r>
            <a:r>
              <a:rPr lang="en-US" sz="2000" dirty="0" err="1" smtClean="0">
                <a:latin typeface="Comic Sans MS" pitchFamily="66" charset="0"/>
              </a:rPr>
              <a:t>number_to_days</a:t>
            </a:r>
            <a:r>
              <a:rPr lang="en-US" sz="2000" dirty="0" smtClean="0">
                <a:latin typeface="Comic Sans MS" pitchFamily="66" charset="0"/>
              </a:rPr>
              <a:t> (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762000" y="762000"/>
            <a:ext cx="76962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/*function that takes a number and returns a pointer to a string*/</a:t>
            </a:r>
          </a:p>
          <a:p>
            <a:r>
              <a:rPr lang="en-US" sz="1400" dirty="0" smtClean="0"/>
              <a:t>char *</a:t>
            </a:r>
            <a:r>
              <a:rPr lang="en-US" sz="1400" dirty="0" err="1" smtClean="0"/>
              <a:t>number_to_days</a:t>
            </a:r>
            <a:r>
              <a:rPr lang="en-US" sz="1400" dirty="0" smtClean="0"/>
              <a:t> (</a:t>
            </a:r>
            <a:r>
              <a:rPr lang="en-US" sz="1400" dirty="0" err="1" smtClean="0"/>
              <a:t>int</a:t>
            </a:r>
            <a:r>
              <a:rPr lang="en-US" sz="1400" dirty="0" smtClean="0"/>
              <a:t> n)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char *days[7] = {"Mon", "Tue", "Wed", "Thu", "Fri", "Sat", "Sun"};</a:t>
            </a:r>
          </a:p>
          <a:p>
            <a:r>
              <a:rPr lang="en-US" sz="1400" dirty="0" smtClean="0"/>
              <a:t>    return (days[n-1]);  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endParaRPr lang="en-US" sz="1400" dirty="0" smtClean="0"/>
          </a:p>
          <a:p>
            <a:r>
              <a:rPr lang="en-US" sz="1400" dirty="0" smtClean="0"/>
              <a:t>    char *p;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number;</a:t>
            </a:r>
          </a:p>
          <a:p>
            <a:endParaRPr lang="en-US" sz="1400" dirty="0" smtClean="0"/>
          </a:p>
          <a:p>
            <a:r>
              <a:rPr lang="nn-NO" sz="1400" dirty="0" smtClean="0"/>
              <a:t>    printf("Please enter a number (1-7): ");</a:t>
            </a:r>
          </a:p>
          <a:p>
            <a:r>
              <a:rPr lang="nn-NO" sz="1400" dirty="0" smtClean="0"/>
              <a:t>    scanf("%d", &amp;number);</a:t>
            </a:r>
          </a:p>
          <a:p>
            <a:endParaRPr lang="nn-NO" sz="1400" dirty="0" smtClean="0"/>
          </a:p>
          <a:p>
            <a:r>
              <a:rPr lang="nn-NO" sz="1400" dirty="0" smtClean="0"/>
              <a:t>    if (number &gt;= 1 &amp;&amp; number &lt;= 7) {</a:t>
            </a:r>
          </a:p>
          <a:p>
            <a:r>
              <a:rPr lang="en-US" sz="1400" dirty="0" smtClean="0"/>
              <a:t>	p = </a:t>
            </a:r>
            <a:r>
              <a:rPr lang="en-US" sz="1400" dirty="0" err="1" smtClean="0"/>
              <a:t>number_to_days</a:t>
            </a:r>
            <a:r>
              <a:rPr lang="en-US" sz="1400" dirty="0" smtClean="0"/>
              <a:t>(number);</a:t>
            </a:r>
          </a:p>
          <a:p>
            <a:r>
              <a:rPr lang="en-US" sz="1400" dirty="0" smtClean="0"/>
              <a:t>	puts(p);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else {</a:t>
            </a:r>
          </a:p>
          <a:p>
            <a:r>
              <a:rPr lang="en-US" sz="1400" dirty="0" smtClean="0"/>
              <a:t>	printf("Invalid number.\n");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return 0;	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21150</TotalTime>
  <Words>954</Words>
  <Application>Microsoft Office PowerPoint</Application>
  <PresentationFormat>On-screen Show (4:3)</PresentationFormat>
  <Paragraphs>300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PowerPoint Presentation</vt:lpstr>
      <vt:lpstr>Strings: what you know already</vt:lpstr>
      <vt:lpstr>Strings: getting weird</vt:lpstr>
      <vt:lpstr>Create a String using Pointers</vt:lpstr>
      <vt:lpstr>Example:</vt:lpstr>
      <vt:lpstr>PowerPoint Presentation</vt:lpstr>
      <vt:lpstr>PowerPoint Presentation</vt:lpstr>
      <vt:lpstr>Example on Array of Strings</vt:lpstr>
      <vt:lpstr>PowerPoint Presentation</vt:lpstr>
      <vt:lpstr>String Handling Functions</vt:lpstr>
      <vt:lpstr>PowerPoint Presentation</vt:lpstr>
      <vt:lpstr>PowerPoint Presentation</vt:lpstr>
      <vt:lpstr>Exercise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Windows User</cp:lastModifiedBy>
  <cp:revision>1019</cp:revision>
  <cp:lastPrinted>1601-01-01T00:00:00Z</cp:lastPrinted>
  <dcterms:created xsi:type="dcterms:W3CDTF">2001-09-06T13:56:39Z</dcterms:created>
  <dcterms:modified xsi:type="dcterms:W3CDTF">2016-03-03T15:01:41Z</dcterms:modified>
</cp:coreProperties>
</file>